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6.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5"/>
  </p:notesMasterIdLst>
  <p:sldIdLst>
    <p:sldId id="257" r:id="rId5"/>
    <p:sldId id="256" r:id="rId6"/>
    <p:sldId id="343" r:id="rId7"/>
    <p:sldId id="325" r:id="rId8"/>
    <p:sldId id="344" r:id="rId9"/>
    <p:sldId id="486" r:id="rId10"/>
    <p:sldId id="260" r:id="rId11"/>
    <p:sldId id="595" r:id="rId12"/>
    <p:sldId id="596" r:id="rId13"/>
    <p:sldId id="597" r:id="rId14"/>
    <p:sldId id="598" r:id="rId15"/>
    <p:sldId id="599" r:id="rId16"/>
    <p:sldId id="600" r:id="rId17"/>
    <p:sldId id="387" r:id="rId18"/>
    <p:sldId id="263" r:id="rId19"/>
    <p:sldId id="332" r:id="rId20"/>
    <p:sldId id="378" r:id="rId21"/>
    <p:sldId id="386" r:id="rId22"/>
    <p:sldId id="345" r:id="rId23"/>
    <p:sldId id="384" r:id="rId24"/>
    <p:sldId id="377" r:id="rId25"/>
    <p:sldId id="388" r:id="rId26"/>
    <p:sldId id="389" r:id="rId27"/>
    <p:sldId id="379" r:id="rId28"/>
    <p:sldId id="381" r:id="rId29"/>
    <p:sldId id="390" r:id="rId30"/>
    <p:sldId id="364" r:id="rId31"/>
    <p:sldId id="383" r:id="rId32"/>
    <p:sldId id="262" r:id="rId33"/>
    <p:sldId id="391" r:id="rId34"/>
    <p:sldId id="342" r:id="rId35"/>
    <p:sldId id="266" r:id="rId36"/>
    <p:sldId id="268" r:id="rId37"/>
    <p:sldId id="392" r:id="rId38"/>
    <p:sldId id="394" r:id="rId39"/>
    <p:sldId id="468" r:id="rId40"/>
    <p:sldId id="469" r:id="rId41"/>
    <p:sldId id="395" r:id="rId42"/>
    <p:sldId id="396" r:id="rId43"/>
    <p:sldId id="399" r:id="rId44"/>
    <p:sldId id="484" r:id="rId45"/>
    <p:sldId id="483" r:id="rId46"/>
    <p:sldId id="400" r:id="rId47"/>
    <p:sldId id="455" r:id="rId48"/>
    <p:sldId id="402" r:id="rId49"/>
    <p:sldId id="398" r:id="rId50"/>
    <p:sldId id="456" r:id="rId51"/>
    <p:sldId id="457" r:id="rId52"/>
    <p:sldId id="458" r:id="rId53"/>
    <p:sldId id="459" r:id="rId54"/>
    <p:sldId id="460" r:id="rId55"/>
    <p:sldId id="462" r:id="rId56"/>
    <p:sldId id="601" r:id="rId57"/>
    <p:sldId id="272" r:id="rId58"/>
    <p:sldId id="274" r:id="rId59"/>
    <p:sldId id="411" r:id="rId60"/>
    <p:sldId id="410" r:id="rId61"/>
    <p:sldId id="412" r:id="rId62"/>
    <p:sldId id="413" r:id="rId63"/>
    <p:sldId id="414" r:id="rId64"/>
    <p:sldId id="415" r:id="rId65"/>
    <p:sldId id="420" r:id="rId66"/>
    <p:sldId id="419" r:id="rId67"/>
    <p:sldId id="421" r:id="rId68"/>
    <p:sldId id="422" r:id="rId69"/>
    <p:sldId id="321" r:id="rId70"/>
    <p:sldId id="282" r:id="rId71"/>
    <p:sldId id="285" r:id="rId72"/>
    <p:sldId id="287" r:id="rId73"/>
    <p:sldId id="444" r:id="rId74"/>
    <p:sldId id="485" r:id="rId75"/>
    <p:sldId id="447" r:id="rId76"/>
    <p:sldId id="445" r:id="rId77"/>
    <p:sldId id="442" r:id="rId78"/>
    <p:sldId id="443" r:id="rId79"/>
    <p:sldId id="448" r:id="rId80"/>
    <p:sldId id="449" r:id="rId81"/>
    <p:sldId id="453" r:id="rId82"/>
    <p:sldId id="450" r:id="rId83"/>
    <p:sldId id="451" r:id="rId84"/>
    <p:sldId id="452" r:id="rId85"/>
    <p:sldId id="454" r:id="rId86"/>
    <p:sldId id="424" r:id="rId87"/>
    <p:sldId id="463" r:id="rId88"/>
    <p:sldId id="295" r:id="rId89"/>
    <p:sldId id="299" r:id="rId90"/>
    <p:sldId id="296" r:id="rId91"/>
    <p:sldId id="467" r:id="rId92"/>
    <p:sldId id="320" r:id="rId93"/>
    <p:sldId id="465" r:id="rId9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65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cheller, Tobias (StMUK)" initials="ST(" lastIdx="55" clrIdx="0">
    <p:extLst>
      <p:ext uri="{19B8F6BF-5375-455C-9EA6-DF929625EA0E}">
        <p15:presenceInfo xmlns:p15="http://schemas.microsoft.com/office/powerpoint/2012/main" userId="S-1-5-21-1986689757-124263158-732247886-34873" providerId="AD"/>
      </p:ext>
    </p:extLst>
  </p:cmAuthor>
  <p:cmAuthor id="2" name="Hagel Alexander" initials="HA" lastIdx="2" clrIdx="1">
    <p:extLst>
      <p:ext uri="{19B8F6BF-5375-455C-9EA6-DF929625EA0E}">
        <p15:presenceInfo xmlns:p15="http://schemas.microsoft.com/office/powerpoint/2012/main" userId="S::Alexander.Hagel@carl-orff-gym.de::e8775ec6-4da4-4d64-a5e0-47071a5275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E3F3"/>
    <a:srgbClr val="4472C4"/>
    <a:srgbClr val="21A0FF"/>
    <a:srgbClr val="259B76"/>
    <a:srgbClr val="29978D"/>
    <a:srgbClr val="D7B9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Helle Formatvorlage 1 - Akz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7" d="100"/>
          <a:sy n="107" d="100"/>
        </p:scale>
        <p:origin x="1716" y="114"/>
      </p:cViewPr>
      <p:guideLst>
        <p:guide orient="horz" pos="2183"/>
        <p:guide pos="365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notesMaster" Target="notesMasters/notesMaster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80" Type="http://schemas.openxmlformats.org/officeDocument/2006/relationships/slide" Target="slides/slide76.xml"/><Relationship Id="rId85" Type="http://schemas.openxmlformats.org/officeDocument/2006/relationships/slide" Target="slides/slide8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A0F30A-4B47-4D1F-95E7-854EBD1ED1C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de-DE"/>
        </a:p>
      </dgm:t>
    </dgm:pt>
    <dgm:pt modelId="{8E2A2CEC-933A-4C41-AD6A-7FB2E31935D3}">
      <dgm:prSet custT="1"/>
      <dgm:spPr>
        <a:solidFill>
          <a:schemeClr val="accent1">
            <a:lumMod val="20000"/>
            <a:lumOff val="80000"/>
          </a:schemeClr>
        </a:solidFill>
      </dgm:spPr>
      <dgm:t>
        <a:bodyPr/>
        <a:lstStyle/>
        <a:p>
          <a:pPr rtl="0"/>
          <a:r>
            <a:rPr lang="de-DE" sz="1600" i="1" dirty="0">
              <a:solidFill>
                <a:schemeClr val="tx1"/>
              </a:solidFill>
              <a:latin typeface="+mn-lt"/>
              <a:cs typeface="Arial" panose="020B0604020202020204" pitchFamily="34" charset="0"/>
            </a:rPr>
            <a:t>eigenständiger </a:t>
          </a:r>
          <a:r>
            <a:rPr lang="de-DE" sz="1600" dirty="0">
              <a:solidFill>
                <a:schemeClr val="tx1"/>
              </a:solidFill>
              <a:latin typeface="+mn-lt"/>
              <a:cs typeface="Arial" panose="020B0604020202020204" pitchFamily="34" charset="0"/>
            </a:rPr>
            <a:t>Kurs im jeweiligen Fach</a:t>
          </a:r>
          <a:endParaRPr lang="de-DE" sz="1600" i="1" dirty="0">
            <a:solidFill>
              <a:schemeClr val="tx1"/>
            </a:solidFill>
            <a:latin typeface="+mn-lt"/>
          </a:endParaRPr>
        </a:p>
      </dgm:t>
    </dgm:pt>
    <dgm:pt modelId="{13B44508-F3A4-4F49-854D-69CF857D819F}" type="parTrans" cxnId="{2FE48103-5D53-4DA2-AD88-2727ED52E6A8}">
      <dgm:prSet/>
      <dgm:spPr/>
      <dgm:t>
        <a:bodyPr/>
        <a:lstStyle/>
        <a:p>
          <a:endParaRPr lang="de-DE"/>
        </a:p>
      </dgm:t>
    </dgm:pt>
    <dgm:pt modelId="{FC3B5101-C669-4CDF-A4D0-6A2709D669C8}" type="sibTrans" cxnId="{2FE48103-5D53-4DA2-AD88-2727ED52E6A8}">
      <dgm:prSet/>
      <dgm:spPr/>
      <dgm:t>
        <a:bodyPr/>
        <a:lstStyle/>
        <a:p>
          <a:endParaRPr lang="de-DE"/>
        </a:p>
      </dgm:t>
    </dgm:pt>
    <dgm:pt modelId="{B0A54A96-3CA1-4E7A-98EF-F4D6A46DA867}">
      <dgm:prSet custT="1"/>
      <dgm:spPr>
        <a:solidFill>
          <a:schemeClr val="accent1">
            <a:lumMod val="20000"/>
            <a:lumOff val="80000"/>
          </a:schemeClr>
        </a:solidFill>
      </dgm:spPr>
      <dgm:t>
        <a:bodyPr/>
        <a:lstStyle/>
        <a:p>
          <a:pPr rtl="0"/>
          <a:r>
            <a:rPr lang="de-DE" sz="1600" i="1" dirty="0">
              <a:solidFill>
                <a:schemeClr val="tx1"/>
              </a:solidFill>
              <a:latin typeface="+mn-lt"/>
              <a:cs typeface="Arial" panose="020B0604020202020204" pitchFamily="34" charset="0"/>
            </a:rPr>
            <a:t>erhöhtes</a:t>
          </a:r>
          <a:r>
            <a:rPr lang="de-DE" sz="1600" dirty="0">
              <a:solidFill>
                <a:schemeClr val="tx1"/>
              </a:solidFill>
              <a:latin typeface="+mn-lt"/>
              <a:cs typeface="Arial" panose="020B0604020202020204" pitchFamily="34" charset="0"/>
            </a:rPr>
            <a:t> Anforderungsniveau (</a:t>
          </a:r>
          <a:r>
            <a:rPr lang="de-DE" sz="1600" dirty="0" err="1">
              <a:solidFill>
                <a:schemeClr val="tx1"/>
              </a:solidFill>
              <a:latin typeface="+mn-lt"/>
              <a:cs typeface="Arial" panose="020B0604020202020204" pitchFamily="34" charset="0"/>
            </a:rPr>
            <a:t>eA</a:t>
          </a:r>
          <a:r>
            <a:rPr lang="de-DE" sz="1600" dirty="0">
              <a:solidFill>
                <a:schemeClr val="tx1"/>
              </a:solidFill>
              <a:latin typeface="+mn-lt"/>
              <a:cs typeface="Arial" panose="020B0604020202020204" pitchFamily="34" charset="0"/>
            </a:rPr>
            <a:t>)</a:t>
          </a:r>
          <a:endParaRPr lang="de-DE" sz="1600" i="1" dirty="0">
            <a:solidFill>
              <a:schemeClr val="tx1"/>
            </a:solidFill>
            <a:latin typeface="+mn-lt"/>
          </a:endParaRPr>
        </a:p>
      </dgm:t>
    </dgm:pt>
    <dgm:pt modelId="{C4470895-CD59-4F3D-8D18-BA6032048BD4}" type="parTrans" cxnId="{A9530BF9-E7C8-40AE-B0A6-1768940903A3}">
      <dgm:prSet/>
      <dgm:spPr/>
      <dgm:t>
        <a:bodyPr/>
        <a:lstStyle/>
        <a:p>
          <a:endParaRPr lang="de-DE"/>
        </a:p>
      </dgm:t>
    </dgm:pt>
    <dgm:pt modelId="{77D256D9-1B78-4944-AD46-B08DEF2C6E2C}" type="sibTrans" cxnId="{A9530BF9-E7C8-40AE-B0A6-1768940903A3}">
      <dgm:prSet/>
      <dgm:spPr/>
      <dgm:t>
        <a:bodyPr/>
        <a:lstStyle/>
        <a:p>
          <a:endParaRPr lang="de-DE"/>
        </a:p>
      </dgm:t>
    </dgm:pt>
    <dgm:pt modelId="{B8BF5D5B-C8E4-4B51-8C5E-441218DE6F27}">
      <dgm:prSet custT="1"/>
      <dgm:spPr>
        <a:solidFill>
          <a:schemeClr val="accent1">
            <a:lumMod val="20000"/>
            <a:lumOff val="80000"/>
          </a:schemeClr>
        </a:solidFill>
      </dgm:spPr>
      <dgm:t>
        <a:bodyPr/>
        <a:lstStyle/>
        <a:p>
          <a:pPr rtl="0"/>
          <a:r>
            <a:rPr lang="de-DE" sz="1600" i="1" dirty="0">
              <a:solidFill>
                <a:schemeClr val="tx1"/>
              </a:solidFill>
              <a:latin typeface="+mn-lt"/>
              <a:cs typeface="Arial" panose="020B0604020202020204" pitchFamily="34" charset="0"/>
            </a:rPr>
            <a:t>verpflichtendes</a:t>
          </a:r>
          <a:r>
            <a:rPr lang="de-DE" sz="1600" dirty="0">
              <a:solidFill>
                <a:schemeClr val="tx1"/>
              </a:solidFill>
              <a:latin typeface="+mn-lt"/>
              <a:cs typeface="Arial" panose="020B0604020202020204" pitchFamily="34" charset="0"/>
            </a:rPr>
            <a:t> Abiturprüfungsfach</a:t>
          </a:r>
          <a:endParaRPr lang="de-DE" sz="1600" dirty="0">
            <a:solidFill>
              <a:schemeClr val="tx1"/>
            </a:solidFill>
            <a:latin typeface="+mn-lt"/>
          </a:endParaRPr>
        </a:p>
      </dgm:t>
    </dgm:pt>
    <dgm:pt modelId="{9A5D133F-219C-47FB-95CF-73579648A814}" type="parTrans" cxnId="{237F98FE-6E7B-443C-B053-68D361F2D5F2}">
      <dgm:prSet/>
      <dgm:spPr/>
      <dgm:t>
        <a:bodyPr/>
        <a:lstStyle/>
        <a:p>
          <a:endParaRPr lang="de-DE"/>
        </a:p>
      </dgm:t>
    </dgm:pt>
    <dgm:pt modelId="{21A79C69-6E22-4FA8-AA84-3E6B99B2752F}" type="sibTrans" cxnId="{237F98FE-6E7B-443C-B053-68D361F2D5F2}">
      <dgm:prSet/>
      <dgm:spPr/>
      <dgm:t>
        <a:bodyPr/>
        <a:lstStyle/>
        <a:p>
          <a:endParaRPr lang="de-DE"/>
        </a:p>
      </dgm:t>
    </dgm:pt>
    <dgm:pt modelId="{A8303AA1-C32F-4222-AF0F-59AD9A3799B1}">
      <dgm:prSet custT="1"/>
      <dgm:spPr>
        <a:solidFill>
          <a:schemeClr val="accent1">
            <a:lumMod val="20000"/>
            <a:lumOff val="80000"/>
          </a:schemeClr>
        </a:solidFill>
      </dgm:spPr>
      <dgm:t>
        <a:bodyPr/>
        <a:lstStyle/>
        <a:p>
          <a:pPr rtl="0"/>
          <a:r>
            <a:rPr lang="de-DE" sz="1600" i="1" dirty="0">
              <a:solidFill>
                <a:schemeClr val="tx1"/>
              </a:solidFill>
              <a:latin typeface="+mn-lt"/>
              <a:cs typeface="Arial" panose="020B0604020202020204" pitchFamily="34" charset="0"/>
            </a:rPr>
            <a:t>zwei</a:t>
          </a:r>
          <a:r>
            <a:rPr lang="de-DE" sz="1600" dirty="0">
              <a:solidFill>
                <a:schemeClr val="tx1"/>
              </a:solidFill>
              <a:latin typeface="+mn-lt"/>
              <a:cs typeface="Arial" panose="020B0604020202020204" pitchFamily="34" charset="0"/>
            </a:rPr>
            <a:t> Wochenstunden </a:t>
          </a:r>
          <a:r>
            <a:rPr lang="de-DE" sz="1600" i="1" dirty="0">
              <a:solidFill>
                <a:schemeClr val="tx1"/>
              </a:solidFill>
              <a:latin typeface="+mn-lt"/>
              <a:cs typeface="Arial" panose="020B0604020202020204" pitchFamily="34" charset="0"/>
            </a:rPr>
            <a:t>mehr</a:t>
          </a:r>
          <a:r>
            <a:rPr lang="de-DE" sz="1600" dirty="0">
              <a:solidFill>
                <a:schemeClr val="tx1"/>
              </a:solidFill>
              <a:latin typeface="+mn-lt"/>
              <a:cs typeface="Arial" panose="020B0604020202020204" pitchFamily="34" charset="0"/>
            </a:rPr>
            <a:t> als Fach auf grundlegendem Anforderungsniveau (</a:t>
          </a:r>
          <a:r>
            <a:rPr lang="de-DE" sz="1600" dirty="0" err="1">
              <a:solidFill>
                <a:schemeClr val="tx1"/>
              </a:solidFill>
              <a:latin typeface="+mn-lt"/>
              <a:cs typeface="Arial" panose="020B0604020202020204" pitchFamily="34" charset="0"/>
            </a:rPr>
            <a:t>gA</a:t>
          </a:r>
          <a:r>
            <a:rPr lang="de-DE" sz="1600" dirty="0">
              <a:solidFill>
                <a:schemeClr val="tx1"/>
              </a:solidFill>
              <a:latin typeface="+mn-lt"/>
              <a:cs typeface="Arial" panose="020B0604020202020204" pitchFamily="34" charset="0"/>
            </a:rPr>
            <a:t>)</a:t>
          </a:r>
          <a:endParaRPr lang="de-DE" sz="1600" dirty="0">
            <a:solidFill>
              <a:schemeClr val="tx1"/>
            </a:solidFill>
            <a:latin typeface="+mn-lt"/>
          </a:endParaRPr>
        </a:p>
      </dgm:t>
    </dgm:pt>
    <dgm:pt modelId="{7DE11A80-E539-4209-87C4-41DB3D4F731E}" type="parTrans" cxnId="{8B4DAC15-6B49-40F1-B2C2-B98711D48C95}">
      <dgm:prSet/>
      <dgm:spPr/>
      <dgm:t>
        <a:bodyPr/>
        <a:lstStyle/>
        <a:p>
          <a:endParaRPr lang="de-DE"/>
        </a:p>
      </dgm:t>
    </dgm:pt>
    <dgm:pt modelId="{01D3A349-68CE-4100-A958-325577089968}" type="sibTrans" cxnId="{8B4DAC15-6B49-40F1-B2C2-B98711D48C95}">
      <dgm:prSet/>
      <dgm:spPr/>
      <dgm:t>
        <a:bodyPr/>
        <a:lstStyle/>
        <a:p>
          <a:endParaRPr lang="de-DE"/>
        </a:p>
      </dgm:t>
    </dgm:pt>
    <dgm:pt modelId="{BAFA3A00-90EC-4EEC-B6BE-70C278801C2B}">
      <dgm:prSet custT="1"/>
      <dgm:spPr>
        <a:solidFill>
          <a:schemeClr val="accent1">
            <a:lumMod val="20000"/>
            <a:lumOff val="80000"/>
          </a:schemeClr>
        </a:solidFill>
      </dgm:spPr>
      <dgm:t>
        <a:bodyPr/>
        <a:lstStyle/>
        <a:p>
          <a:pPr rtl="0"/>
          <a:r>
            <a:rPr lang="de-DE" sz="1600" dirty="0">
              <a:solidFill>
                <a:schemeClr val="tx1"/>
              </a:solidFill>
              <a:latin typeface="+mn-lt"/>
              <a:cs typeface="Arial" panose="020B0604020202020204" pitchFamily="34" charset="0"/>
            </a:rPr>
            <a:t>Belegung in allen </a:t>
          </a:r>
          <a:r>
            <a:rPr lang="de-DE" sz="1600" i="1" dirty="0">
              <a:solidFill>
                <a:schemeClr val="tx1"/>
              </a:solidFill>
              <a:latin typeface="+mn-lt"/>
              <a:cs typeface="Arial" panose="020B0604020202020204" pitchFamily="34" charset="0"/>
            </a:rPr>
            <a:t>vier Kurshalbjahren </a:t>
          </a:r>
          <a:r>
            <a:rPr lang="de-DE" sz="1600" i="0" dirty="0">
              <a:solidFill>
                <a:schemeClr val="tx1"/>
              </a:solidFill>
              <a:latin typeface="+mn-lt"/>
              <a:cs typeface="Arial" panose="020B0604020202020204" pitchFamily="34" charset="0"/>
            </a:rPr>
            <a:t>(12/1-13/2)</a:t>
          </a:r>
          <a:endParaRPr lang="de-DE" sz="1600" i="0" dirty="0">
            <a:solidFill>
              <a:schemeClr val="tx1"/>
            </a:solidFill>
            <a:latin typeface="+mn-lt"/>
          </a:endParaRPr>
        </a:p>
      </dgm:t>
    </dgm:pt>
    <dgm:pt modelId="{D05BE3E3-C4EC-42EC-A180-0152AF157025}" type="parTrans" cxnId="{E2822BEE-4474-4A1E-82EE-4A316CA53A92}">
      <dgm:prSet/>
      <dgm:spPr/>
      <dgm:t>
        <a:bodyPr/>
        <a:lstStyle/>
        <a:p>
          <a:endParaRPr lang="de-DE"/>
        </a:p>
      </dgm:t>
    </dgm:pt>
    <dgm:pt modelId="{01EFCAC8-EFE6-4B24-90BD-B5E5363E7590}" type="sibTrans" cxnId="{E2822BEE-4474-4A1E-82EE-4A316CA53A92}">
      <dgm:prSet/>
      <dgm:spPr/>
      <dgm:t>
        <a:bodyPr/>
        <a:lstStyle/>
        <a:p>
          <a:endParaRPr lang="de-DE"/>
        </a:p>
      </dgm:t>
    </dgm:pt>
    <dgm:pt modelId="{D8DADE2D-267A-45B9-9DF8-299001425DBD}">
      <dgm:prSet custT="1"/>
      <dgm:spPr>
        <a:solidFill>
          <a:schemeClr val="accent1">
            <a:lumMod val="20000"/>
            <a:lumOff val="80000"/>
          </a:schemeClr>
        </a:solidFill>
      </dgm:spPr>
      <dgm:t>
        <a:bodyPr/>
        <a:lstStyle/>
        <a:p>
          <a:pPr rtl="0"/>
          <a:r>
            <a:rPr lang="de-DE" sz="1600" i="0" dirty="0">
              <a:solidFill>
                <a:schemeClr val="tx1"/>
              </a:solidFill>
              <a:latin typeface="+mn-lt"/>
            </a:rPr>
            <a:t>vier- </a:t>
          </a:r>
          <a:r>
            <a:rPr lang="de-DE" sz="1600" i="1" dirty="0">
              <a:solidFill>
                <a:schemeClr val="tx1"/>
              </a:solidFill>
              <a:latin typeface="+mn-lt"/>
            </a:rPr>
            <a:t>oder </a:t>
          </a:r>
          <a:r>
            <a:rPr lang="de-DE" sz="1600" i="0" dirty="0">
              <a:solidFill>
                <a:schemeClr val="tx1"/>
              </a:solidFill>
              <a:latin typeface="+mn-lt"/>
            </a:rPr>
            <a:t>fünfstündig</a:t>
          </a:r>
        </a:p>
      </dgm:t>
    </dgm:pt>
    <dgm:pt modelId="{7EB0399E-4B52-40F8-8A66-2996D5EA228E}" type="sibTrans" cxnId="{14D5D4CD-4AFA-44DE-A14A-AA96C39985AC}">
      <dgm:prSet/>
      <dgm:spPr/>
      <dgm:t>
        <a:bodyPr/>
        <a:lstStyle/>
        <a:p>
          <a:endParaRPr lang="de-DE"/>
        </a:p>
      </dgm:t>
    </dgm:pt>
    <dgm:pt modelId="{4F9BF8FC-E15A-4B6B-A538-8A25B27C151E}" type="parTrans" cxnId="{14D5D4CD-4AFA-44DE-A14A-AA96C39985AC}">
      <dgm:prSet/>
      <dgm:spPr/>
      <dgm:t>
        <a:bodyPr/>
        <a:lstStyle/>
        <a:p>
          <a:endParaRPr lang="de-DE"/>
        </a:p>
      </dgm:t>
    </dgm:pt>
    <dgm:pt modelId="{3DB49997-1491-4897-BD2E-4800DC9A7A6C}" type="pres">
      <dgm:prSet presAssocID="{E8A0F30A-4B47-4D1F-95E7-854EBD1ED1C2}" presName="diagram" presStyleCnt="0">
        <dgm:presLayoutVars>
          <dgm:dir/>
          <dgm:resizeHandles val="exact"/>
        </dgm:presLayoutVars>
      </dgm:prSet>
      <dgm:spPr/>
    </dgm:pt>
    <dgm:pt modelId="{5C350E02-3B8A-4F0A-90D0-36457C63BB95}" type="pres">
      <dgm:prSet presAssocID="{8E2A2CEC-933A-4C41-AD6A-7FB2E31935D3}" presName="node" presStyleLbl="node1" presStyleIdx="0" presStyleCnt="6">
        <dgm:presLayoutVars>
          <dgm:bulletEnabled val="1"/>
        </dgm:presLayoutVars>
      </dgm:prSet>
      <dgm:spPr/>
    </dgm:pt>
    <dgm:pt modelId="{69F344BD-4350-44BE-B2EE-26F6993B8637}" type="pres">
      <dgm:prSet presAssocID="{FC3B5101-C669-4CDF-A4D0-6A2709D669C8}" presName="sibTrans" presStyleCnt="0"/>
      <dgm:spPr/>
    </dgm:pt>
    <dgm:pt modelId="{506D4FF2-A862-4117-A989-E9E4C5ECD768}" type="pres">
      <dgm:prSet presAssocID="{B0A54A96-3CA1-4E7A-98EF-F4D6A46DA867}" presName="node" presStyleLbl="node1" presStyleIdx="1" presStyleCnt="6">
        <dgm:presLayoutVars>
          <dgm:bulletEnabled val="1"/>
        </dgm:presLayoutVars>
      </dgm:prSet>
      <dgm:spPr/>
    </dgm:pt>
    <dgm:pt modelId="{4A09C796-2937-427D-A1BA-FF2D62238015}" type="pres">
      <dgm:prSet presAssocID="{77D256D9-1B78-4944-AD46-B08DEF2C6E2C}" presName="sibTrans" presStyleCnt="0"/>
      <dgm:spPr/>
    </dgm:pt>
    <dgm:pt modelId="{11F3B5FA-682D-4943-9B6D-A029BB0F5631}" type="pres">
      <dgm:prSet presAssocID="{BAFA3A00-90EC-4EEC-B6BE-70C278801C2B}" presName="node" presStyleLbl="node1" presStyleIdx="2" presStyleCnt="6">
        <dgm:presLayoutVars>
          <dgm:bulletEnabled val="1"/>
        </dgm:presLayoutVars>
      </dgm:prSet>
      <dgm:spPr/>
    </dgm:pt>
    <dgm:pt modelId="{5EB4DC81-82BC-40D5-9E1F-5724B2953828}" type="pres">
      <dgm:prSet presAssocID="{01EFCAC8-EFE6-4B24-90BD-B5E5363E7590}" presName="sibTrans" presStyleCnt="0"/>
      <dgm:spPr/>
    </dgm:pt>
    <dgm:pt modelId="{BFA455D6-93A5-42A0-9415-79666DF7FE2E}" type="pres">
      <dgm:prSet presAssocID="{B8BF5D5B-C8E4-4B51-8C5E-441218DE6F27}" presName="node" presStyleLbl="node1" presStyleIdx="3" presStyleCnt="6">
        <dgm:presLayoutVars>
          <dgm:bulletEnabled val="1"/>
        </dgm:presLayoutVars>
      </dgm:prSet>
      <dgm:spPr/>
    </dgm:pt>
    <dgm:pt modelId="{7478A13E-2335-46D5-97F6-61050D3286BE}" type="pres">
      <dgm:prSet presAssocID="{21A79C69-6E22-4FA8-AA84-3E6B99B2752F}" presName="sibTrans" presStyleCnt="0"/>
      <dgm:spPr/>
    </dgm:pt>
    <dgm:pt modelId="{FFD0B019-0CA9-40A6-B783-B2AF6BCBF742}" type="pres">
      <dgm:prSet presAssocID="{A8303AA1-C32F-4222-AF0F-59AD9A3799B1}" presName="node" presStyleLbl="node1" presStyleIdx="4" presStyleCnt="6">
        <dgm:presLayoutVars>
          <dgm:bulletEnabled val="1"/>
        </dgm:presLayoutVars>
      </dgm:prSet>
      <dgm:spPr/>
    </dgm:pt>
    <dgm:pt modelId="{24AB0337-6B11-465C-BC9C-B0500DC16D98}" type="pres">
      <dgm:prSet presAssocID="{01D3A349-68CE-4100-A958-325577089968}" presName="sibTrans" presStyleCnt="0"/>
      <dgm:spPr/>
    </dgm:pt>
    <dgm:pt modelId="{96FF0F95-7975-4F81-A68B-F31A1146E255}" type="pres">
      <dgm:prSet presAssocID="{D8DADE2D-267A-45B9-9DF8-299001425DBD}" presName="node" presStyleLbl="node1" presStyleIdx="5" presStyleCnt="6">
        <dgm:presLayoutVars>
          <dgm:bulletEnabled val="1"/>
        </dgm:presLayoutVars>
      </dgm:prSet>
      <dgm:spPr/>
    </dgm:pt>
  </dgm:ptLst>
  <dgm:cxnLst>
    <dgm:cxn modelId="{2FE48103-5D53-4DA2-AD88-2727ED52E6A8}" srcId="{E8A0F30A-4B47-4D1F-95E7-854EBD1ED1C2}" destId="{8E2A2CEC-933A-4C41-AD6A-7FB2E31935D3}" srcOrd="0" destOrd="0" parTransId="{13B44508-F3A4-4F49-854D-69CF857D819F}" sibTransId="{FC3B5101-C669-4CDF-A4D0-6A2709D669C8}"/>
    <dgm:cxn modelId="{8B4DAC15-6B49-40F1-B2C2-B98711D48C95}" srcId="{E8A0F30A-4B47-4D1F-95E7-854EBD1ED1C2}" destId="{A8303AA1-C32F-4222-AF0F-59AD9A3799B1}" srcOrd="4" destOrd="0" parTransId="{7DE11A80-E539-4209-87C4-41DB3D4F731E}" sibTransId="{01D3A349-68CE-4100-A958-325577089968}"/>
    <dgm:cxn modelId="{2091A820-C6CA-428B-9EA1-277DD3D31137}" type="presOf" srcId="{A8303AA1-C32F-4222-AF0F-59AD9A3799B1}" destId="{FFD0B019-0CA9-40A6-B783-B2AF6BCBF742}" srcOrd="0" destOrd="0" presId="urn:microsoft.com/office/officeart/2005/8/layout/default"/>
    <dgm:cxn modelId="{E278EB7A-504B-4F9D-A603-6281E4A32393}" type="presOf" srcId="{E8A0F30A-4B47-4D1F-95E7-854EBD1ED1C2}" destId="{3DB49997-1491-4897-BD2E-4800DC9A7A6C}" srcOrd="0" destOrd="0" presId="urn:microsoft.com/office/officeart/2005/8/layout/default"/>
    <dgm:cxn modelId="{ED9C99A0-D5D6-4982-B618-78B246665D05}" type="presOf" srcId="{B8BF5D5B-C8E4-4B51-8C5E-441218DE6F27}" destId="{BFA455D6-93A5-42A0-9415-79666DF7FE2E}" srcOrd="0" destOrd="0" presId="urn:microsoft.com/office/officeart/2005/8/layout/default"/>
    <dgm:cxn modelId="{413801AA-4E92-4FC4-8BAA-2D1613B442EB}" type="presOf" srcId="{D8DADE2D-267A-45B9-9DF8-299001425DBD}" destId="{96FF0F95-7975-4F81-A68B-F31A1146E255}" srcOrd="0" destOrd="0" presId="urn:microsoft.com/office/officeart/2005/8/layout/default"/>
    <dgm:cxn modelId="{F3CB9FAA-B6E6-435D-9BEA-ED0B1FC4A091}" type="presOf" srcId="{8E2A2CEC-933A-4C41-AD6A-7FB2E31935D3}" destId="{5C350E02-3B8A-4F0A-90D0-36457C63BB95}" srcOrd="0" destOrd="0" presId="urn:microsoft.com/office/officeart/2005/8/layout/default"/>
    <dgm:cxn modelId="{D21665C0-47BC-423F-9F38-C68E8E2ADAE6}" type="presOf" srcId="{BAFA3A00-90EC-4EEC-B6BE-70C278801C2B}" destId="{11F3B5FA-682D-4943-9B6D-A029BB0F5631}" srcOrd="0" destOrd="0" presId="urn:microsoft.com/office/officeart/2005/8/layout/default"/>
    <dgm:cxn modelId="{14D5D4CD-4AFA-44DE-A14A-AA96C39985AC}" srcId="{E8A0F30A-4B47-4D1F-95E7-854EBD1ED1C2}" destId="{D8DADE2D-267A-45B9-9DF8-299001425DBD}" srcOrd="5" destOrd="0" parTransId="{4F9BF8FC-E15A-4B6B-A538-8A25B27C151E}" sibTransId="{7EB0399E-4B52-40F8-8A66-2996D5EA228E}"/>
    <dgm:cxn modelId="{50B95ED6-2BF1-46C3-9192-9070098FE048}" type="presOf" srcId="{B0A54A96-3CA1-4E7A-98EF-F4D6A46DA867}" destId="{506D4FF2-A862-4117-A989-E9E4C5ECD768}" srcOrd="0" destOrd="0" presId="urn:microsoft.com/office/officeart/2005/8/layout/default"/>
    <dgm:cxn modelId="{E2822BEE-4474-4A1E-82EE-4A316CA53A92}" srcId="{E8A0F30A-4B47-4D1F-95E7-854EBD1ED1C2}" destId="{BAFA3A00-90EC-4EEC-B6BE-70C278801C2B}" srcOrd="2" destOrd="0" parTransId="{D05BE3E3-C4EC-42EC-A180-0152AF157025}" sibTransId="{01EFCAC8-EFE6-4B24-90BD-B5E5363E7590}"/>
    <dgm:cxn modelId="{A9530BF9-E7C8-40AE-B0A6-1768940903A3}" srcId="{E8A0F30A-4B47-4D1F-95E7-854EBD1ED1C2}" destId="{B0A54A96-3CA1-4E7A-98EF-F4D6A46DA867}" srcOrd="1" destOrd="0" parTransId="{C4470895-CD59-4F3D-8D18-BA6032048BD4}" sibTransId="{77D256D9-1B78-4944-AD46-B08DEF2C6E2C}"/>
    <dgm:cxn modelId="{237F98FE-6E7B-443C-B053-68D361F2D5F2}" srcId="{E8A0F30A-4B47-4D1F-95E7-854EBD1ED1C2}" destId="{B8BF5D5B-C8E4-4B51-8C5E-441218DE6F27}" srcOrd="3" destOrd="0" parTransId="{9A5D133F-219C-47FB-95CF-73579648A814}" sibTransId="{21A79C69-6E22-4FA8-AA84-3E6B99B2752F}"/>
    <dgm:cxn modelId="{7AC202A1-D8A8-429E-8890-AADD940ED907}" type="presParOf" srcId="{3DB49997-1491-4897-BD2E-4800DC9A7A6C}" destId="{5C350E02-3B8A-4F0A-90D0-36457C63BB95}" srcOrd="0" destOrd="0" presId="urn:microsoft.com/office/officeart/2005/8/layout/default"/>
    <dgm:cxn modelId="{E1E26E37-596E-4264-B4D8-D037494EE3F8}" type="presParOf" srcId="{3DB49997-1491-4897-BD2E-4800DC9A7A6C}" destId="{69F344BD-4350-44BE-B2EE-26F6993B8637}" srcOrd="1" destOrd="0" presId="urn:microsoft.com/office/officeart/2005/8/layout/default"/>
    <dgm:cxn modelId="{1A8B3BD6-65FA-4DFC-9BA8-D798B5AB9253}" type="presParOf" srcId="{3DB49997-1491-4897-BD2E-4800DC9A7A6C}" destId="{506D4FF2-A862-4117-A989-E9E4C5ECD768}" srcOrd="2" destOrd="0" presId="urn:microsoft.com/office/officeart/2005/8/layout/default"/>
    <dgm:cxn modelId="{77EEAADA-0644-4C6B-ADA2-089884179F49}" type="presParOf" srcId="{3DB49997-1491-4897-BD2E-4800DC9A7A6C}" destId="{4A09C796-2937-427D-A1BA-FF2D62238015}" srcOrd="3" destOrd="0" presId="urn:microsoft.com/office/officeart/2005/8/layout/default"/>
    <dgm:cxn modelId="{3818A1A0-5FBF-4A4C-9B68-E93DC1A927D1}" type="presParOf" srcId="{3DB49997-1491-4897-BD2E-4800DC9A7A6C}" destId="{11F3B5FA-682D-4943-9B6D-A029BB0F5631}" srcOrd="4" destOrd="0" presId="urn:microsoft.com/office/officeart/2005/8/layout/default"/>
    <dgm:cxn modelId="{B01DB322-0960-4D28-8F10-20DFFCCCB621}" type="presParOf" srcId="{3DB49997-1491-4897-BD2E-4800DC9A7A6C}" destId="{5EB4DC81-82BC-40D5-9E1F-5724B2953828}" srcOrd="5" destOrd="0" presId="urn:microsoft.com/office/officeart/2005/8/layout/default"/>
    <dgm:cxn modelId="{8E68F465-3259-4F5D-A19E-E2E1E6CC18E6}" type="presParOf" srcId="{3DB49997-1491-4897-BD2E-4800DC9A7A6C}" destId="{BFA455D6-93A5-42A0-9415-79666DF7FE2E}" srcOrd="6" destOrd="0" presId="urn:microsoft.com/office/officeart/2005/8/layout/default"/>
    <dgm:cxn modelId="{21FABD5A-361B-4930-8AA1-2343635E5329}" type="presParOf" srcId="{3DB49997-1491-4897-BD2E-4800DC9A7A6C}" destId="{7478A13E-2335-46D5-97F6-61050D3286BE}" srcOrd="7" destOrd="0" presId="urn:microsoft.com/office/officeart/2005/8/layout/default"/>
    <dgm:cxn modelId="{74B8D4CD-D3EE-4BFC-AF05-ABF33F84D5AA}" type="presParOf" srcId="{3DB49997-1491-4897-BD2E-4800DC9A7A6C}" destId="{FFD0B019-0CA9-40A6-B783-B2AF6BCBF742}" srcOrd="8" destOrd="0" presId="urn:microsoft.com/office/officeart/2005/8/layout/default"/>
    <dgm:cxn modelId="{7ED87EF4-633F-4398-A81B-513844E27CB7}" type="presParOf" srcId="{3DB49997-1491-4897-BD2E-4800DC9A7A6C}" destId="{24AB0337-6B11-465C-BC9C-B0500DC16D98}" srcOrd="9" destOrd="0" presId="urn:microsoft.com/office/officeart/2005/8/layout/default"/>
    <dgm:cxn modelId="{FA431582-7F9A-455C-8164-804C8C470B23}" type="presParOf" srcId="{3DB49997-1491-4897-BD2E-4800DC9A7A6C}" destId="{96FF0F95-7975-4F81-A68B-F31A1146E25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A0F30A-4B47-4D1F-95E7-854EBD1ED1C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de-DE"/>
        </a:p>
      </dgm:t>
    </dgm:pt>
    <dgm:pt modelId="{A8303AA1-C32F-4222-AF0F-59AD9A3799B1}">
      <dgm:prSet custT="1"/>
      <dgm:spPr>
        <a:solidFill>
          <a:schemeClr val="accent1">
            <a:lumMod val="20000"/>
            <a:lumOff val="80000"/>
          </a:schemeClr>
        </a:solidFill>
      </dgm:spPr>
      <dgm:t>
        <a:bodyPr/>
        <a:lstStyle/>
        <a:p>
          <a:pPr rtl="0"/>
          <a:r>
            <a:rPr lang="de-DE" sz="1600" i="1" dirty="0">
              <a:solidFill>
                <a:schemeClr val="tx1"/>
              </a:solidFill>
            </a:rPr>
            <a:t>freie Wahl </a:t>
          </a:r>
          <a:br>
            <a:rPr lang="de-DE" sz="1600" i="1" dirty="0">
              <a:solidFill>
                <a:schemeClr val="tx1"/>
              </a:solidFill>
            </a:rPr>
          </a:br>
          <a:r>
            <a:rPr lang="de-DE" sz="1600" dirty="0">
              <a:solidFill>
                <a:schemeClr val="tx1"/>
              </a:solidFill>
            </a:rPr>
            <a:t>unabhängig von der Fächerwahl</a:t>
          </a:r>
        </a:p>
      </dgm:t>
    </dgm:pt>
    <dgm:pt modelId="{7DE11A80-E539-4209-87C4-41DB3D4F731E}" type="parTrans" cxnId="{8B4DAC15-6B49-40F1-B2C2-B98711D48C95}">
      <dgm:prSet/>
      <dgm:spPr/>
      <dgm:t>
        <a:bodyPr/>
        <a:lstStyle/>
        <a:p>
          <a:endParaRPr lang="de-DE"/>
        </a:p>
      </dgm:t>
    </dgm:pt>
    <dgm:pt modelId="{01D3A349-68CE-4100-A958-325577089968}" type="sibTrans" cxnId="{8B4DAC15-6B49-40F1-B2C2-B98711D48C95}">
      <dgm:prSet/>
      <dgm:spPr/>
      <dgm:t>
        <a:bodyPr/>
        <a:lstStyle/>
        <a:p>
          <a:endParaRPr lang="de-DE"/>
        </a:p>
      </dgm:t>
    </dgm:pt>
    <dgm:pt modelId="{BAFA3A00-90EC-4EEC-B6BE-70C278801C2B}">
      <dgm:prSet custT="1"/>
      <dgm:spPr>
        <a:solidFill>
          <a:schemeClr val="accent1">
            <a:lumMod val="20000"/>
            <a:lumOff val="80000"/>
          </a:schemeClr>
        </a:solidFill>
      </dgm:spPr>
      <dgm:t>
        <a:bodyPr/>
        <a:lstStyle/>
        <a:p>
          <a:pPr rtl="0"/>
          <a:r>
            <a:rPr lang="de-DE" sz="1600" i="0" dirty="0">
              <a:solidFill>
                <a:schemeClr val="tx1"/>
              </a:solidFill>
            </a:rPr>
            <a:t>fachspezifisches </a:t>
          </a:r>
          <a:r>
            <a:rPr lang="de-DE" sz="1600" i="1" dirty="0">
              <a:solidFill>
                <a:schemeClr val="tx1"/>
              </a:solidFill>
            </a:rPr>
            <a:t>Rahmenthema</a:t>
          </a:r>
        </a:p>
      </dgm:t>
    </dgm:pt>
    <dgm:pt modelId="{D05BE3E3-C4EC-42EC-A180-0152AF157025}" type="parTrans" cxnId="{E2822BEE-4474-4A1E-82EE-4A316CA53A92}">
      <dgm:prSet/>
      <dgm:spPr/>
      <dgm:t>
        <a:bodyPr/>
        <a:lstStyle/>
        <a:p>
          <a:endParaRPr lang="de-DE"/>
        </a:p>
      </dgm:t>
    </dgm:pt>
    <dgm:pt modelId="{01EFCAC8-EFE6-4B24-90BD-B5E5363E7590}" type="sibTrans" cxnId="{E2822BEE-4474-4A1E-82EE-4A316CA53A92}">
      <dgm:prSet/>
      <dgm:spPr/>
      <dgm:t>
        <a:bodyPr/>
        <a:lstStyle/>
        <a:p>
          <a:endParaRPr lang="de-DE"/>
        </a:p>
      </dgm:t>
    </dgm:pt>
    <dgm:pt modelId="{DC6622F3-9833-490B-A47C-0AAFE78EF90A}">
      <dgm:prSet custT="1"/>
      <dgm:spPr>
        <a:solidFill>
          <a:schemeClr val="accent1">
            <a:lumMod val="20000"/>
            <a:lumOff val="80000"/>
          </a:schemeClr>
        </a:solidFill>
      </dgm:spPr>
      <dgm:t>
        <a:bodyPr/>
        <a:lstStyle/>
        <a:p>
          <a:pPr rtl="0"/>
          <a:r>
            <a:rPr lang="de-DE" sz="1600" dirty="0">
              <a:solidFill>
                <a:schemeClr val="tx1"/>
              </a:solidFill>
            </a:rPr>
            <a:t>Belegung in </a:t>
          </a:r>
          <a:r>
            <a:rPr lang="de-DE" sz="1600" i="1" dirty="0">
              <a:solidFill>
                <a:schemeClr val="tx1"/>
              </a:solidFill>
            </a:rPr>
            <a:t>drei Kurshalbjahren </a:t>
          </a:r>
          <a:r>
            <a:rPr lang="de-DE" sz="1600" i="0" dirty="0">
              <a:solidFill>
                <a:schemeClr val="tx1"/>
              </a:solidFill>
            </a:rPr>
            <a:t>(12/1-13/1)</a:t>
          </a:r>
          <a:endParaRPr lang="de-DE" sz="1600" dirty="0">
            <a:solidFill>
              <a:schemeClr val="tx1"/>
            </a:solidFill>
          </a:endParaRPr>
        </a:p>
      </dgm:t>
    </dgm:pt>
    <dgm:pt modelId="{D0C5EB3F-E541-4C09-BC9F-34F73149DA34}" type="parTrans" cxnId="{4A580768-50CE-420D-B0B4-11A6F60F4CE3}">
      <dgm:prSet/>
      <dgm:spPr/>
      <dgm:t>
        <a:bodyPr/>
        <a:lstStyle/>
        <a:p>
          <a:endParaRPr lang="de-DE"/>
        </a:p>
      </dgm:t>
    </dgm:pt>
    <dgm:pt modelId="{DDC59161-99B1-4B6E-9306-0182E7701A6C}" type="sibTrans" cxnId="{4A580768-50CE-420D-B0B4-11A6F60F4CE3}">
      <dgm:prSet/>
      <dgm:spPr/>
      <dgm:t>
        <a:bodyPr/>
        <a:lstStyle/>
        <a:p>
          <a:endParaRPr lang="de-DE"/>
        </a:p>
      </dgm:t>
    </dgm:pt>
    <dgm:pt modelId="{32CCF96E-7AE8-4BE8-BBD8-3E66467708D4}">
      <dgm:prSet custT="1"/>
      <dgm:spPr>
        <a:solidFill>
          <a:schemeClr val="accent1">
            <a:lumMod val="20000"/>
            <a:lumOff val="80000"/>
          </a:schemeClr>
        </a:solidFill>
      </dgm:spPr>
      <dgm:t>
        <a:bodyPr/>
        <a:lstStyle/>
        <a:p>
          <a:pPr rtl="0"/>
          <a:r>
            <a:rPr lang="de-DE" sz="1600" dirty="0">
              <a:solidFill>
                <a:schemeClr val="tx1"/>
              </a:solidFill>
            </a:rPr>
            <a:t>Zuordnung zu einem </a:t>
          </a:r>
          <a:r>
            <a:rPr lang="de-DE" sz="1600" i="1" dirty="0" err="1">
              <a:solidFill>
                <a:schemeClr val="tx1"/>
              </a:solidFill>
            </a:rPr>
            <a:t>Leitfach</a:t>
          </a:r>
          <a:r>
            <a:rPr lang="de-DE" sz="1600" i="1" dirty="0">
              <a:solidFill>
                <a:schemeClr val="tx1"/>
              </a:solidFill>
            </a:rPr>
            <a:t> </a:t>
          </a:r>
        </a:p>
      </dgm:t>
    </dgm:pt>
    <dgm:pt modelId="{3D04AA2F-9369-49BD-9DCE-E4E36CBB0430}" type="parTrans" cxnId="{E016852C-F04B-4F69-85BE-08427832270D}">
      <dgm:prSet/>
      <dgm:spPr/>
      <dgm:t>
        <a:bodyPr/>
        <a:lstStyle/>
        <a:p>
          <a:endParaRPr lang="de-DE"/>
        </a:p>
      </dgm:t>
    </dgm:pt>
    <dgm:pt modelId="{9F16929A-C773-4460-9E3A-57C42BF70859}" type="sibTrans" cxnId="{E016852C-F04B-4F69-85BE-08427832270D}">
      <dgm:prSet/>
      <dgm:spPr/>
      <dgm:t>
        <a:bodyPr/>
        <a:lstStyle/>
        <a:p>
          <a:endParaRPr lang="de-DE"/>
        </a:p>
      </dgm:t>
    </dgm:pt>
    <dgm:pt modelId="{20260577-9F3C-488F-AB2F-B34C75BFA47D}">
      <dgm:prSet custT="1"/>
      <dgm:spPr>
        <a:solidFill>
          <a:schemeClr val="accent1">
            <a:lumMod val="20000"/>
            <a:lumOff val="80000"/>
          </a:schemeClr>
        </a:solidFill>
      </dgm:spPr>
      <dgm:t>
        <a:bodyPr/>
        <a:lstStyle/>
        <a:p>
          <a:pPr rtl="0"/>
          <a:r>
            <a:rPr lang="de-DE" sz="1600" i="1" dirty="0">
              <a:solidFill>
                <a:schemeClr val="tx1"/>
              </a:solidFill>
            </a:rPr>
            <a:t>keine </a:t>
          </a:r>
          <a:r>
            <a:rPr lang="de-DE" sz="1600" dirty="0">
              <a:solidFill>
                <a:schemeClr val="tx1"/>
              </a:solidFill>
            </a:rPr>
            <a:t>Abiturprüfung</a:t>
          </a:r>
        </a:p>
      </dgm:t>
    </dgm:pt>
    <dgm:pt modelId="{CDB7B68A-640C-43E9-9BF4-77C3A91B37B5}" type="parTrans" cxnId="{5AE814F1-C51E-4A9B-A62D-1AF78C3B5243}">
      <dgm:prSet/>
      <dgm:spPr/>
      <dgm:t>
        <a:bodyPr/>
        <a:lstStyle/>
        <a:p>
          <a:endParaRPr lang="de-DE"/>
        </a:p>
      </dgm:t>
    </dgm:pt>
    <dgm:pt modelId="{45198F96-D9CF-4053-BB76-AE3BA0848D8F}" type="sibTrans" cxnId="{5AE814F1-C51E-4A9B-A62D-1AF78C3B5243}">
      <dgm:prSet/>
      <dgm:spPr/>
      <dgm:t>
        <a:bodyPr/>
        <a:lstStyle/>
        <a:p>
          <a:endParaRPr lang="de-DE"/>
        </a:p>
      </dgm:t>
    </dgm:pt>
    <dgm:pt modelId="{69970EAA-236F-4AB2-B313-5DA4C5E7AC7E}">
      <dgm:prSet custT="1"/>
      <dgm:spPr>
        <a:solidFill>
          <a:schemeClr val="accent1">
            <a:lumMod val="20000"/>
            <a:lumOff val="80000"/>
          </a:schemeClr>
        </a:solidFill>
      </dgm:spPr>
      <dgm:t>
        <a:bodyPr/>
        <a:lstStyle/>
        <a:p>
          <a:pPr rtl="0"/>
          <a:r>
            <a:rPr lang="de-DE" sz="1600" i="1">
              <a:solidFill>
                <a:schemeClr val="tx1"/>
              </a:solidFill>
            </a:rPr>
            <a:t>zweistündiges</a:t>
          </a:r>
          <a:r>
            <a:rPr lang="de-DE" sz="1600">
              <a:solidFill>
                <a:schemeClr val="tx1"/>
              </a:solidFill>
            </a:rPr>
            <a:t> </a:t>
          </a:r>
          <a:r>
            <a:rPr lang="de-DE" sz="1600" dirty="0">
              <a:solidFill>
                <a:schemeClr val="tx1"/>
              </a:solidFill>
            </a:rPr>
            <a:t>Seminar, ggf. auch Blockveranstaltungen</a:t>
          </a:r>
        </a:p>
      </dgm:t>
    </dgm:pt>
    <dgm:pt modelId="{CEA8C025-FC8C-40AD-B0C2-6DFA6EBC1783}" type="parTrans" cxnId="{DD430295-8979-409F-9DDA-64D5A4435964}">
      <dgm:prSet/>
      <dgm:spPr/>
      <dgm:t>
        <a:bodyPr/>
        <a:lstStyle/>
        <a:p>
          <a:endParaRPr lang="de-DE"/>
        </a:p>
      </dgm:t>
    </dgm:pt>
    <dgm:pt modelId="{39C6372F-0EF9-4BAE-B4C5-1B2B96ED27F9}" type="sibTrans" cxnId="{DD430295-8979-409F-9DDA-64D5A4435964}">
      <dgm:prSet/>
      <dgm:spPr/>
      <dgm:t>
        <a:bodyPr/>
        <a:lstStyle/>
        <a:p>
          <a:endParaRPr lang="de-DE"/>
        </a:p>
      </dgm:t>
    </dgm:pt>
    <dgm:pt modelId="{3DB49997-1491-4897-BD2E-4800DC9A7A6C}" type="pres">
      <dgm:prSet presAssocID="{E8A0F30A-4B47-4D1F-95E7-854EBD1ED1C2}" presName="diagram" presStyleCnt="0">
        <dgm:presLayoutVars>
          <dgm:dir/>
          <dgm:resizeHandles val="exact"/>
        </dgm:presLayoutVars>
      </dgm:prSet>
      <dgm:spPr/>
    </dgm:pt>
    <dgm:pt modelId="{ECC0D953-7BF2-47D1-930B-D5822AD209E5}" type="pres">
      <dgm:prSet presAssocID="{32CCF96E-7AE8-4BE8-BBD8-3E66467708D4}" presName="node" presStyleLbl="node1" presStyleIdx="0" presStyleCnt="6">
        <dgm:presLayoutVars>
          <dgm:bulletEnabled val="1"/>
        </dgm:presLayoutVars>
      </dgm:prSet>
      <dgm:spPr/>
    </dgm:pt>
    <dgm:pt modelId="{DC35BC1C-773F-426D-91ED-5B826A1BB232}" type="pres">
      <dgm:prSet presAssocID="{9F16929A-C773-4460-9E3A-57C42BF70859}" presName="sibTrans" presStyleCnt="0"/>
      <dgm:spPr/>
    </dgm:pt>
    <dgm:pt modelId="{11F3B5FA-682D-4943-9B6D-A029BB0F5631}" type="pres">
      <dgm:prSet presAssocID="{BAFA3A00-90EC-4EEC-B6BE-70C278801C2B}" presName="node" presStyleLbl="node1" presStyleIdx="1" presStyleCnt="6">
        <dgm:presLayoutVars>
          <dgm:bulletEnabled val="1"/>
        </dgm:presLayoutVars>
      </dgm:prSet>
      <dgm:spPr/>
    </dgm:pt>
    <dgm:pt modelId="{5EB4DC81-82BC-40D5-9E1F-5724B2953828}" type="pres">
      <dgm:prSet presAssocID="{01EFCAC8-EFE6-4B24-90BD-B5E5363E7590}" presName="sibTrans" presStyleCnt="0"/>
      <dgm:spPr/>
    </dgm:pt>
    <dgm:pt modelId="{D39C5C69-8C5B-47D5-9DF4-D252C1664CF6}" type="pres">
      <dgm:prSet presAssocID="{DC6622F3-9833-490B-A47C-0AAFE78EF90A}" presName="node" presStyleLbl="node1" presStyleIdx="2" presStyleCnt="6">
        <dgm:presLayoutVars>
          <dgm:bulletEnabled val="1"/>
        </dgm:presLayoutVars>
      </dgm:prSet>
      <dgm:spPr/>
    </dgm:pt>
    <dgm:pt modelId="{9254F6E6-8A2F-4BF0-88D8-7EDEB76E4AD8}" type="pres">
      <dgm:prSet presAssocID="{DDC59161-99B1-4B6E-9306-0182E7701A6C}" presName="sibTrans" presStyleCnt="0"/>
      <dgm:spPr/>
    </dgm:pt>
    <dgm:pt modelId="{23095906-6762-420F-A37E-E8D523254B89}" type="pres">
      <dgm:prSet presAssocID="{20260577-9F3C-488F-AB2F-B34C75BFA47D}" presName="node" presStyleLbl="node1" presStyleIdx="3" presStyleCnt="6">
        <dgm:presLayoutVars>
          <dgm:bulletEnabled val="1"/>
        </dgm:presLayoutVars>
      </dgm:prSet>
      <dgm:spPr/>
    </dgm:pt>
    <dgm:pt modelId="{CB4C6316-3455-4A09-97CF-196E9CC8E55D}" type="pres">
      <dgm:prSet presAssocID="{45198F96-D9CF-4053-BB76-AE3BA0848D8F}" presName="sibTrans" presStyleCnt="0"/>
      <dgm:spPr/>
    </dgm:pt>
    <dgm:pt modelId="{0E8BD0EA-DA53-4AA4-BD9F-431F3E24A3E3}" type="pres">
      <dgm:prSet presAssocID="{69970EAA-236F-4AB2-B313-5DA4C5E7AC7E}" presName="node" presStyleLbl="node1" presStyleIdx="4" presStyleCnt="6">
        <dgm:presLayoutVars>
          <dgm:bulletEnabled val="1"/>
        </dgm:presLayoutVars>
      </dgm:prSet>
      <dgm:spPr/>
    </dgm:pt>
    <dgm:pt modelId="{26575546-E1AA-4A09-992E-57387717AB08}" type="pres">
      <dgm:prSet presAssocID="{39C6372F-0EF9-4BAE-B4C5-1B2B96ED27F9}" presName="sibTrans" presStyleCnt="0"/>
      <dgm:spPr/>
    </dgm:pt>
    <dgm:pt modelId="{FFD0B019-0CA9-40A6-B783-B2AF6BCBF742}" type="pres">
      <dgm:prSet presAssocID="{A8303AA1-C32F-4222-AF0F-59AD9A3799B1}" presName="node" presStyleLbl="node1" presStyleIdx="5" presStyleCnt="6">
        <dgm:presLayoutVars>
          <dgm:bulletEnabled val="1"/>
        </dgm:presLayoutVars>
      </dgm:prSet>
      <dgm:spPr/>
    </dgm:pt>
  </dgm:ptLst>
  <dgm:cxnLst>
    <dgm:cxn modelId="{8B4DAC15-6B49-40F1-B2C2-B98711D48C95}" srcId="{E8A0F30A-4B47-4D1F-95E7-854EBD1ED1C2}" destId="{A8303AA1-C32F-4222-AF0F-59AD9A3799B1}" srcOrd="5" destOrd="0" parTransId="{7DE11A80-E539-4209-87C4-41DB3D4F731E}" sibTransId="{01D3A349-68CE-4100-A958-325577089968}"/>
    <dgm:cxn modelId="{2091A820-C6CA-428B-9EA1-277DD3D31137}" type="presOf" srcId="{A8303AA1-C32F-4222-AF0F-59AD9A3799B1}" destId="{FFD0B019-0CA9-40A6-B783-B2AF6BCBF742}" srcOrd="0" destOrd="0" presId="urn:microsoft.com/office/officeart/2005/8/layout/default"/>
    <dgm:cxn modelId="{E016852C-F04B-4F69-85BE-08427832270D}" srcId="{E8A0F30A-4B47-4D1F-95E7-854EBD1ED1C2}" destId="{32CCF96E-7AE8-4BE8-BBD8-3E66467708D4}" srcOrd="0" destOrd="0" parTransId="{3D04AA2F-9369-49BD-9DCE-E4E36CBB0430}" sibTransId="{9F16929A-C773-4460-9E3A-57C42BF70859}"/>
    <dgm:cxn modelId="{4A580768-50CE-420D-B0B4-11A6F60F4CE3}" srcId="{E8A0F30A-4B47-4D1F-95E7-854EBD1ED1C2}" destId="{DC6622F3-9833-490B-A47C-0AAFE78EF90A}" srcOrd="2" destOrd="0" parTransId="{D0C5EB3F-E541-4C09-BC9F-34F73149DA34}" sibTransId="{DDC59161-99B1-4B6E-9306-0182E7701A6C}"/>
    <dgm:cxn modelId="{23A5804B-A66F-4B02-B77B-5229CF20BCE3}" type="presOf" srcId="{DC6622F3-9833-490B-A47C-0AAFE78EF90A}" destId="{D39C5C69-8C5B-47D5-9DF4-D252C1664CF6}" srcOrd="0" destOrd="0" presId="urn:microsoft.com/office/officeart/2005/8/layout/default"/>
    <dgm:cxn modelId="{75120F4C-3868-4638-AB4C-31D7E0CA01F2}" type="presOf" srcId="{20260577-9F3C-488F-AB2F-B34C75BFA47D}" destId="{23095906-6762-420F-A37E-E8D523254B89}" srcOrd="0" destOrd="0" presId="urn:microsoft.com/office/officeart/2005/8/layout/default"/>
    <dgm:cxn modelId="{E278EB7A-504B-4F9D-A603-6281E4A32393}" type="presOf" srcId="{E8A0F30A-4B47-4D1F-95E7-854EBD1ED1C2}" destId="{3DB49997-1491-4897-BD2E-4800DC9A7A6C}" srcOrd="0" destOrd="0" presId="urn:microsoft.com/office/officeart/2005/8/layout/default"/>
    <dgm:cxn modelId="{DD430295-8979-409F-9DDA-64D5A4435964}" srcId="{E8A0F30A-4B47-4D1F-95E7-854EBD1ED1C2}" destId="{69970EAA-236F-4AB2-B313-5DA4C5E7AC7E}" srcOrd="4" destOrd="0" parTransId="{CEA8C025-FC8C-40AD-B0C2-6DFA6EBC1783}" sibTransId="{39C6372F-0EF9-4BAE-B4C5-1B2B96ED27F9}"/>
    <dgm:cxn modelId="{7B740E97-C120-46AC-82B8-413931679DE2}" type="presOf" srcId="{32CCF96E-7AE8-4BE8-BBD8-3E66467708D4}" destId="{ECC0D953-7BF2-47D1-930B-D5822AD209E5}" srcOrd="0" destOrd="0" presId="urn:microsoft.com/office/officeart/2005/8/layout/default"/>
    <dgm:cxn modelId="{8110EEB1-3616-4572-AE37-619B1609854A}" type="presOf" srcId="{69970EAA-236F-4AB2-B313-5DA4C5E7AC7E}" destId="{0E8BD0EA-DA53-4AA4-BD9F-431F3E24A3E3}" srcOrd="0" destOrd="0" presId="urn:microsoft.com/office/officeart/2005/8/layout/default"/>
    <dgm:cxn modelId="{D21665C0-47BC-423F-9F38-C68E8E2ADAE6}" type="presOf" srcId="{BAFA3A00-90EC-4EEC-B6BE-70C278801C2B}" destId="{11F3B5FA-682D-4943-9B6D-A029BB0F5631}" srcOrd="0" destOrd="0" presId="urn:microsoft.com/office/officeart/2005/8/layout/default"/>
    <dgm:cxn modelId="{E2822BEE-4474-4A1E-82EE-4A316CA53A92}" srcId="{E8A0F30A-4B47-4D1F-95E7-854EBD1ED1C2}" destId="{BAFA3A00-90EC-4EEC-B6BE-70C278801C2B}" srcOrd="1" destOrd="0" parTransId="{D05BE3E3-C4EC-42EC-A180-0152AF157025}" sibTransId="{01EFCAC8-EFE6-4B24-90BD-B5E5363E7590}"/>
    <dgm:cxn modelId="{5AE814F1-C51E-4A9B-A62D-1AF78C3B5243}" srcId="{E8A0F30A-4B47-4D1F-95E7-854EBD1ED1C2}" destId="{20260577-9F3C-488F-AB2F-B34C75BFA47D}" srcOrd="3" destOrd="0" parTransId="{CDB7B68A-640C-43E9-9BF4-77C3A91B37B5}" sibTransId="{45198F96-D9CF-4053-BB76-AE3BA0848D8F}"/>
    <dgm:cxn modelId="{D9479100-15D1-4986-AF7F-B795BA5A1948}" type="presParOf" srcId="{3DB49997-1491-4897-BD2E-4800DC9A7A6C}" destId="{ECC0D953-7BF2-47D1-930B-D5822AD209E5}" srcOrd="0" destOrd="0" presId="urn:microsoft.com/office/officeart/2005/8/layout/default"/>
    <dgm:cxn modelId="{96C50AAD-3478-4B86-A2CC-780ECD69E152}" type="presParOf" srcId="{3DB49997-1491-4897-BD2E-4800DC9A7A6C}" destId="{DC35BC1C-773F-426D-91ED-5B826A1BB232}" srcOrd="1" destOrd="0" presId="urn:microsoft.com/office/officeart/2005/8/layout/default"/>
    <dgm:cxn modelId="{3818A1A0-5FBF-4A4C-9B68-E93DC1A927D1}" type="presParOf" srcId="{3DB49997-1491-4897-BD2E-4800DC9A7A6C}" destId="{11F3B5FA-682D-4943-9B6D-A029BB0F5631}" srcOrd="2" destOrd="0" presId="urn:microsoft.com/office/officeart/2005/8/layout/default"/>
    <dgm:cxn modelId="{B01DB322-0960-4D28-8F10-20DFFCCCB621}" type="presParOf" srcId="{3DB49997-1491-4897-BD2E-4800DC9A7A6C}" destId="{5EB4DC81-82BC-40D5-9E1F-5724B2953828}" srcOrd="3" destOrd="0" presId="urn:microsoft.com/office/officeart/2005/8/layout/default"/>
    <dgm:cxn modelId="{F0970238-1C90-4E54-BEC0-2BCD97FC9CB4}" type="presParOf" srcId="{3DB49997-1491-4897-BD2E-4800DC9A7A6C}" destId="{D39C5C69-8C5B-47D5-9DF4-D252C1664CF6}" srcOrd="4" destOrd="0" presId="urn:microsoft.com/office/officeart/2005/8/layout/default"/>
    <dgm:cxn modelId="{62DB87AC-6A33-4364-8545-6E49DCEFEE7A}" type="presParOf" srcId="{3DB49997-1491-4897-BD2E-4800DC9A7A6C}" destId="{9254F6E6-8A2F-4BF0-88D8-7EDEB76E4AD8}" srcOrd="5" destOrd="0" presId="urn:microsoft.com/office/officeart/2005/8/layout/default"/>
    <dgm:cxn modelId="{E2AF4F2D-1C36-4EFD-94A9-E88A5692E472}" type="presParOf" srcId="{3DB49997-1491-4897-BD2E-4800DC9A7A6C}" destId="{23095906-6762-420F-A37E-E8D523254B89}" srcOrd="6" destOrd="0" presId="urn:microsoft.com/office/officeart/2005/8/layout/default"/>
    <dgm:cxn modelId="{053CB13D-F2EF-405C-844B-2C17BD474FE3}" type="presParOf" srcId="{3DB49997-1491-4897-BD2E-4800DC9A7A6C}" destId="{CB4C6316-3455-4A09-97CF-196E9CC8E55D}" srcOrd="7" destOrd="0" presId="urn:microsoft.com/office/officeart/2005/8/layout/default"/>
    <dgm:cxn modelId="{C5C7594F-15F5-4D35-A41F-EF74ADAAF1B3}" type="presParOf" srcId="{3DB49997-1491-4897-BD2E-4800DC9A7A6C}" destId="{0E8BD0EA-DA53-4AA4-BD9F-431F3E24A3E3}" srcOrd="8" destOrd="0" presId="urn:microsoft.com/office/officeart/2005/8/layout/default"/>
    <dgm:cxn modelId="{41D8D1F4-D0F5-418B-BDF0-C0992CEE37B3}" type="presParOf" srcId="{3DB49997-1491-4897-BD2E-4800DC9A7A6C}" destId="{26575546-E1AA-4A09-992E-57387717AB08}" srcOrd="9" destOrd="0" presId="urn:microsoft.com/office/officeart/2005/8/layout/default"/>
    <dgm:cxn modelId="{74B8D4CD-D3EE-4BFC-AF05-ABF33F84D5AA}" type="presParOf" srcId="{3DB49997-1491-4897-BD2E-4800DC9A7A6C}" destId="{FFD0B019-0CA9-40A6-B783-B2AF6BCBF742}"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8A0F30A-4B47-4D1F-95E7-854EBD1ED1C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de-DE"/>
        </a:p>
      </dgm:t>
    </dgm:pt>
    <dgm:pt modelId="{BAFA3A00-90EC-4EEC-B6BE-70C278801C2B}">
      <dgm:prSet custT="1"/>
      <dgm:spPr>
        <a:solidFill>
          <a:schemeClr val="accent1">
            <a:lumMod val="20000"/>
            <a:lumOff val="80000"/>
          </a:schemeClr>
        </a:solidFill>
      </dgm:spPr>
      <dgm:t>
        <a:bodyPr/>
        <a:lstStyle/>
        <a:p>
          <a:pPr rtl="0"/>
          <a:r>
            <a:rPr lang="de-DE" sz="1600" i="0" dirty="0">
              <a:solidFill>
                <a:schemeClr val="tx1"/>
              </a:solidFill>
            </a:rPr>
            <a:t>zusätzliche </a:t>
          </a:r>
          <a:r>
            <a:rPr lang="de-DE" sz="1600" i="1" dirty="0">
              <a:solidFill>
                <a:schemeClr val="tx1"/>
              </a:solidFill>
            </a:rPr>
            <a:t>Vertiefung</a:t>
          </a:r>
          <a:r>
            <a:rPr lang="de-DE" sz="1600" i="0" dirty="0">
              <a:solidFill>
                <a:schemeClr val="tx1"/>
              </a:solidFill>
            </a:rPr>
            <a:t> in Deutsch oder Mathematik </a:t>
          </a:r>
          <a:br>
            <a:rPr lang="de-DE" sz="1600" i="0" dirty="0">
              <a:solidFill>
                <a:schemeClr val="tx1"/>
              </a:solidFill>
            </a:rPr>
          </a:br>
          <a:r>
            <a:rPr lang="de-DE" sz="1600" i="0" dirty="0">
              <a:solidFill>
                <a:schemeClr val="tx1"/>
              </a:solidFill>
            </a:rPr>
            <a:t>(da nicht als </a:t>
          </a:r>
          <a:r>
            <a:rPr lang="de-DE" sz="1600" i="0" dirty="0" err="1">
              <a:solidFill>
                <a:schemeClr val="tx1"/>
              </a:solidFill>
            </a:rPr>
            <a:t>LF</a:t>
          </a:r>
          <a:r>
            <a:rPr lang="de-DE" sz="1600" i="0" dirty="0">
              <a:solidFill>
                <a:schemeClr val="tx1"/>
              </a:solidFill>
            </a:rPr>
            <a:t> wählbar)</a:t>
          </a:r>
          <a:endParaRPr lang="de-DE" sz="1600" i="1" dirty="0">
            <a:solidFill>
              <a:schemeClr val="tx1"/>
            </a:solidFill>
          </a:endParaRPr>
        </a:p>
      </dgm:t>
    </dgm:pt>
    <dgm:pt modelId="{D05BE3E3-C4EC-42EC-A180-0152AF157025}" type="parTrans" cxnId="{E2822BEE-4474-4A1E-82EE-4A316CA53A92}">
      <dgm:prSet/>
      <dgm:spPr/>
      <dgm:t>
        <a:bodyPr/>
        <a:lstStyle/>
        <a:p>
          <a:endParaRPr lang="de-DE"/>
        </a:p>
      </dgm:t>
    </dgm:pt>
    <dgm:pt modelId="{01EFCAC8-EFE6-4B24-90BD-B5E5363E7590}" type="sibTrans" cxnId="{E2822BEE-4474-4A1E-82EE-4A316CA53A92}">
      <dgm:prSet/>
      <dgm:spPr/>
      <dgm:t>
        <a:bodyPr/>
        <a:lstStyle/>
        <a:p>
          <a:endParaRPr lang="de-DE"/>
        </a:p>
      </dgm:t>
    </dgm:pt>
    <dgm:pt modelId="{DC6622F3-9833-490B-A47C-0AAFE78EF90A}">
      <dgm:prSet custT="1"/>
      <dgm:spPr>
        <a:solidFill>
          <a:schemeClr val="accent1">
            <a:lumMod val="20000"/>
            <a:lumOff val="80000"/>
          </a:schemeClr>
        </a:solidFill>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de-DE" sz="1600" dirty="0">
              <a:solidFill>
                <a:schemeClr val="tx1"/>
              </a:solidFill>
            </a:rPr>
            <a:t>für interessierte und leistungsstärkere Schülerinnen und Schüler</a:t>
          </a:r>
          <a:endParaRPr lang="de-DE" sz="1600" i="1" dirty="0">
            <a:solidFill>
              <a:schemeClr val="tx1"/>
            </a:solidFill>
          </a:endParaRPr>
        </a:p>
      </dgm:t>
    </dgm:pt>
    <dgm:pt modelId="{D0C5EB3F-E541-4C09-BC9F-34F73149DA34}" type="parTrans" cxnId="{4A580768-50CE-420D-B0B4-11A6F60F4CE3}">
      <dgm:prSet/>
      <dgm:spPr/>
      <dgm:t>
        <a:bodyPr/>
        <a:lstStyle/>
        <a:p>
          <a:endParaRPr lang="de-DE"/>
        </a:p>
      </dgm:t>
    </dgm:pt>
    <dgm:pt modelId="{DDC59161-99B1-4B6E-9306-0182E7701A6C}" type="sibTrans" cxnId="{4A580768-50CE-420D-B0B4-11A6F60F4CE3}">
      <dgm:prSet/>
      <dgm:spPr/>
      <dgm:t>
        <a:bodyPr/>
        <a:lstStyle/>
        <a:p>
          <a:endParaRPr lang="de-DE"/>
        </a:p>
      </dgm:t>
    </dgm:pt>
    <dgm:pt modelId="{32CCF96E-7AE8-4BE8-BBD8-3E66467708D4}">
      <dgm:prSet custT="1"/>
      <dgm:spPr>
        <a:solidFill>
          <a:schemeClr val="accent1">
            <a:lumMod val="20000"/>
            <a:lumOff val="80000"/>
          </a:schemeClr>
        </a:solidFill>
      </dgm:spPr>
      <dgm:t>
        <a:bodyPr/>
        <a:lstStyle/>
        <a:p>
          <a:pPr rtl="0"/>
          <a:r>
            <a:rPr lang="de-DE" sz="1600" dirty="0">
              <a:solidFill>
                <a:schemeClr val="tx1"/>
              </a:solidFill>
            </a:rPr>
            <a:t>eigenständiger </a:t>
          </a:r>
          <a:br>
            <a:rPr lang="de-DE" sz="1600" dirty="0">
              <a:solidFill>
                <a:schemeClr val="tx1"/>
              </a:solidFill>
            </a:rPr>
          </a:br>
          <a:r>
            <a:rPr lang="de-DE" sz="1600" i="1" dirty="0">
              <a:solidFill>
                <a:schemeClr val="tx1"/>
              </a:solidFill>
            </a:rPr>
            <a:t>zweistündiger</a:t>
          </a:r>
          <a:r>
            <a:rPr lang="de-DE" sz="1600" dirty="0">
              <a:solidFill>
                <a:schemeClr val="tx1"/>
              </a:solidFill>
            </a:rPr>
            <a:t> Kurs</a:t>
          </a:r>
          <a:endParaRPr lang="de-DE" sz="1600" i="1" dirty="0">
            <a:solidFill>
              <a:schemeClr val="tx1"/>
            </a:solidFill>
          </a:endParaRPr>
        </a:p>
      </dgm:t>
    </dgm:pt>
    <dgm:pt modelId="{3D04AA2F-9369-49BD-9DCE-E4E36CBB0430}" type="parTrans" cxnId="{E016852C-F04B-4F69-85BE-08427832270D}">
      <dgm:prSet/>
      <dgm:spPr/>
      <dgm:t>
        <a:bodyPr/>
        <a:lstStyle/>
        <a:p>
          <a:endParaRPr lang="de-DE"/>
        </a:p>
      </dgm:t>
    </dgm:pt>
    <dgm:pt modelId="{9F16929A-C773-4460-9E3A-57C42BF70859}" type="sibTrans" cxnId="{E016852C-F04B-4F69-85BE-08427832270D}">
      <dgm:prSet/>
      <dgm:spPr/>
      <dgm:t>
        <a:bodyPr/>
        <a:lstStyle/>
        <a:p>
          <a:endParaRPr lang="de-DE"/>
        </a:p>
      </dgm:t>
    </dgm:pt>
    <dgm:pt modelId="{69970EAA-236F-4AB2-B313-5DA4C5E7AC7E}">
      <dgm:prSet custT="1"/>
      <dgm:spPr>
        <a:solidFill>
          <a:schemeClr val="accent1">
            <a:lumMod val="20000"/>
            <a:lumOff val="80000"/>
          </a:schemeClr>
        </a:solidFill>
      </dgm:spPr>
      <dgm:t>
        <a:bodyPr/>
        <a:lstStyle/>
        <a:p>
          <a:pPr rtl="0"/>
          <a:r>
            <a:rPr lang="de-DE" sz="1600" i="1" dirty="0">
              <a:solidFill>
                <a:schemeClr val="tx1"/>
              </a:solidFill>
            </a:rPr>
            <a:t>Entlastung </a:t>
          </a:r>
          <a:r>
            <a:rPr lang="de-DE" sz="1600" i="0" dirty="0">
              <a:solidFill>
                <a:schemeClr val="tx1"/>
              </a:solidFill>
            </a:rPr>
            <a:t>in </a:t>
          </a:r>
          <a:r>
            <a:rPr lang="de-DE" sz="1600" i="0" dirty="0" err="1">
              <a:solidFill>
                <a:schemeClr val="tx1"/>
              </a:solidFill>
            </a:rPr>
            <a:t>Q13</a:t>
          </a:r>
          <a:r>
            <a:rPr lang="de-DE" sz="1600" i="0" dirty="0">
              <a:solidFill>
                <a:schemeClr val="tx1"/>
              </a:solidFill>
            </a:rPr>
            <a:t> (bei </a:t>
          </a:r>
          <a:r>
            <a:rPr lang="de-DE" sz="1600" i="0" dirty="0" err="1">
              <a:solidFill>
                <a:schemeClr val="tx1"/>
              </a:solidFill>
            </a:rPr>
            <a:t>VK</a:t>
          </a:r>
          <a:r>
            <a:rPr lang="de-DE" sz="1600" i="0" dirty="0">
              <a:solidFill>
                <a:schemeClr val="tx1"/>
              </a:solidFill>
            </a:rPr>
            <a:t> D kann </a:t>
          </a:r>
          <a:r>
            <a:rPr lang="de-DE" sz="1600" i="0" dirty="0" err="1">
              <a:solidFill>
                <a:schemeClr val="tx1"/>
              </a:solidFill>
            </a:rPr>
            <a:t>FS2</a:t>
          </a:r>
          <a:r>
            <a:rPr lang="de-DE" sz="1600" i="0" dirty="0">
              <a:solidFill>
                <a:schemeClr val="tx1"/>
              </a:solidFill>
            </a:rPr>
            <a:t>, bei </a:t>
          </a:r>
          <a:r>
            <a:rPr lang="de-DE" sz="1600" i="0" dirty="0" err="1">
              <a:solidFill>
                <a:schemeClr val="tx1"/>
              </a:solidFill>
            </a:rPr>
            <a:t>VK</a:t>
          </a:r>
          <a:r>
            <a:rPr lang="de-DE" sz="1600" i="0" dirty="0">
              <a:solidFill>
                <a:schemeClr val="tx1"/>
              </a:solidFill>
            </a:rPr>
            <a:t> M kann </a:t>
          </a:r>
          <a:r>
            <a:rPr lang="de-DE" sz="1600" i="0" dirty="0" err="1">
              <a:solidFill>
                <a:schemeClr val="tx1"/>
              </a:solidFill>
            </a:rPr>
            <a:t>NW2</a:t>
          </a:r>
          <a:r>
            <a:rPr lang="de-DE" sz="1600" i="0" dirty="0">
              <a:solidFill>
                <a:schemeClr val="tx1"/>
              </a:solidFill>
            </a:rPr>
            <a:t>/</a:t>
          </a:r>
          <a:r>
            <a:rPr lang="de-DE" sz="1600" i="0" dirty="0" err="1">
              <a:solidFill>
                <a:schemeClr val="tx1"/>
              </a:solidFill>
            </a:rPr>
            <a:t>Inf</a:t>
          </a:r>
          <a:r>
            <a:rPr lang="de-DE" sz="1600" i="0" dirty="0">
              <a:solidFill>
                <a:schemeClr val="tx1"/>
              </a:solidFill>
            </a:rPr>
            <a:t>/</a:t>
          </a:r>
          <a:r>
            <a:rPr lang="de-DE" sz="1600" i="0" dirty="0" err="1">
              <a:solidFill>
                <a:schemeClr val="tx1"/>
              </a:solidFill>
            </a:rPr>
            <a:t>Inf</a:t>
          </a:r>
          <a:r>
            <a:rPr lang="de-DE" sz="1600" i="0" dirty="0">
              <a:solidFill>
                <a:schemeClr val="tx1"/>
              </a:solidFill>
            </a:rPr>
            <a:t>(spät) entfallen)</a:t>
          </a:r>
        </a:p>
      </dgm:t>
    </dgm:pt>
    <dgm:pt modelId="{CEA8C025-FC8C-40AD-B0C2-6DFA6EBC1783}" type="parTrans" cxnId="{DD430295-8979-409F-9DDA-64D5A4435964}">
      <dgm:prSet/>
      <dgm:spPr/>
      <dgm:t>
        <a:bodyPr/>
        <a:lstStyle/>
        <a:p>
          <a:endParaRPr lang="de-DE"/>
        </a:p>
      </dgm:t>
    </dgm:pt>
    <dgm:pt modelId="{39C6372F-0EF9-4BAE-B4C5-1B2B96ED27F9}" type="sibTrans" cxnId="{DD430295-8979-409F-9DDA-64D5A4435964}">
      <dgm:prSet/>
      <dgm:spPr/>
      <dgm:t>
        <a:bodyPr/>
        <a:lstStyle/>
        <a:p>
          <a:endParaRPr lang="de-DE"/>
        </a:p>
      </dgm:t>
    </dgm:pt>
    <dgm:pt modelId="{6B0ACFB2-BC42-47A2-B575-2F5CF79B9205}">
      <dgm:prSet custT="1"/>
      <dgm:spPr>
        <a:solidFill>
          <a:schemeClr val="accent1">
            <a:lumMod val="20000"/>
            <a:lumOff val="80000"/>
          </a:schemeClr>
        </a:solidFill>
      </dgm:spPr>
      <dgm:t>
        <a:bodyPr/>
        <a:lstStyle/>
        <a:p>
          <a:pPr rtl="0"/>
          <a:r>
            <a:rPr lang="de-DE" sz="1600" dirty="0">
              <a:solidFill>
                <a:schemeClr val="tx1"/>
              </a:solidFill>
            </a:rPr>
            <a:t>nur in </a:t>
          </a:r>
          <a:r>
            <a:rPr lang="de-DE" sz="1600" dirty="0" err="1">
              <a:solidFill>
                <a:schemeClr val="tx1"/>
              </a:solidFill>
            </a:rPr>
            <a:t>Q12</a:t>
          </a:r>
          <a:r>
            <a:rPr lang="de-DE" sz="1600" dirty="0">
              <a:solidFill>
                <a:schemeClr val="tx1"/>
              </a:solidFill>
            </a:rPr>
            <a:t> und </a:t>
          </a:r>
          <a:r>
            <a:rPr lang="de-DE" sz="1600" i="1" dirty="0">
              <a:solidFill>
                <a:schemeClr val="tx1"/>
              </a:solidFill>
            </a:rPr>
            <a:t>unabhängig von</a:t>
          </a:r>
          <a:r>
            <a:rPr lang="de-DE" sz="1600" i="0" dirty="0">
              <a:solidFill>
                <a:schemeClr val="tx1"/>
              </a:solidFill>
            </a:rPr>
            <a:t> Leistungsfach und </a:t>
          </a:r>
          <a:br>
            <a:rPr lang="de-DE" sz="1600" i="0" dirty="0">
              <a:solidFill>
                <a:schemeClr val="tx1"/>
              </a:solidFill>
            </a:rPr>
          </a:br>
          <a:r>
            <a:rPr lang="de-DE" sz="1600" i="0" dirty="0">
              <a:solidFill>
                <a:schemeClr val="tx1"/>
              </a:solidFill>
            </a:rPr>
            <a:t>W-Seminar</a:t>
          </a:r>
          <a:endParaRPr lang="de-DE" sz="1600" dirty="0">
            <a:solidFill>
              <a:schemeClr val="tx1"/>
            </a:solidFill>
          </a:endParaRPr>
        </a:p>
      </dgm:t>
    </dgm:pt>
    <dgm:pt modelId="{1BE21A46-1986-46A9-9709-73B01448D048}" type="parTrans" cxnId="{E6369E91-FC62-4CD8-A7BB-99DAF46C12DA}">
      <dgm:prSet/>
      <dgm:spPr/>
      <dgm:t>
        <a:bodyPr/>
        <a:lstStyle/>
        <a:p>
          <a:endParaRPr lang="de-DE"/>
        </a:p>
      </dgm:t>
    </dgm:pt>
    <dgm:pt modelId="{77F238A5-6AA8-4EBE-84DD-2AA7912729DB}" type="sibTrans" cxnId="{E6369E91-FC62-4CD8-A7BB-99DAF46C12DA}">
      <dgm:prSet/>
      <dgm:spPr/>
      <dgm:t>
        <a:bodyPr/>
        <a:lstStyle/>
        <a:p>
          <a:endParaRPr lang="de-DE"/>
        </a:p>
      </dgm:t>
    </dgm:pt>
    <dgm:pt modelId="{C2C2DD75-D160-44EC-908C-736BAD5991CB}">
      <dgm:prSet custT="1"/>
      <dgm:spPr>
        <a:solidFill>
          <a:schemeClr val="accent1">
            <a:lumMod val="20000"/>
            <a:lumOff val="80000"/>
          </a:schemeClr>
        </a:solidFill>
      </dgm:spPr>
      <dgm:t>
        <a:bodyPr/>
        <a:lstStyle/>
        <a:p>
          <a:pPr rtl="0"/>
          <a:r>
            <a:rPr lang="de-DE" sz="1600" i="1" dirty="0">
              <a:solidFill>
                <a:schemeClr val="tx1"/>
              </a:solidFill>
            </a:rPr>
            <a:t>keine </a:t>
          </a:r>
          <a:br>
            <a:rPr lang="de-DE" sz="1600" i="1" dirty="0">
              <a:solidFill>
                <a:schemeClr val="tx1"/>
              </a:solidFill>
            </a:rPr>
          </a:br>
          <a:r>
            <a:rPr lang="de-DE" sz="1600" i="0" dirty="0">
              <a:solidFill>
                <a:schemeClr val="tx1"/>
              </a:solidFill>
            </a:rPr>
            <a:t>Abiturvorbereitung</a:t>
          </a:r>
        </a:p>
      </dgm:t>
    </dgm:pt>
    <dgm:pt modelId="{E7342D45-429C-4ED7-8FA9-2777E83A3523}" type="parTrans" cxnId="{5E124C65-993D-46A7-A609-09320AF42D12}">
      <dgm:prSet/>
      <dgm:spPr/>
      <dgm:t>
        <a:bodyPr/>
        <a:lstStyle/>
        <a:p>
          <a:endParaRPr lang="de-DE"/>
        </a:p>
      </dgm:t>
    </dgm:pt>
    <dgm:pt modelId="{FF1B30AA-85AB-440B-B151-E5017E90204D}" type="sibTrans" cxnId="{5E124C65-993D-46A7-A609-09320AF42D12}">
      <dgm:prSet/>
      <dgm:spPr/>
      <dgm:t>
        <a:bodyPr/>
        <a:lstStyle/>
        <a:p>
          <a:endParaRPr lang="de-DE"/>
        </a:p>
      </dgm:t>
    </dgm:pt>
    <dgm:pt modelId="{3DB49997-1491-4897-BD2E-4800DC9A7A6C}" type="pres">
      <dgm:prSet presAssocID="{E8A0F30A-4B47-4D1F-95E7-854EBD1ED1C2}" presName="diagram" presStyleCnt="0">
        <dgm:presLayoutVars>
          <dgm:dir/>
          <dgm:resizeHandles val="exact"/>
        </dgm:presLayoutVars>
      </dgm:prSet>
      <dgm:spPr/>
    </dgm:pt>
    <dgm:pt modelId="{ECC0D953-7BF2-47D1-930B-D5822AD209E5}" type="pres">
      <dgm:prSet presAssocID="{32CCF96E-7AE8-4BE8-BBD8-3E66467708D4}" presName="node" presStyleLbl="node1" presStyleIdx="0" presStyleCnt="6">
        <dgm:presLayoutVars>
          <dgm:bulletEnabled val="1"/>
        </dgm:presLayoutVars>
      </dgm:prSet>
      <dgm:spPr/>
    </dgm:pt>
    <dgm:pt modelId="{DC35BC1C-773F-426D-91ED-5B826A1BB232}" type="pres">
      <dgm:prSet presAssocID="{9F16929A-C773-4460-9E3A-57C42BF70859}" presName="sibTrans" presStyleCnt="0"/>
      <dgm:spPr/>
    </dgm:pt>
    <dgm:pt modelId="{11F3B5FA-682D-4943-9B6D-A029BB0F5631}" type="pres">
      <dgm:prSet presAssocID="{BAFA3A00-90EC-4EEC-B6BE-70C278801C2B}" presName="node" presStyleLbl="node1" presStyleIdx="1" presStyleCnt="6">
        <dgm:presLayoutVars>
          <dgm:bulletEnabled val="1"/>
        </dgm:presLayoutVars>
      </dgm:prSet>
      <dgm:spPr/>
    </dgm:pt>
    <dgm:pt modelId="{5EB4DC81-82BC-40D5-9E1F-5724B2953828}" type="pres">
      <dgm:prSet presAssocID="{01EFCAC8-EFE6-4B24-90BD-B5E5363E7590}" presName="sibTrans" presStyleCnt="0"/>
      <dgm:spPr/>
    </dgm:pt>
    <dgm:pt modelId="{D39C5C69-8C5B-47D5-9DF4-D252C1664CF6}" type="pres">
      <dgm:prSet presAssocID="{DC6622F3-9833-490B-A47C-0AAFE78EF90A}" presName="node" presStyleLbl="node1" presStyleIdx="2" presStyleCnt="6">
        <dgm:presLayoutVars>
          <dgm:bulletEnabled val="1"/>
        </dgm:presLayoutVars>
      </dgm:prSet>
      <dgm:spPr/>
    </dgm:pt>
    <dgm:pt modelId="{9254F6E6-8A2F-4BF0-88D8-7EDEB76E4AD8}" type="pres">
      <dgm:prSet presAssocID="{DDC59161-99B1-4B6E-9306-0182E7701A6C}" presName="sibTrans" presStyleCnt="0"/>
      <dgm:spPr/>
    </dgm:pt>
    <dgm:pt modelId="{4BE867F1-25EC-41FD-BEB7-CBB4B1A1A9ED}" type="pres">
      <dgm:prSet presAssocID="{6B0ACFB2-BC42-47A2-B575-2F5CF79B9205}" presName="node" presStyleLbl="node1" presStyleIdx="3" presStyleCnt="6">
        <dgm:presLayoutVars>
          <dgm:bulletEnabled val="1"/>
        </dgm:presLayoutVars>
      </dgm:prSet>
      <dgm:spPr/>
    </dgm:pt>
    <dgm:pt modelId="{31E8DDBA-EF62-448E-834E-6C73EE660B56}" type="pres">
      <dgm:prSet presAssocID="{77F238A5-6AA8-4EBE-84DD-2AA7912729DB}" presName="sibTrans" presStyleCnt="0"/>
      <dgm:spPr/>
    </dgm:pt>
    <dgm:pt modelId="{0E8BD0EA-DA53-4AA4-BD9F-431F3E24A3E3}" type="pres">
      <dgm:prSet presAssocID="{69970EAA-236F-4AB2-B313-5DA4C5E7AC7E}" presName="node" presStyleLbl="node1" presStyleIdx="4" presStyleCnt="6">
        <dgm:presLayoutVars>
          <dgm:bulletEnabled val="1"/>
        </dgm:presLayoutVars>
      </dgm:prSet>
      <dgm:spPr/>
    </dgm:pt>
    <dgm:pt modelId="{26575546-E1AA-4A09-992E-57387717AB08}" type="pres">
      <dgm:prSet presAssocID="{39C6372F-0EF9-4BAE-B4C5-1B2B96ED27F9}" presName="sibTrans" presStyleCnt="0"/>
      <dgm:spPr/>
    </dgm:pt>
    <dgm:pt modelId="{22509879-E098-46B9-A757-ED703741FD2D}" type="pres">
      <dgm:prSet presAssocID="{C2C2DD75-D160-44EC-908C-736BAD5991CB}" presName="node" presStyleLbl="node1" presStyleIdx="5" presStyleCnt="6">
        <dgm:presLayoutVars>
          <dgm:bulletEnabled val="1"/>
        </dgm:presLayoutVars>
      </dgm:prSet>
      <dgm:spPr/>
    </dgm:pt>
  </dgm:ptLst>
  <dgm:cxnLst>
    <dgm:cxn modelId="{E016852C-F04B-4F69-85BE-08427832270D}" srcId="{E8A0F30A-4B47-4D1F-95E7-854EBD1ED1C2}" destId="{32CCF96E-7AE8-4BE8-BBD8-3E66467708D4}" srcOrd="0" destOrd="0" parTransId="{3D04AA2F-9369-49BD-9DCE-E4E36CBB0430}" sibTransId="{9F16929A-C773-4460-9E3A-57C42BF70859}"/>
    <dgm:cxn modelId="{5E124C65-993D-46A7-A609-09320AF42D12}" srcId="{E8A0F30A-4B47-4D1F-95E7-854EBD1ED1C2}" destId="{C2C2DD75-D160-44EC-908C-736BAD5991CB}" srcOrd="5" destOrd="0" parTransId="{E7342D45-429C-4ED7-8FA9-2777E83A3523}" sibTransId="{FF1B30AA-85AB-440B-B151-E5017E90204D}"/>
    <dgm:cxn modelId="{4A580768-50CE-420D-B0B4-11A6F60F4CE3}" srcId="{E8A0F30A-4B47-4D1F-95E7-854EBD1ED1C2}" destId="{DC6622F3-9833-490B-A47C-0AAFE78EF90A}" srcOrd="2" destOrd="0" parTransId="{D0C5EB3F-E541-4C09-BC9F-34F73149DA34}" sibTransId="{DDC59161-99B1-4B6E-9306-0182E7701A6C}"/>
    <dgm:cxn modelId="{23A5804B-A66F-4B02-B77B-5229CF20BCE3}" type="presOf" srcId="{DC6622F3-9833-490B-A47C-0AAFE78EF90A}" destId="{D39C5C69-8C5B-47D5-9DF4-D252C1664CF6}" srcOrd="0" destOrd="0" presId="urn:microsoft.com/office/officeart/2005/8/layout/default"/>
    <dgm:cxn modelId="{3A8FA374-4AD0-4CC4-97B9-C545552F142D}" type="presOf" srcId="{6B0ACFB2-BC42-47A2-B575-2F5CF79B9205}" destId="{4BE867F1-25EC-41FD-BEB7-CBB4B1A1A9ED}" srcOrd="0" destOrd="0" presId="urn:microsoft.com/office/officeart/2005/8/layout/default"/>
    <dgm:cxn modelId="{E278EB7A-504B-4F9D-A603-6281E4A32393}" type="presOf" srcId="{E8A0F30A-4B47-4D1F-95E7-854EBD1ED1C2}" destId="{3DB49997-1491-4897-BD2E-4800DC9A7A6C}" srcOrd="0" destOrd="0" presId="urn:microsoft.com/office/officeart/2005/8/layout/default"/>
    <dgm:cxn modelId="{E6369E91-FC62-4CD8-A7BB-99DAF46C12DA}" srcId="{E8A0F30A-4B47-4D1F-95E7-854EBD1ED1C2}" destId="{6B0ACFB2-BC42-47A2-B575-2F5CF79B9205}" srcOrd="3" destOrd="0" parTransId="{1BE21A46-1986-46A9-9709-73B01448D048}" sibTransId="{77F238A5-6AA8-4EBE-84DD-2AA7912729DB}"/>
    <dgm:cxn modelId="{DD430295-8979-409F-9DDA-64D5A4435964}" srcId="{E8A0F30A-4B47-4D1F-95E7-854EBD1ED1C2}" destId="{69970EAA-236F-4AB2-B313-5DA4C5E7AC7E}" srcOrd="4" destOrd="0" parTransId="{CEA8C025-FC8C-40AD-B0C2-6DFA6EBC1783}" sibTransId="{39C6372F-0EF9-4BAE-B4C5-1B2B96ED27F9}"/>
    <dgm:cxn modelId="{7B740E97-C120-46AC-82B8-413931679DE2}" type="presOf" srcId="{32CCF96E-7AE8-4BE8-BBD8-3E66467708D4}" destId="{ECC0D953-7BF2-47D1-930B-D5822AD209E5}" srcOrd="0" destOrd="0" presId="urn:microsoft.com/office/officeart/2005/8/layout/default"/>
    <dgm:cxn modelId="{8110EEB1-3616-4572-AE37-619B1609854A}" type="presOf" srcId="{69970EAA-236F-4AB2-B313-5DA4C5E7AC7E}" destId="{0E8BD0EA-DA53-4AA4-BD9F-431F3E24A3E3}" srcOrd="0" destOrd="0" presId="urn:microsoft.com/office/officeart/2005/8/layout/default"/>
    <dgm:cxn modelId="{D21665C0-47BC-423F-9F38-C68E8E2ADAE6}" type="presOf" srcId="{BAFA3A00-90EC-4EEC-B6BE-70C278801C2B}" destId="{11F3B5FA-682D-4943-9B6D-A029BB0F5631}" srcOrd="0" destOrd="0" presId="urn:microsoft.com/office/officeart/2005/8/layout/default"/>
    <dgm:cxn modelId="{E2822BEE-4474-4A1E-82EE-4A316CA53A92}" srcId="{E8A0F30A-4B47-4D1F-95E7-854EBD1ED1C2}" destId="{BAFA3A00-90EC-4EEC-B6BE-70C278801C2B}" srcOrd="1" destOrd="0" parTransId="{D05BE3E3-C4EC-42EC-A180-0152AF157025}" sibTransId="{01EFCAC8-EFE6-4B24-90BD-B5E5363E7590}"/>
    <dgm:cxn modelId="{ADCF6DF0-E453-4658-9869-4667EB0E717C}" type="presOf" srcId="{C2C2DD75-D160-44EC-908C-736BAD5991CB}" destId="{22509879-E098-46B9-A757-ED703741FD2D}" srcOrd="0" destOrd="0" presId="urn:microsoft.com/office/officeart/2005/8/layout/default"/>
    <dgm:cxn modelId="{D9479100-15D1-4986-AF7F-B795BA5A1948}" type="presParOf" srcId="{3DB49997-1491-4897-BD2E-4800DC9A7A6C}" destId="{ECC0D953-7BF2-47D1-930B-D5822AD209E5}" srcOrd="0" destOrd="0" presId="urn:microsoft.com/office/officeart/2005/8/layout/default"/>
    <dgm:cxn modelId="{96C50AAD-3478-4B86-A2CC-780ECD69E152}" type="presParOf" srcId="{3DB49997-1491-4897-BD2E-4800DC9A7A6C}" destId="{DC35BC1C-773F-426D-91ED-5B826A1BB232}" srcOrd="1" destOrd="0" presId="urn:microsoft.com/office/officeart/2005/8/layout/default"/>
    <dgm:cxn modelId="{3818A1A0-5FBF-4A4C-9B68-E93DC1A927D1}" type="presParOf" srcId="{3DB49997-1491-4897-BD2E-4800DC9A7A6C}" destId="{11F3B5FA-682D-4943-9B6D-A029BB0F5631}" srcOrd="2" destOrd="0" presId="urn:microsoft.com/office/officeart/2005/8/layout/default"/>
    <dgm:cxn modelId="{B01DB322-0960-4D28-8F10-20DFFCCCB621}" type="presParOf" srcId="{3DB49997-1491-4897-BD2E-4800DC9A7A6C}" destId="{5EB4DC81-82BC-40D5-9E1F-5724B2953828}" srcOrd="3" destOrd="0" presId="urn:microsoft.com/office/officeart/2005/8/layout/default"/>
    <dgm:cxn modelId="{F0970238-1C90-4E54-BEC0-2BCD97FC9CB4}" type="presParOf" srcId="{3DB49997-1491-4897-BD2E-4800DC9A7A6C}" destId="{D39C5C69-8C5B-47D5-9DF4-D252C1664CF6}" srcOrd="4" destOrd="0" presId="urn:microsoft.com/office/officeart/2005/8/layout/default"/>
    <dgm:cxn modelId="{62DB87AC-6A33-4364-8545-6E49DCEFEE7A}" type="presParOf" srcId="{3DB49997-1491-4897-BD2E-4800DC9A7A6C}" destId="{9254F6E6-8A2F-4BF0-88D8-7EDEB76E4AD8}" srcOrd="5" destOrd="0" presId="urn:microsoft.com/office/officeart/2005/8/layout/default"/>
    <dgm:cxn modelId="{EBBE52CA-3846-4E5E-AF40-01AC30B4B26B}" type="presParOf" srcId="{3DB49997-1491-4897-BD2E-4800DC9A7A6C}" destId="{4BE867F1-25EC-41FD-BEB7-CBB4B1A1A9ED}" srcOrd="6" destOrd="0" presId="urn:microsoft.com/office/officeart/2005/8/layout/default"/>
    <dgm:cxn modelId="{948D66EF-D079-429E-BD37-34E8EFCAF893}" type="presParOf" srcId="{3DB49997-1491-4897-BD2E-4800DC9A7A6C}" destId="{31E8DDBA-EF62-448E-834E-6C73EE660B56}" srcOrd="7" destOrd="0" presId="urn:microsoft.com/office/officeart/2005/8/layout/default"/>
    <dgm:cxn modelId="{C5C7594F-15F5-4D35-A41F-EF74ADAAF1B3}" type="presParOf" srcId="{3DB49997-1491-4897-BD2E-4800DC9A7A6C}" destId="{0E8BD0EA-DA53-4AA4-BD9F-431F3E24A3E3}" srcOrd="8" destOrd="0" presId="urn:microsoft.com/office/officeart/2005/8/layout/default"/>
    <dgm:cxn modelId="{8EE7AAA0-5BC5-4A4F-88DA-144CF52DEE6C}" type="presParOf" srcId="{3DB49997-1491-4897-BD2E-4800DC9A7A6C}" destId="{26575546-E1AA-4A09-992E-57387717AB08}" srcOrd="9" destOrd="0" presId="urn:microsoft.com/office/officeart/2005/8/layout/default"/>
    <dgm:cxn modelId="{45B428E8-50DF-4B99-9F71-B21B7957AF32}" type="presParOf" srcId="{3DB49997-1491-4897-BD2E-4800DC9A7A6C}" destId="{22509879-E098-46B9-A757-ED703741FD2D}"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8A0F30A-4B47-4D1F-95E7-854EBD1ED1C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de-DE"/>
        </a:p>
      </dgm:t>
    </dgm:pt>
    <dgm:pt modelId="{BAFA3A00-90EC-4EEC-B6BE-70C278801C2B}">
      <dgm:prSet custT="1"/>
      <dgm:spPr>
        <a:solidFill>
          <a:schemeClr val="accent1">
            <a:lumMod val="20000"/>
            <a:lumOff val="80000"/>
          </a:schemeClr>
        </a:solidFill>
      </dgm:spPr>
      <dgm:t>
        <a:bodyPr/>
        <a:lstStyle/>
        <a:p>
          <a:pPr rtl="0"/>
          <a:r>
            <a:rPr lang="de-DE" sz="1600" i="0" dirty="0">
              <a:solidFill>
                <a:schemeClr val="tx1"/>
              </a:solidFill>
            </a:rPr>
            <a:t>zusätzliche </a:t>
          </a:r>
          <a:r>
            <a:rPr lang="de-DE" sz="1600" i="1" dirty="0">
              <a:solidFill>
                <a:schemeClr val="tx1"/>
              </a:solidFill>
            </a:rPr>
            <a:t>Übung </a:t>
          </a:r>
          <a:r>
            <a:rPr lang="de-DE" sz="1600" i="0" dirty="0">
              <a:solidFill>
                <a:schemeClr val="tx1"/>
              </a:solidFill>
            </a:rPr>
            <a:t>und Wiederholung</a:t>
          </a:r>
          <a:endParaRPr lang="de-DE" sz="1600" i="1" dirty="0">
            <a:solidFill>
              <a:schemeClr val="tx1"/>
            </a:solidFill>
          </a:endParaRPr>
        </a:p>
      </dgm:t>
    </dgm:pt>
    <dgm:pt modelId="{D05BE3E3-C4EC-42EC-A180-0152AF157025}" type="parTrans" cxnId="{E2822BEE-4474-4A1E-82EE-4A316CA53A92}">
      <dgm:prSet/>
      <dgm:spPr/>
      <dgm:t>
        <a:bodyPr/>
        <a:lstStyle/>
        <a:p>
          <a:endParaRPr lang="de-DE"/>
        </a:p>
      </dgm:t>
    </dgm:pt>
    <dgm:pt modelId="{01EFCAC8-EFE6-4B24-90BD-B5E5363E7590}" type="sibTrans" cxnId="{E2822BEE-4474-4A1E-82EE-4A316CA53A92}">
      <dgm:prSet/>
      <dgm:spPr/>
      <dgm:t>
        <a:bodyPr/>
        <a:lstStyle/>
        <a:p>
          <a:endParaRPr lang="de-DE"/>
        </a:p>
      </dgm:t>
    </dgm:pt>
    <dgm:pt modelId="{DC6622F3-9833-490B-A47C-0AAFE78EF90A}">
      <dgm:prSet custT="1"/>
      <dgm:spPr>
        <a:solidFill>
          <a:schemeClr val="accent1">
            <a:lumMod val="20000"/>
            <a:lumOff val="80000"/>
          </a:schemeClr>
        </a:solidFill>
      </dgm:spPr>
      <dgm:t>
        <a:bodyPr/>
        <a:lstStyle/>
        <a:p>
          <a:pPr rtl="0"/>
          <a:r>
            <a:rPr lang="de-DE" sz="1600" i="1" dirty="0">
              <a:solidFill>
                <a:schemeClr val="tx1"/>
              </a:solidFill>
            </a:rPr>
            <a:t>keine</a:t>
          </a:r>
          <a:r>
            <a:rPr lang="de-DE" sz="1600" i="0" dirty="0">
              <a:solidFill>
                <a:schemeClr val="tx1"/>
              </a:solidFill>
            </a:rPr>
            <a:t> Pflichtbelegung</a:t>
          </a:r>
          <a:endParaRPr lang="de-DE" sz="1600" i="1" dirty="0">
            <a:solidFill>
              <a:schemeClr val="tx1"/>
            </a:solidFill>
          </a:endParaRPr>
        </a:p>
      </dgm:t>
    </dgm:pt>
    <dgm:pt modelId="{D0C5EB3F-E541-4C09-BC9F-34F73149DA34}" type="parTrans" cxnId="{4A580768-50CE-420D-B0B4-11A6F60F4CE3}">
      <dgm:prSet/>
      <dgm:spPr/>
      <dgm:t>
        <a:bodyPr/>
        <a:lstStyle/>
        <a:p>
          <a:endParaRPr lang="de-DE"/>
        </a:p>
      </dgm:t>
    </dgm:pt>
    <dgm:pt modelId="{DDC59161-99B1-4B6E-9306-0182E7701A6C}" type="sibTrans" cxnId="{4A580768-50CE-420D-B0B4-11A6F60F4CE3}">
      <dgm:prSet/>
      <dgm:spPr/>
      <dgm:t>
        <a:bodyPr/>
        <a:lstStyle/>
        <a:p>
          <a:endParaRPr lang="de-DE"/>
        </a:p>
      </dgm:t>
    </dgm:pt>
    <dgm:pt modelId="{32CCF96E-7AE8-4BE8-BBD8-3E66467708D4}">
      <dgm:prSet custT="1"/>
      <dgm:spPr>
        <a:solidFill>
          <a:schemeClr val="accent1">
            <a:lumMod val="20000"/>
            <a:lumOff val="80000"/>
          </a:schemeClr>
        </a:solidFill>
      </dgm:spPr>
      <dgm:t>
        <a:bodyPr/>
        <a:lstStyle/>
        <a:p>
          <a:pPr rtl="0"/>
          <a:r>
            <a:rPr lang="de-DE" sz="1600" i="1" dirty="0">
              <a:solidFill>
                <a:schemeClr val="tx1"/>
              </a:solidFill>
            </a:rPr>
            <a:t>freiwillige einstündige</a:t>
          </a:r>
          <a:r>
            <a:rPr lang="de-DE" sz="1600" dirty="0">
              <a:solidFill>
                <a:schemeClr val="tx1"/>
              </a:solidFill>
            </a:rPr>
            <a:t> Unterrichtseinheiten</a:t>
          </a:r>
          <a:endParaRPr lang="de-DE" sz="1600" i="1" dirty="0">
            <a:solidFill>
              <a:schemeClr val="tx1"/>
            </a:solidFill>
          </a:endParaRPr>
        </a:p>
      </dgm:t>
    </dgm:pt>
    <dgm:pt modelId="{3D04AA2F-9369-49BD-9DCE-E4E36CBB0430}" type="parTrans" cxnId="{E016852C-F04B-4F69-85BE-08427832270D}">
      <dgm:prSet/>
      <dgm:spPr/>
      <dgm:t>
        <a:bodyPr/>
        <a:lstStyle/>
        <a:p>
          <a:endParaRPr lang="de-DE"/>
        </a:p>
      </dgm:t>
    </dgm:pt>
    <dgm:pt modelId="{9F16929A-C773-4460-9E3A-57C42BF70859}" type="sibTrans" cxnId="{E016852C-F04B-4F69-85BE-08427832270D}">
      <dgm:prSet/>
      <dgm:spPr/>
      <dgm:t>
        <a:bodyPr/>
        <a:lstStyle/>
        <a:p>
          <a:endParaRPr lang="de-DE"/>
        </a:p>
      </dgm:t>
    </dgm:pt>
    <dgm:pt modelId="{69970EAA-236F-4AB2-B313-5DA4C5E7AC7E}">
      <dgm:prSet custT="1"/>
      <dgm:spPr>
        <a:solidFill>
          <a:schemeClr val="accent1">
            <a:lumMod val="20000"/>
            <a:lumOff val="80000"/>
          </a:schemeClr>
        </a:solidFill>
      </dgm:spPr>
      <dgm:t>
        <a:bodyPr/>
        <a:lstStyle/>
        <a:p>
          <a:pPr rtl="0"/>
          <a:r>
            <a:rPr lang="de-DE" sz="1600" i="1" dirty="0">
              <a:solidFill>
                <a:schemeClr val="tx1"/>
              </a:solidFill>
            </a:rPr>
            <a:t>keine</a:t>
          </a:r>
          <a:r>
            <a:rPr lang="de-DE" sz="1600" i="0" dirty="0">
              <a:solidFill>
                <a:schemeClr val="tx1"/>
              </a:solidFill>
            </a:rPr>
            <a:t> Halbjahresleistungen</a:t>
          </a:r>
        </a:p>
      </dgm:t>
    </dgm:pt>
    <dgm:pt modelId="{CEA8C025-FC8C-40AD-B0C2-6DFA6EBC1783}" type="parTrans" cxnId="{DD430295-8979-409F-9DDA-64D5A4435964}">
      <dgm:prSet/>
      <dgm:spPr/>
      <dgm:t>
        <a:bodyPr/>
        <a:lstStyle/>
        <a:p>
          <a:endParaRPr lang="de-DE"/>
        </a:p>
      </dgm:t>
    </dgm:pt>
    <dgm:pt modelId="{39C6372F-0EF9-4BAE-B4C5-1B2B96ED27F9}" type="sibTrans" cxnId="{DD430295-8979-409F-9DDA-64D5A4435964}">
      <dgm:prSet/>
      <dgm:spPr/>
      <dgm:t>
        <a:bodyPr/>
        <a:lstStyle/>
        <a:p>
          <a:endParaRPr lang="de-DE"/>
        </a:p>
      </dgm:t>
    </dgm:pt>
    <dgm:pt modelId="{6B0ACFB2-BC42-47A2-B575-2F5CF79B9205}">
      <dgm:prSet custT="1"/>
      <dgm:spPr>
        <a:solidFill>
          <a:schemeClr val="accent1">
            <a:lumMod val="20000"/>
            <a:lumOff val="80000"/>
          </a:schemeClr>
        </a:solidFill>
      </dgm:spPr>
      <dgm:t>
        <a:bodyPr/>
        <a:lstStyle/>
        <a:p>
          <a:pPr rtl="0"/>
          <a:r>
            <a:rPr lang="de-DE" sz="1600" i="1" dirty="0">
              <a:solidFill>
                <a:schemeClr val="tx1"/>
              </a:solidFill>
            </a:rPr>
            <a:t>keine </a:t>
          </a:r>
          <a:r>
            <a:rPr lang="de-DE" sz="1600" i="0" dirty="0">
              <a:solidFill>
                <a:schemeClr val="tx1"/>
              </a:solidFill>
            </a:rPr>
            <a:t>Leistungsnachweise</a:t>
          </a:r>
          <a:endParaRPr lang="de-DE" sz="1600" i="1" dirty="0">
            <a:solidFill>
              <a:schemeClr val="tx1"/>
            </a:solidFill>
          </a:endParaRPr>
        </a:p>
      </dgm:t>
    </dgm:pt>
    <dgm:pt modelId="{1BE21A46-1986-46A9-9709-73B01448D048}" type="parTrans" cxnId="{E6369E91-FC62-4CD8-A7BB-99DAF46C12DA}">
      <dgm:prSet/>
      <dgm:spPr/>
      <dgm:t>
        <a:bodyPr/>
        <a:lstStyle/>
        <a:p>
          <a:endParaRPr lang="de-DE"/>
        </a:p>
      </dgm:t>
    </dgm:pt>
    <dgm:pt modelId="{77F238A5-6AA8-4EBE-84DD-2AA7912729DB}" type="sibTrans" cxnId="{E6369E91-FC62-4CD8-A7BB-99DAF46C12DA}">
      <dgm:prSet/>
      <dgm:spPr/>
      <dgm:t>
        <a:bodyPr/>
        <a:lstStyle/>
        <a:p>
          <a:endParaRPr lang="de-DE"/>
        </a:p>
      </dgm:t>
    </dgm:pt>
    <dgm:pt modelId="{AE58C1ED-1E9A-4362-AEDE-20C6090F8146}">
      <dgm:prSet custT="1"/>
      <dgm:spPr>
        <a:solidFill>
          <a:schemeClr val="accent1">
            <a:lumMod val="20000"/>
            <a:lumOff val="80000"/>
          </a:schemeClr>
        </a:solidFill>
      </dgm:spPr>
      <dgm:t>
        <a:bodyPr/>
        <a:lstStyle/>
        <a:p>
          <a:pPr rtl="0"/>
          <a:r>
            <a:rPr lang="de-DE" sz="1600" i="0">
              <a:solidFill>
                <a:schemeClr val="tx1"/>
              </a:solidFill>
            </a:rPr>
            <a:t>insbesondere </a:t>
          </a:r>
          <a:r>
            <a:rPr lang="de-DE" sz="1600" i="0" dirty="0">
              <a:solidFill>
                <a:schemeClr val="tx1"/>
              </a:solidFill>
            </a:rPr>
            <a:t>für </a:t>
          </a:r>
          <a:r>
            <a:rPr lang="de-DE" sz="1600" i="1" dirty="0">
              <a:solidFill>
                <a:schemeClr val="tx1"/>
              </a:solidFill>
            </a:rPr>
            <a:t>leistungsschwächere </a:t>
          </a:r>
          <a:r>
            <a:rPr lang="de-DE" sz="1600" i="0" dirty="0">
              <a:solidFill>
                <a:schemeClr val="tx1"/>
              </a:solidFill>
            </a:rPr>
            <a:t>Schülerinnen und Schüler</a:t>
          </a:r>
          <a:endParaRPr lang="de-DE" sz="1600" i="1" dirty="0">
            <a:solidFill>
              <a:schemeClr val="tx1"/>
            </a:solidFill>
          </a:endParaRPr>
        </a:p>
      </dgm:t>
    </dgm:pt>
    <dgm:pt modelId="{5751E5A4-A097-4B62-B9EE-8EAEBD32FC95}" type="parTrans" cxnId="{107459D2-6665-4121-9B4F-8EDEB1AA7548}">
      <dgm:prSet/>
      <dgm:spPr/>
      <dgm:t>
        <a:bodyPr/>
        <a:lstStyle/>
        <a:p>
          <a:endParaRPr lang="de-DE"/>
        </a:p>
      </dgm:t>
    </dgm:pt>
    <dgm:pt modelId="{6AA9329E-72CA-45B1-8F58-D99C9D244D6A}" type="sibTrans" cxnId="{107459D2-6665-4121-9B4F-8EDEB1AA7548}">
      <dgm:prSet/>
      <dgm:spPr/>
      <dgm:t>
        <a:bodyPr/>
        <a:lstStyle/>
        <a:p>
          <a:endParaRPr lang="de-DE"/>
        </a:p>
      </dgm:t>
    </dgm:pt>
    <dgm:pt modelId="{3DB49997-1491-4897-BD2E-4800DC9A7A6C}" type="pres">
      <dgm:prSet presAssocID="{E8A0F30A-4B47-4D1F-95E7-854EBD1ED1C2}" presName="diagram" presStyleCnt="0">
        <dgm:presLayoutVars>
          <dgm:dir/>
          <dgm:resizeHandles val="exact"/>
        </dgm:presLayoutVars>
      </dgm:prSet>
      <dgm:spPr/>
    </dgm:pt>
    <dgm:pt modelId="{ECC0D953-7BF2-47D1-930B-D5822AD209E5}" type="pres">
      <dgm:prSet presAssocID="{32CCF96E-7AE8-4BE8-BBD8-3E66467708D4}" presName="node" presStyleLbl="node1" presStyleIdx="0" presStyleCnt="6">
        <dgm:presLayoutVars>
          <dgm:bulletEnabled val="1"/>
        </dgm:presLayoutVars>
      </dgm:prSet>
      <dgm:spPr/>
    </dgm:pt>
    <dgm:pt modelId="{DC35BC1C-773F-426D-91ED-5B826A1BB232}" type="pres">
      <dgm:prSet presAssocID="{9F16929A-C773-4460-9E3A-57C42BF70859}" presName="sibTrans" presStyleCnt="0"/>
      <dgm:spPr/>
    </dgm:pt>
    <dgm:pt modelId="{11F3B5FA-682D-4943-9B6D-A029BB0F5631}" type="pres">
      <dgm:prSet presAssocID="{BAFA3A00-90EC-4EEC-B6BE-70C278801C2B}" presName="node" presStyleLbl="node1" presStyleIdx="1" presStyleCnt="6">
        <dgm:presLayoutVars>
          <dgm:bulletEnabled val="1"/>
        </dgm:presLayoutVars>
      </dgm:prSet>
      <dgm:spPr/>
    </dgm:pt>
    <dgm:pt modelId="{5EB4DC81-82BC-40D5-9E1F-5724B2953828}" type="pres">
      <dgm:prSet presAssocID="{01EFCAC8-EFE6-4B24-90BD-B5E5363E7590}" presName="sibTrans" presStyleCnt="0"/>
      <dgm:spPr/>
    </dgm:pt>
    <dgm:pt modelId="{1220CB0B-7C7F-4B55-B4BA-C95B861EB655}" type="pres">
      <dgm:prSet presAssocID="{AE58C1ED-1E9A-4362-AEDE-20C6090F8146}" presName="node" presStyleLbl="node1" presStyleIdx="2" presStyleCnt="6">
        <dgm:presLayoutVars>
          <dgm:bulletEnabled val="1"/>
        </dgm:presLayoutVars>
      </dgm:prSet>
      <dgm:spPr/>
    </dgm:pt>
    <dgm:pt modelId="{93FCA31C-979F-446D-B4B9-3530D6760136}" type="pres">
      <dgm:prSet presAssocID="{6AA9329E-72CA-45B1-8F58-D99C9D244D6A}" presName="sibTrans" presStyleCnt="0"/>
      <dgm:spPr/>
    </dgm:pt>
    <dgm:pt modelId="{D39C5C69-8C5B-47D5-9DF4-D252C1664CF6}" type="pres">
      <dgm:prSet presAssocID="{DC6622F3-9833-490B-A47C-0AAFE78EF90A}" presName="node" presStyleLbl="node1" presStyleIdx="3" presStyleCnt="6">
        <dgm:presLayoutVars>
          <dgm:bulletEnabled val="1"/>
        </dgm:presLayoutVars>
      </dgm:prSet>
      <dgm:spPr/>
    </dgm:pt>
    <dgm:pt modelId="{9254F6E6-8A2F-4BF0-88D8-7EDEB76E4AD8}" type="pres">
      <dgm:prSet presAssocID="{DDC59161-99B1-4B6E-9306-0182E7701A6C}" presName="sibTrans" presStyleCnt="0"/>
      <dgm:spPr/>
    </dgm:pt>
    <dgm:pt modelId="{4BE867F1-25EC-41FD-BEB7-CBB4B1A1A9ED}" type="pres">
      <dgm:prSet presAssocID="{6B0ACFB2-BC42-47A2-B575-2F5CF79B9205}" presName="node" presStyleLbl="node1" presStyleIdx="4" presStyleCnt="6" custLinFactNeighborY="620">
        <dgm:presLayoutVars>
          <dgm:bulletEnabled val="1"/>
        </dgm:presLayoutVars>
      </dgm:prSet>
      <dgm:spPr/>
    </dgm:pt>
    <dgm:pt modelId="{31E8DDBA-EF62-448E-834E-6C73EE660B56}" type="pres">
      <dgm:prSet presAssocID="{77F238A5-6AA8-4EBE-84DD-2AA7912729DB}" presName="sibTrans" presStyleCnt="0"/>
      <dgm:spPr/>
    </dgm:pt>
    <dgm:pt modelId="{0E8BD0EA-DA53-4AA4-BD9F-431F3E24A3E3}" type="pres">
      <dgm:prSet presAssocID="{69970EAA-236F-4AB2-B313-5DA4C5E7AC7E}" presName="node" presStyleLbl="node1" presStyleIdx="5" presStyleCnt="6">
        <dgm:presLayoutVars>
          <dgm:bulletEnabled val="1"/>
        </dgm:presLayoutVars>
      </dgm:prSet>
      <dgm:spPr/>
    </dgm:pt>
  </dgm:ptLst>
  <dgm:cxnLst>
    <dgm:cxn modelId="{E016852C-F04B-4F69-85BE-08427832270D}" srcId="{E8A0F30A-4B47-4D1F-95E7-854EBD1ED1C2}" destId="{32CCF96E-7AE8-4BE8-BBD8-3E66467708D4}" srcOrd="0" destOrd="0" parTransId="{3D04AA2F-9369-49BD-9DCE-E4E36CBB0430}" sibTransId="{9F16929A-C773-4460-9E3A-57C42BF70859}"/>
    <dgm:cxn modelId="{4A580768-50CE-420D-B0B4-11A6F60F4CE3}" srcId="{E8A0F30A-4B47-4D1F-95E7-854EBD1ED1C2}" destId="{DC6622F3-9833-490B-A47C-0AAFE78EF90A}" srcOrd="3" destOrd="0" parTransId="{D0C5EB3F-E541-4C09-BC9F-34F73149DA34}" sibTransId="{DDC59161-99B1-4B6E-9306-0182E7701A6C}"/>
    <dgm:cxn modelId="{23A5804B-A66F-4B02-B77B-5229CF20BCE3}" type="presOf" srcId="{DC6622F3-9833-490B-A47C-0AAFE78EF90A}" destId="{D39C5C69-8C5B-47D5-9DF4-D252C1664CF6}" srcOrd="0" destOrd="0" presId="urn:microsoft.com/office/officeart/2005/8/layout/default"/>
    <dgm:cxn modelId="{3A8FA374-4AD0-4CC4-97B9-C545552F142D}" type="presOf" srcId="{6B0ACFB2-BC42-47A2-B575-2F5CF79B9205}" destId="{4BE867F1-25EC-41FD-BEB7-CBB4B1A1A9ED}" srcOrd="0" destOrd="0" presId="urn:microsoft.com/office/officeart/2005/8/layout/default"/>
    <dgm:cxn modelId="{E278EB7A-504B-4F9D-A603-6281E4A32393}" type="presOf" srcId="{E8A0F30A-4B47-4D1F-95E7-854EBD1ED1C2}" destId="{3DB49997-1491-4897-BD2E-4800DC9A7A6C}" srcOrd="0" destOrd="0" presId="urn:microsoft.com/office/officeart/2005/8/layout/default"/>
    <dgm:cxn modelId="{E6369E91-FC62-4CD8-A7BB-99DAF46C12DA}" srcId="{E8A0F30A-4B47-4D1F-95E7-854EBD1ED1C2}" destId="{6B0ACFB2-BC42-47A2-B575-2F5CF79B9205}" srcOrd="4" destOrd="0" parTransId="{1BE21A46-1986-46A9-9709-73B01448D048}" sibTransId="{77F238A5-6AA8-4EBE-84DD-2AA7912729DB}"/>
    <dgm:cxn modelId="{DD430295-8979-409F-9DDA-64D5A4435964}" srcId="{E8A0F30A-4B47-4D1F-95E7-854EBD1ED1C2}" destId="{69970EAA-236F-4AB2-B313-5DA4C5E7AC7E}" srcOrd="5" destOrd="0" parTransId="{CEA8C025-FC8C-40AD-B0C2-6DFA6EBC1783}" sibTransId="{39C6372F-0EF9-4BAE-B4C5-1B2B96ED27F9}"/>
    <dgm:cxn modelId="{7B740E97-C120-46AC-82B8-413931679DE2}" type="presOf" srcId="{32CCF96E-7AE8-4BE8-BBD8-3E66467708D4}" destId="{ECC0D953-7BF2-47D1-930B-D5822AD209E5}" srcOrd="0" destOrd="0" presId="urn:microsoft.com/office/officeart/2005/8/layout/default"/>
    <dgm:cxn modelId="{8110EEB1-3616-4572-AE37-619B1609854A}" type="presOf" srcId="{69970EAA-236F-4AB2-B313-5DA4C5E7AC7E}" destId="{0E8BD0EA-DA53-4AA4-BD9F-431F3E24A3E3}" srcOrd="0" destOrd="0" presId="urn:microsoft.com/office/officeart/2005/8/layout/default"/>
    <dgm:cxn modelId="{D21665C0-47BC-423F-9F38-C68E8E2ADAE6}" type="presOf" srcId="{BAFA3A00-90EC-4EEC-B6BE-70C278801C2B}" destId="{11F3B5FA-682D-4943-9B6D-A029BB0F5631}" srcOrd="0" destOrd="0" presId="urn:microsoft.com/office/officeart/2005/8/layout/default"/>
    <dgm:cxn modelId="{E966BCD1-E25C-47EE-A2BC-353BE09FCF6B}" type="presOf" srcId="{AE58C1ED-1E9A-4362-AEDE-20C6090F8146}" destId="{1220CB0B-7C7F-4B55-B4BA-C95B861EB655}" srcOrd="0" destOrd="0" presId="urn:microsoft.com/office/officeart/2005/8/layout/default"/>
    <dgm:cxn modelId="{107459D2-6665-4121-9B4F-8EDEB1AA7548}" srcId="{E8A0F30A-4B47-4D1F-95E7-854EBD1ED1C2}" destId="{AE58C1ED-1E9A-4362-AEDE-20C6090F8146}" srcOrd="2" destOrd="0" parTransId="{5751E5A4-A097-4B62-B9EE-8EAEBD32FC95}" sibTransId="{6AA9329E-72CA-45B1-8F58-D99C9D244D6A}"/>
    <dgm:cxn modelId="{E2822BEE-4474-4A1E-82EE-4A316CA53A92}" srcId="{E8A0F30A-4B47-4D1F-95E7-854EBD1ED1C2}" destId="{BAFA3A00-90EC-4EEC-B6BE-70C278801C2B}" srcOrd="1" destOrd="0" parTransId="{D05BE3E3-C4EC-42EC-A180-0152AF157025}" sibTransId="{01EFCAC8-EFE6-4B24-90BD-B5E5363E7590}"/>
    <dgm:cxn modelId="{D9479100-15D1-4986-AF7F-B795BA5A1948}" type="presParOf" srcId="{3DB49997-1491-4897-BD2E-4800DC9A7A6C}" destId="{ECC0D953-7BF2-47D1-930B-D5822AD209E5}" srcOrd="0" destOrd="0" presId="urn:microsoft.com/office/officeart/2005/8/layout/default"/>
    <dgm:cxn modelId="{96C50AAD-3478-4B86-A2CC-780ECD69E152}" type="presParOf" srcId="{3DB49997-1491-4897-BD2E-4800DC9A7A6C}" destId="{DC35BC1C-773F-426D-91ED-5B826A1BB232}" srcOrd="1" destOrd="0" presId="urn:microsoft.com/office/officeart/2005/8/layout/default"/>
    <dgm:cxn modelId="{3818A1A0-5FBF-4A4C-9B68-E93DC1A927D1}" type="presParOf" srcId="{3DB49997-1491-4897-BD2E-4800DC9A7A6C}" destId="{11F3B5FA-682D-4943-9B6D-A029BB0F5631}" srcOrd="2" destOrd="0" presId="urn:microsoft.com/office/officeart/2005/8/layout/default"/>
    <dgm:cxn modelId="{B01DB322-0960-4D28-8F10-20DFFCCCB621}" type="presParOf" srcId="{3DB49997-1491-4897-BD2E-4800DC9A7A6C}" destId="{5EB4DC81-82BC-40D5-9E1F-5724B2953828}" srcOrd="3" destOrd="0" presId="urn:microsoft.com/office/officeart/2005/8/layout/default"/>
    <dgm:cxn modelId="{3B182D50-C2A0-4E1E-A700-82E07A35F644}" type="presParOf" srcId="{3DB49997-1491-4897-BD2E-4800DC9A7A6C}" destId="{1220CB0B-7C7F-4B55-B4BA-C95B861EB655}" srcOrd="4" destOrd="0" presId="urn:microsoft.com/office/officeart/2005/8/layout/default"/>
    <dgm:cxn modelId="{1A98E044-6C01-4316-80FE-971A0FE76033}" type="presParOf" srcId="{3DB49997-1491-4897-BD2E-4800DC9A7A6C}" destId="{93FCA31C-979F-446D-B4B9-3530D6760136}" srcOrd="5" destOrd="0" presId="urn:microsoft.com/office/officeart/2005/8/layout/default"/>
    <dgm:cxn modelId="{F0970238-1C90-4E54-BEC0-2BCD97FC9CB4}" type="presParOf" srcId="{3DB49997-1491-4897-BD2E-4800DC9A7A6C}" destId="{D39C5C69-8C5B-47D5-9DF4-D252C1664CF6}" srcOrd="6" destOrd="0" presId="urn:microsoft.com/office/officeart/2005/8/layout/default"/>
    <dgm:cxn modelId="{62DB87AC-6A33-4364-8545-6E49DCEFEE7A}" type="presParOf" srcId="{3DB49997-1491-4897-BD2E-4800DC9A7A6C}" destId="{9254F6E6-8A2F-4BF0-88D8-7EDEB76E4AD8}" srcOrd="7" destOrd="0" presId="urn:microsoft.com/office/officeart/2005/8/layout/default"/>
    <dgm:cxn modelId="{EBBE52CA-3846-4E5E-AF40-01AC30B4B26B}" type="presParOf" srcId="{3DB49997-1491-4897-BD2E-4800DC9A7A6C}" destId="{4BE867F1-25EC-41FD-BEB7-CBB4B1A1A9ED}" srcOrd="8" destOrd="0" presId="urn:microsoft.com/office/officeart/2005/8/layout/default"/>
    <dgm:cxn modelId="{948D66EF-D079-429E-BD37-34E8EFCAF893}" type="presParOf" srcId="{3DB49997-1491-4897-BD2E-4800DC9A7A6C}" destId="{31E8DDBA-EF62-448E-834E-6C73EE660B56}" srcOrd="9" destOrd="0" presId="urn:microsoft.com/office/officeart/2005/8/layout/default"/>
    <dgm:cxn modelId="{C5C7594F-15F5-4D35-A41F-EF74ADAAF1B3}" type="presParOf" srcId="{3DB49997-1491-4897-BD2E-4800DC9A7A6C}" destId="{0E8BD0EA-DA53-4AA4-BD9F-431F3E24A3E3}"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2AB7109-D2CD-4179-B1AB-73BC62C34798}"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de-DE"/>
        </a:p>
      </dgm:t>
    </dgm:pt>
    <dgm:pt modelId="{84D20F1B-4225-4BDE-88CA-595A6CD8E589}">
      <dgm:prSet custT="1"/>
      <dgm:spPr/>
      <dgm:t>
        <a:bodyPr/>
        <a:lstStyle/>
        <a:p>
          <a:r>
            <a:rPr lang="en-GB" sz="2000" b="1" dirty="0" err="1"/>
            <a:t>Vorwahl</a:t>
          </a:r>
          <a:r>
            <a:rPr lang="en-GB" sz="2000" b="1" dirty="0"/>
            <a:t> </a:t>
          </a:r>
          <a:r>
            <a:rPr lang="en-GB" sz="2000" b="1" dirty="0">
              <a:highlight>
                <a:srgbClr val="FFFF00"/>
              </a:highlight>
            </a:rPr>
            <a:t>(</a:t>
          </a:r>
          <a:r>
            <a:rPr lang="en-GB" sz="2000" b="1" dirty="0" err="1">
              <a:highlight>
                <a:srgbClr val="FFFF00"/>
              </a:highlight>
            </a:rPr>
            <a:t>Dezember</a:t>
          </a:r>
          <a:r>
            <a:rPr lang="en-GB" sz="2000" b="1" dirty="0">
              <a:highlight>
                <a:srgbClr val="FFFF00"/>
              </a:highlight>
            </a:rPr>
            <a:t>)</a:t>
          </a:r>
          <a:endParaRPr lang="de-DE" sz="2000" dirty="0">
            <a:highlight>
              <a:srgbClr val="FFFF00"/>
            </a:highlight>
          </a:endParaRPr>
        </a:p>
      </dgm:t>
    </dgm:pt>
    <dgm:pt modelId="{CDE9B583-C629-49A6-9D64-C85943486877}" type="parTrans" cxnId="{2446E4FE-AA44-49F1-B6C0-83B5D252BF2E}">
      <dgm:prSet/>
      <dgm:spPr/>
      <dgm:t>
        <a:bodyPr/>
        <a:lstStyle/>
        <a:p>
          <a:endParaRPr lang="de-DE"/>
        </a:p>
      </dgm:t>
    </dgm:pt>
    <dgm:pt modelId="{5D6E39D4-AE14-4E80-BD75-91ACE3596210}" type="sibTrans" cxnId="{2446E4FE-AA44-49F1-B6C0-83B5D252BF2E}">
      <dgm:prSet/>
      <dgm:spPr/>
      <dgm:t>
        <a:bodyPr/>
        <a:lstStyle/>
        <a:p>
          <a:endParaRPr lang="de-DE"/>
        </a:p>
      </dgm:t>
    </dgm:pt>
    <dgm:pt modelId="{01483915-5873-4432-A2A2-FD75E8B33B99}">
      <dgm:prSet custT="1"/>
      <dgm:spPr/>
      <dgm:t>
        <a:bodyPr/>
        <a:lstStyle/>
        <a:p>
          <a:r>
            <a:rPr lang="en-GB" sz="2000" dirty="0"/>
            <a:t>W-</a:t>
          </a:r>
          <a:r>
            <a:rPr lang="en-GB" sz="2000" dirty="0" err="1"/>
            <a:t>Seminare</a:t>
          </a:r>
          <a:endParaRPr lang="de-DE" sz="2000" dirty="0"/>
        </a:p>
      </dgm:t>
    </dgm:pt>
    <dgm:pt modelId="{771F014F-D1D5-4B1F-A31A-5300F9C2127E}" type="parTrans" cxnId="{252CD230-B37C-4A1C-BAFF-981B2B0B0A0E}">
      <dgm:prSet/>
      <dgm:spPr/>
      <dgm:t>
        <a:bodyPr/>
        <a:lstStyle/>
        <a:p>
          <a:endParaRPr lang="de-DE"/>
        </a:p>
      </dgm:t>
    </dgm:pt>
    <dgm:pt modelId="{CF6717F0-3821-4E82-9C50-2F70DF0E918F}" type="sibTrans" cxnId="{252CD230-B37C-4A1C-BAFF-981B2B0B0A0E}">
      <dgm:prSet/>
      <dgm:spPr/>
      <dgm:t>
        <a:bodyPr/>
        <a:lstStyle/>
        <a:p>
          <a:endParaRPr lang="de-DE"/>
        </a:p>
      </dgm:t>
    </dgm:pt>
    <dgm:pt modelId="{610DAD9F-3D94-4C15-97D8-F78773444C08}">
      <dgm:prSet custT="1"/>
      <dgm:spPr/>
      <dgm:t>
        <a:bodyPr/>
        <a:lstStyle/>
        <a:p>
          <a:r>
            <a:rPr lang="en-GB" sz="2000" dirty="0" err="1"/>
            <a:t>Leistungsfächer</a:t>
          </a:r>
          <a:endParaRPr lang="de-DE" sz="2000" dirty="0"/>
        </a:p>
      </dgm:t>
    </dgm:pt>
    <dgm:pt modelId="{C7908C64-2EB1-4B0C-8215-2D017C08C282}" type="parTrans" cxnId="{56748264-9C3E-47CB-989B-834C5C3E0835}">
      <dgm:prSet/>
      <dgm:spPr/>
      <dgm:t>
        <a:bodyPr/>
        <a:lstStyle/>
        <a:p>
          <a:endParaRPr lang="de-DE"/>
        </a:p>
      </dgm:t>
    </dgm:pt>
    <dgm:pt modelId="{2E89A985-064C-4141-8BC3-AC685689C2C4}" type="sibTrans" cxnId="{56748264-9C3E-47CB-989B-834C5C3E0835}">
      <dgm:prSet/>
      <dgm:spPr/>
      <dgm:t>
        <a:bodyPr/>
        <a:lstStyle/>
        <a:p>
          <a:endParaRPr lang="de-DE"/>
        </a:p>
      </dgm:t>
    </dgm:pt>
    <dgm:pt modelId="{78F95E80-4378-41C2-9332-A08B8B6C8050}">
      <dgm:prSet custT="1"/>
      <dgm:spPr/>
      <dgm:t>
        <a:bodyPr/>
        <a:lstStyle/>
        <a:p>
          <a:r>
            <a:rPr lang="en-GB" sz="2000" dirty="0" err="1"/>
            <a:t>Vertiefungskurse</a:t>
          </a:r>
          <a:endParaRPr lang="de-DE" sz="2000" dirty="0"/>
        </a:p>
      </dgm:t>
    </dgm:pt>
    <dgm:pt modelId="{7A430091-CF9C-4143-95A3-B5CFB2CC2D3A}" type="parTrans" cxnId="{2277EC02-8AFC-4E64-9747-2A562E58FAF7}">
      <dgm:prSet/>
      <dgm:spPr/>
      <dgm:t>
        <a:bodyPr/>
        <a:lstStyle/>
        <a:p>
          <a:endParaRPr lang="de-DE"/>
        </a:p>
      </dgm:t>
    </dgm:pt>
    <dgm:pt modelId="{546FB6CB-81E5-4E13-A4A0-56AE6E4AA00B}" type="sibTrans" cxnId="{2277EC02-8AFC-4E64-9747-2A562E58FAF7}">
      <dgm:prSet/>
      <dgm:spPr/>
      <dgm:t>
        <a:bodyPr/>
        <a:lstStyle/>
        <a:p>
          <a:endParaRPr lang="de-DE"/>
        </a:p>
      </dgm:t>
    </dgm:pt>
    <dgm:pt modelId="{8A09C81A-217E-4181-A17C-3072A7614C9A}">
      <dgm:prSet custT="1"/>
      <dgm:spPr/>
      <dgm:t>
        <a:bodyPr/>
        <a:lstStyle/>
        <a:p>
          <a:r>
            <a:rPr lang="de-DE" sz="2000" b="1" dirty="0"/>
            <a:t>Auswertung, ggf. </a:t>
          </a:r>
          <a:r>
            <a:rPr lang="de-DE" sz="2000" b="1" dirty="0" err="1"/>
            <a:t>Umwahl</a:t>
          </a:r>
          <a:endParaRPr lang="de-DE" sz="2000" b="1" dirty="0"/>
        </a:p>
      </dgm:t>
    </dgm:pt>
    <dgm:pt modelId="{A55F2A94-9EEC-4A0A-836A-9A23EA3A42EC}" type="parTrans" cxnId="{84785C22-15E9-4898-B9C2-4B584FAB70D1}">
      <dgm:prSet/>
      <dgm:spPr/>
      <dgm:t>
        <a:bodyPr/>
        <a:lstStyle/>
        <a:p>
          <a:endParaRPr lang="de-DE"/>
        </a:p>
      </dgm:t>
    </dgm:pt>
    <dgm:pt modelId="{C67005BD-82BC-49D1-B5C6-E7EC2761FAF4}" type="sibTrans" cxnId="{84785C22-15E9-4898-B9C2-4B584FAB70D1}">
      <dgm:prSet/>
      <dgm:spPr/>
      <dgm:t>
        <a:bodyPr/>
        <a:lstStyle/>
        <a:p>
          <a:endParaRPr lang="de-DE"/>
        </a:p>
      </dgm:t>
    </dgm:pt>
    <dgm:pt modelId="{5D79BB80-0EB3-40CE-A3CF-24FC07D75AE1}" type="pres">
      <dgm:prSet presAssocID="{C2AB7109-D2CD-4179-B1AB-73BC62C34798}" presName="Name0" presStyleCnt="0">
        <dgm:presLayoutVars>
          <dgm:dir/>
          <dgm:animLvl val="lvl"/>
          <dgm:resizeHandles val="exact"/>
        </dgm:presLayoutVars>
      </dgm:prSet>
      <dgm:spPr/>
    </dgm:pt>
    <dgm:pt modelId="{0CA5FF7C-0DCB-4D9F-9AED-4A14B8B04E1F}" type="pres">
      <dgm:prSet presAssocID="{8A09C81A-217E-4181-A17C-3072A7614C9A}" presName="boxAndChildren" presStyleCnt="0"/>
      <dgm:spPr/>
    </dgm:pt>
    <dgm:pt modelId="{526BB3B1-AF69-4087-AA5B-4CF3A5B56857}" type="pres">
      <dgm:prSet presAssocID="{8A09C81A-217E-4181-A17C-3072A7614C9A}" presName="parentTextBox" presStyleLbl="node1" presStyleIdx="0" presStyleCnt="2"/>
      <dgm:spPr/>
    </dgm:pt>
    <dgm:pt modelId="{F2C4C4D0-E03C-4540-9C2B-74CC6CD6B81A}" type="pres">
      <dgm:prSet presAssocID="{5D6E39D4-AE14-4E80-BD75-91ACE3596210}" presName="sp" presStyleCnt="0"/>
      <dgm:spPr/>
    </dgm:pt>
    <dgm:pt modelId="{25AD51D2-0767-41E7-8229-9513D7D4CCA6}" type="pres">
      <dgm:prSet presAssocID="{84D20F1B-4225-4BDE-88CA-595A6CD8E589}" presName="arrowAndChildren" presStyleCnt="0"/>
      <dgm:spPr/>
    </dgm:pt>
    <dgm:pt modelId="{5D07550E-90D6-463D-9C44-437833D7A585}" type="pres">
      <dgm:prSet presAssocID="{84D20F1B-4225-4BDE-88CA-595A6CD8E589}" presName="parentTextArrow" presStyleLbl="node1" presStyleIdx="0" presStyleCnt="2"/>
      <dgm:spPr/>
    </dgm:pt>
    <dgm:pt modelId="{98946AC4-A4F7-47D0-B84E-2F15F31D99A9}" type="pres">
      <dgm:prSet presAssocID="{84D20F1B-4225-4BDE-88CA-595A6CD8E589}" presName="arrow" presStyleLbl="node1" presStyleIdx="1" presStyleCnt="2"/>
      <dgm:spPr/>
    </dgm:pt>
    <dgm:pt modelId="{F6FAD803-CD16-4EE7-AFCE-2FC8F5E59B98}" type="pres">
      <dgm:prSet presAssocID="{84D20F1B-4225-4BDE-88CA-595A6CD8E589}" presName="descendantArrow" presStyleCnt="0"/>
      <dgm:spPr/>
    </dgm:pt>
    <dgm:pt modelId="{C40236A9-C409-40F5-9CEE-45B146797F5E}" type="pres">
      <dgm:prSet presAssocID="{01483915-5873-4432-A2A2-FD75E8B33B99}" presName="childTextArrow" presStyleLbl="fgAccFollowNode1" presStyleIdx="0" presStyleCnt="3">
        <dgm:presLayoutVars>
          <dgm:bulletEnabled val="1"/>
        </dgm:presLayoutVars>
      </dgm:prSet>
      <dgm:spPr/>
    </dgm:pt>
    <dgm:pt modelId="{7B0B8649-C131-48F1-8A41-876D99C9341F}" type="pres">
      <dgm:prSet presAssocID="{610DAD9F-3D94-4C15-97D8-F78773444C08}" presName="childTextArrow" presStyleLbl="fgAccFollowNode1" presStyleIdx="1" presStyleCnt="3">
        <dgm:presLayoutVars>
          <dgm:bulletEnabled val="1"/>
        </dgm:presLayoutVars>
      </dgm:prSet>
      <dgm:spPr/>
    </dgm:pt>
    <dgm:pt modelId="{2AD2F2D5-338E-418D-B169-39F57745634D}" type="pres">
      <dgm:prSet presAssocID="{78F95E80-4378-41C2-9332-A08B8B6C8050}" presName="childTextArrow" presStyleLbl="fgAccFollowNode1" presStyleIdx="2" presStyleCnt="3">
        <dgm:presLayoutVars>
          <dgm:bulletEnabled val="1"/>
        </dgm:presLayoutVars>
      </dgm:prSet>
      <dgm:spPr/>
    </dgm:pt>
  </dgm:ptLst>
  <dgm:cxnLst>
    <dgm:cxn modelId="{2277EC02-8AFC-4E64-9747-2A562E58FAF7}" srcId="{84D20F1B-4225-4BDE-88CA-595A6CD8E589}" destId="{78F95E80-4378-41C2-9332-A08B8B6C8050}" srcOrd="2" destOrd="0" parTransId="{7A430091-CF9C-4143-95A3-B5CFB2CC2D3A}" sibTransId="{546FB6CB-81E5-4E13-A4A0-56AE6E4AA00B}"/>
    <dgm:cxn modelId="{84785C22-15E9-4898-B9C2-4B584FAB70D1}" srcId="{C2AB7109-D2CD-4179-B1AB-73BC62C34798}" destId="{8A09C81A-217E-4181-A17C-3072A7614C9A}" srcOrd="1" destOrd="0" parTransId="{A55F2A94-9EEC-4A0A-836A-9A23EA3A42EC}" sibTransId="{C67005BD-82BC-49D1-B5C6-E7EC2761FAF4}"/>
    <dgm:cxn modelId="{7A3F6422-ABFF-4023-820F-A476F28D439F}" type="presOf" srcId="{8A09C81A-217E-4181-A17C-3072A7614C9A}" destId="{526BB3B1-AF69-4087-AA5B-4CF3A5B56857}" srcOrd="0" destOrd="0" presId="urn:microsoft.com/office/officeart/2005/8/layout/process4"/>
    <dgm:cxn modelId="{07DAA626-2305-40B1-980A-5B83B927D3B5}" type="presOf" srcId="{C2AB7109-D2CD-4179-B1AB-73BC62C34798}" destId="{5D79BB80-0EB3-40CE-A3CF-24FC07D75AE1}" srcOrd="0" destOrd="0" presId="urn:microsoft.com/office/officeart/2005/8/layout/process4"/>
    <dgm:cxn modelId="{252CD230-B37C-4A1C-BAFF-981B2B0B0A0E}" srcId="{84D20F1B-4225-4BDE-88CA-595A6CD8E589}" destId="{01483915-5873-4432-A2A2-FD75E8B33B99}" srcOrd="0" destOrd="0" parTransId="{771F014F-D1D5-4B1F-A31A-5300F9C2127E}" sibTransId="{CF6717F0-3821-4E82-9C50-2F70DF0E918F}"/>
    <dgm:cxn modelId="{56748264-9C3E-47CB-989B-834C5C3E0835}" srcId="{84D20F1B-4225-4BDE-88CA-595A6CD8E589}" destId="{610DAD9F-3D94-4C15-97D8-F78773444C08}" srcOrd="1" destOrd="0" parTransId="{C7908C64-2EB1-4B0C-8215-2D017C08C282}" sibTransId="{2E89A985-064C-4141-8BC3-AC685689C2C4}"/>
    <dgm:cxn modelId="{E7332648-79D1-4AD0-9B9E-52305A3AF2A6}" type="presOf" srcId="{78F95E80-4378-41C2-9332-A08B8B6C8050}" destId="{2AD2F2D5-338E-418D-B169-39F57745634D}" srcOrd="0" destOrd="0" presId="urn:microsoft.com/office/officeart/2005/8/layout/process4"/>
    <dgm:cxn modelId="{7A8EF64D-4DE6-4AAA-8432-30320F4CBA76}" type="presOf" srcId="{01483915-5873-4432-A2A2-FD75E8B33B99}" destId="{C40236A9-C409-40F5-9CEE-45B146797F5E}" srcOrd="0" destOrd="0" presId="urn:microsoft.com/office/officeart/2005/8/layout/process4"/>
    <dgm:cxn modelId="{738DB380-5A6C-49E5-B0DC-15E6182356EC}" type="presOf" srcId="{84D20F1B-4225-4BDE-88CA-595A6CD8E589}" destId="{5D07550E-90D6-463D-9C44-437833D7A585}" srcOrd="0" destOrd="0" presId="urn:microsoft.com/office/officeart/2005/8/layout/process4"/>
    <dgm:cxn modelId="{926F6FB2-EEE4-43FA-AF8F-CBBEA8CC9655}" type="presOf" srcId="{610DAD9F-3D94-4C15-97D8-F78773444C08}" destId="{7B0B8649-C131-48F1-8A41-876D99C9341F}" srcOrd="0" destOrd="0" presId="urn:microsoft.com/office/officeart/2005/8/layout/process4"/>
    <dgm:cxn modelId="{4EBF40CB-925A-4F3A-9E18-E47DDF18AB00}" type="presOf" srcId="{84D20F1B-4225-4BDE-88CA-595A6CD8E589}" destId="{98946AC4-A4F7-47D0-B84E-2F15F31D99A9}" srcOrd="1" destOrd="0" presId="urn:microsoft.com/office/officeart/2005/8/layout/process4"/>
    <dgm:cxn modelId="{2446E4FE-AA44-49F1-B6C0-83B5D252BF2E}" srcId="{C2AB7109-D2CD-4179-B1AB-73BC62C34798}" destId="{84D20F1B-4225-4BDE-88CA-595A6CD8E589}" srcOrd="0" destOrd="0" parTransId="{CDE9B583-C629-49A6-9D64-C85943486877}" sibTransId="{5D6E39D4-AE14-4E80-BD75-91ACE3596210}"/>
    <dgm:cxn modelId="{5AB76151-6F0B-4B29-B601-E434197D8209}" type="presParOf" srcId="{5D79BB80-0EB3-40CE-A3CF-24FC07D75AE1}" destId="{0CA5FF7C-0DCB-4D9F-9AED-4A14B8B04E1F}" srcOrd="0" destOrd="0" presId="urn:microsoft.com/office/officeart/2005/8/layout/process4"/>
    <dgm:cxn modelId="{A0DA3E6C-65CF-458C-BC96-41926F049679}" type="presParOf" srcId="{0CA5FF7C-0DCB-4D9F-9AED-4A14B8B04E1F}" destId="{526BB3B1-AF69-4087-AA5B-4CF3A5B56857}" srcOrd="0" destOrd="0" presId="urn:microsoft.com/office/officeart/2005/8/layout/process4"/>
    <dgm:cxn modelId="{3CBEE893-87E1-43BD-9F09-7E4D03BCFA3D}" type="presParOf" srcId="{5D79BB80-0EB3-40CE-A3CF-24FC07D75AE1}" destId="{F2C4C4D0-E03C-4540-9C2B-74CC6CD6B81A}" srcOrd="1" destOrd="0" presId="urn:microsoft.com/office/officeart/2005/8/layout/process4"/>
    <dgm:cxn modelId="{783E0720-11DE-41C9-BA3B-DCBE4F84F59C}" type="presParOf" srcId="{5D79BB80-0EB3-40CE-A3CF-24FC07D75AE1}" destId="{25AD51D2-0767-41E7-8229-9513D7D4CCA6}" srcOrd="2" destOrd="0" presId="urn:microsoft.com/office/officeart/2005/8/layout/process4"/>
    <dgm:cxn modelId="{03297299-2D92-49AE-9FB1-E7F6C6B19988}" type="presParOf" srcId="{25AD51D2-0767-41E7-8229-9513D7D4CCA6}" destId="{5D07550E-90D6-463D-9C44-437833D7A585}" srcOrd="0" destOrd="0" presId="urn:microsoft.com/office/officeart/2005/8/layout/process4"/>
    <dgm:cxn modelId="{D5AC143E-C445-41E7-BB87-E649FBCBD4A9}" type="presParOf" srcId="{25AD51D2-0767-41E7-8229-9513D7D4CCA6}" destId="{98946AC4-A4F7-47D0-B84E-2F15F31D99A9}" srcOrd="1" destOrd="0" presId="urn:microsoft.com/office/officeart/2005/8/layout/process4"/>
    <dgm:cxn modelId="{D492964E-F002-49F5-9FA7-9E13BE8544DE}" type="presParOf" srcId="{25AD51D2-0767-41E7-8229-9513D7D4CCA6}" destId="{F6FAD803-CD16-4EE7-AFCE-2FC8F5E59B98}" srcOrd="2" destOrd="0" presId="urn:microsoft.com/office/officeart/2005/8/layout/process4"/>
    <dgm:cxn modelId="{B876C050-B744-414D-863D-153C0B8856A5}" type="presParOf" srcId="{F6FAD803-CD16-4EE7-AFCE-2FC8F5E59B98}" destId="{C40236A9-C409-40F5-9CEE-45B146797F5E}" srcOrd="0" destOrd="0" presId="urn:microsoft.com/office/officeart/2005/8/layout/process4"/>
    <dgm:cxn modelId="{4776C7DA-4002-4D2D-BCC0-0BC86B04B7A6}" type="presParOf" srcId="{F6FAD803-CD16-4EE7-AFCE-2FC8F5E59B98}" destId="{7B0B8649-C131-48F1-8A41-876D99C9341F}" srcOrd="1" destOrd="0" presId="urn:microsoft.com/office/officeart/2005/8/layout/process4"/>
    <dgm:cxn modelId="{3251FFF4-062B-499D-BF40-89418298EBEB}" type="presParOf" srcId="{F6FAD803-CD16-4EE7-AFCE-2FC8F5E59B98}" destId="{2AD2F2D5-338E-418D-B169-39F57745634D}" srcOrd="2"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2AB7109-D2CD-4179-B1AB-73BC62C34798}"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de-DE"/>
        </a:p>
      </dgm:t>
    </dgm:pt>
    <dgm:pt modelId="{84D20F1B-4225-4BDE-88CA-595A6CD8E589}">
      <dgm:prSet custT="1"/>
      <dgm:spPr/>
      <dgm:t>
        <a:bodyPr/>
        <a:lstStyle/>
        <a:p>
          <a:r>
            <a:rPr lang="en-GB" sz="2000" b="1" dirty="0" err="1"/>
            <a:t>Vorwahl</a:t>
          </a:r>
          <a:r>
            <a:rPr lang="en-GB" sz="2000" b="1" dirty="0"/>
            <a:t> </a:t>
          </a:r>
          <a:r>
            <a:rPr lang="en-GB" sz="2000" b="1" dirty="0">
              <a:highlight>
                <a:srgbClr val="FFFF00"/>
              </a:highlight>
            </a:rPr>
            <a:t>(</a:t>
          </a:r>
          <a:r>
            <a:rPr lang="en-GB" sz="2000" b="1" dirty="0" err="1">
              <a:highlight>
                <a:srgbClr val="FFFF00"/>
              </a:highlight>
            </a:rPr>
            <a:t>Dezember</a:t>
          </a:r>
          <a:r>
            <a:rPr lang="en-GB" sz="2000" b="1" dirty="0">
              <a:highlight>
                <a:srgbClr val="FFFF00"/>
              </a:highlight>
            </a:rPr>
            <a:t>)</a:t>
          </a:r>
          <a:endParaRPr lang="de-DE" sz="2000" dirty="0">
            <a:highlight>
              <a:srgbClr val="FFFF00"/>
            </a:highlight>
          </a:endParaRPr>
        </a:p>
      </dgm:t>
    </dgm:pt>
    <dgm:pt modelId="{CDE9B583-C629-49A6-9D64-C85943486877}" type="parTrans" cxnId="{2446E4FE-AA44-49F1-B6C0-83B5D252BF2E}">
      <dgm:prSet/>
      <dgm:spPr/>
      <dgm:t>
        <a:bodyPr/>
        <a:lstStyle/>
        <a:p>
          <a:endParaRPr lang="de-DE"/>
        </a:p>
      </dgm:t>
    </dgm:pt>
    <dgm:pt modelId="{5D6E39D4-AE14-4E80-BD75-91ACE3596210}" type="sibTrans" cxnId="{2446E4FE-AA44-49F1-B6C0-83B5D252BF2E}">
      <dgm:prSet/>
      <dgm:spPr/>
      <dgm:t>
        <a:bodyPr/>
        <a:lstStyle/>
        <a:p>
          <a:endParaRPr lang="de-DE"/>
        </a:p>
      </dgm:t>
    </dgm:pt>
    <dgm:pt modelId="{01483915-5873-4432-A2A2-FD75E8B33B99}">
      <dgm:prSet custT="1"/>
      <dgm:spPr/>
      <dgm:t>
        <a:bodyPr/>
        <a:lstStyle/>
        <a:p>
          <a:r>
            <a:rPr lang="en-GB" sz="2000" dirty="0"/>
            <a:t>W-</a:t>
          </a:r>
          <a:r>
            <a:rPr lang="en-GB" sz="2000" dirty="0" err="1"/>
            <a:t>Seminare</a:t>
          </a:r>
          <a:endParaRPr lang="de-DE" sz="2000" dirty="0"/>
        </a:p>
      </dgm:t>
    </dgm:pt>
    <dgm:pt modelId="{771F014F-D1D5-4B1F-A31A-5300F9C2127E}" type="parTrans" cxnId="{252CD230-B37C-4A1C-BAFF-981B2B0B0A0E}">
      <dgm:prSet/>
      <dgm:spPr/>
      <dgm:t>
        <a:bodyPr/>
        <a:lstStyle/>
        <a:p>
          <a:endParaRPr lang="de-DE"/>
        </a:p>
      </dgm:t>
    </dgm:pt>
    <dgm:pt modelId="{CF6717F0-3821-4E82-9C50-2F70DF0E918F}" type="sibTrans" cxnId="{252CD230-B37C-4A1C-BAFF-981B2B0B0A0E}">
      <dgm:prSet/>
      <dgm:spPr/>
      <dgm:t>
        <a:bodyPr/>
        <a:lstStyle/>
        <a:p>
          <a:endParaRPr lang="de-DE"/>
        </a:p>
      </dgm:t>
    </dgm:pt>
    <dgm:pt modelId="{610DAD9F-3D94-4C15-97D8-F78773444C08}">
      <dgm:prSet custT="1"/>
      <dgm:spPr/>
      <dgm:t>
        <a:bodyPr/>
        <a:lstStyle/>
        <a:p>
          <a:r>
            <a:rPr lang="en-GB" sz="2000" dirty="0" err="1"/>
            <a:t>Leistungsfächer</a:t>
          </a:r>
          <a:endParaRPr lang="de-DE" sz="2000" dirty="0"/>
        </a:p>
      </dgm:t>
    </dgm:pt>
    <dgm:pt modelId="{C7908C64-2EB1-4B0C-8215-2D017C08C282}" type="parTrans" cxnId="{56748264-9C3E-47CB-989B-834C5C3E0835}">
      <dgm:prSet/>
      <dgm:spPr/>
      <dgm:t>
        <a:bodyPr/>
        <a:lstStyle/>
        <a:p>
          <a:endParaRPr lang="de-DE"/>
        </a:p>
      </dgm:t>
    </dgm:pt>
    <dgm:pt modelId="{2E89A985-064C-4141-8BC3-AC685689C2C4}" type="sibTrans" cxnId="{56748264-9C3E-47CB-989B-834C5C3E0835}">
      <dgm:prSet/>
      <dgm:spPr/>
      <dgm:t>
        <a:bodyPr/>
        <a:lstStyle/>
        <a:p>
          <a:endParaRPr lang="de-DE"/>
        </a:p>
      </dgm:t>
    </dgm:pt>
    <dgm:pt modelId="{78F95E80-4378-41C2-9332-A08B8B6C8050}">
      <dgm:prSet custT="1"/>
      <dgm:spPr/>
      <dgm:t>
        <a:bodyPr/>
        <a:lstStyle/>
        <a:p>
          <a:r>
            <a:rPr lang="en-GB" sz="2000" dirty="0" err="1"/>
            <a:t>Vertiefungskurse</a:t>
          </a:r>
          <a:endParaRPr lang="de-DE" sz="2000" dirty="0"/>
        </a:p>
      </dgm:t>
    </dgm:pt>
    <dgm:pt modelId="{7A430091-CF9C-4143-95A3-B5CFB2CC2D3A}" type="parTrans" cxnId="{2277EC02-8AFC-4E64-9747-2A562E58FAF7}">
      <dgm:prSet/>
      <dgm:spPr/>
      <dgm:t>
        <a:bodyPr/>
        <a:lstStyle/>
        <a:p>
          <a:endParaRPr lang="de-DE"/>
        </a:p>
      </dgm:t>
    </dgm:pt>
    <dgm:pt modelId="{546FB6CB-81E5-4E13-A4A0-56AE6E4AA00B}" type="sibTrans" cxnId="{2277EC02-8AFC-4E64-9747-2A562E58FAF7}">
      <dgm:prSet/>
      <dgm:spPr/>
      <dgm:t>
        <a:bodyPr/>
        <a:lstStyle/>
        <a:p>
          <a:endParaRPr lang="de-DE"/>
        </a:p>
      </dgm:t>
    </dgm:pt>
    <dgm:pt modelId="{1EEC714A-9ACB-4741-8CF6-BE7A9396303C}">
      <dgm:prSet custT="1"/>
      <dgm:spPr/>
      <dgm:t>
        <a:bodyPr/>
        <a:lstStyle/>
        <a:p>
          <a:r>
            <a:rPr lang="en-GB" sz="2000" b="1" dirty="0" err="1"/>
            <a:t>Fächerwahl</a:t>
          </a:r>
          <a:r>
            <a:rPr lang="en-GB" sz="2000" b="1" dirty="0"/>
            <a:t> </a:t>
          </a:r>
          <a:r>
            <a:rPr lang="en-GB" sz="2000" b="1" dirty="0">
              <a:highlight>
                <a:srgbClr val="FFFF00"/>
              </a:highlight>
            </a:rPr>
            <a:t>(</a:t>
          </a:r>
          <a:r>
            <a:rPr lang="en-GB" sz="2000" b="1" dirty="0" err="1">
              <a:highlight>
                <a:srgbClr val="FFFF00"/>
              </a:highlight>
            </a:rPr>
            <a:t>Januar</a:t>
          </a:r>
          <a:r>
            <a:rPr lang="en-GB" sz="2000" b="1" dirty="0">
              <a:highlight>
                <a:srgbClr val="FFFF00"/>
              </a:highlight>
            </a:rPr>
            <a:t>/</a:t>
          </a:r>
          <a:r>
            <a:rPr lang="en-GB" sz="2000" b="1" dirty="0" err="1">
              <a:highlight>
                <a:srgbClr val="FFFF00"/>
              </a:highlight>
            </a:rPr>
            <a:t>Februar</a:t>
          </a:r>
          <a:r>
            <a:rPr lang="en-GB" sz="2000" b="1" dirty="0">
              <a:highlight>
                <a:srgbClr val="FFFF00"/>
              </a:highlight>
            </a:rPr>
            <a:t>)</a:t>
          </a:r>
          <a:endParaRPr lang="de-DE" sz="2000" dirty="0">
            <a:highlight>
              <a:srgbClr val="FFFF00"/>
            </a:highlight>
          </a:endParaRPr>
        </a:p>
      </dgm:t>
    </dgm:pt>
    <dgm:pt modelId="{50FDE7F2-3F5C-434F-AB32-FAFD4E932C41}" type="parTrans" cxnId="{E238EDDF-533A-4D24-A708-185F66D13279}">
      <dgm:prSet/>
      <dgm:spPr/>
      <dgm:t>
        <a:bodyPr/>
        <a:lstStyle/>
        <a:p>
          <a:endParaRPr lang="de-DE"/>
        </a:p>
      </dgm:t>
    </dgm:pt>
    <dgm:pt modelId="{EC3CB1A7-600E-4C89-8685-AEED1F6BF6AB}" type="sibTrans" cxnId="{E238EDDF-533A-4D24-A708-185F66D13279}">
      <dgm:prSet/>
      <dgm:spPr/>
      <dgm:t>
        <a:bodyPr/>
        <a:lstStyle/>
        <a:p>
          <a:endParaRPr lang="de-DE"/>
        </a:p>
      </dgm:t>
    </dgm:pt>
    <dgm:pt modelId="{1609EC93-6A49-47EF-A1D5-0D119405680A}">
      <dgm:prSet custT="1"/>
      <dgm:spPr/>
      <dgm:t>
        <a:bodyPr/>
        <a:lstStyle/>
        <a:p>
          <a:r>
            <a:rPr lang="en-GB" sz="2000" dirty="0" err="1"/>
            <a:t>Wahlpflichtfächer</a:t>
          </a:r>
          <a:endParaRPr lang="de-DE" sz="2000" dirty="0"/>
        </a:p>
      </dgm:t>
    </dgm:pt>
    <dgm:pt modelId="{5AF04927-8266-46DB-B582-C0E70C089DB7}" type="parTrans" cxnId="{1DF65B8C-A555-461F-9ADD-9B4D5679D074}">
      <dgm:prSet/>
      <dgm:spPr/>
      <dgm:t>
        <a:bodyPr/>
        <a:lstStyle/>
        <a:p>
          <a:endParaRPr lang="de-DE"/>
        </a:p>
      </dgm:t>
    </dgm:pt>
    <dgm:pt modelId="{45922B3A-676A-4E2A-B96B-73A6BE10F4D6}" type="sibTrans" cxnId="{1DF65B8C-A555-461F-9ADD-9B4D5679D074}">
      <dgm:prSet/>
      <dgm:spPr/>
      <dgm:t>
        <a:bodyPr/>
        <a:lstStyle/>
        <a:p>
          <a:endParaRPr lang="de-DE"/>
        </a:p>
      </dgm:t>
    </dgm:pt>
    <dgm:pt modelId="{AD190D8E-9653-4422-81EC-C5E03B0FAE77}">
      <dgm:prSet custT="1"/>
      <dgm:spPr/>
      <dgm:t>
        <a:bodyPr/>
        <a:lstStyle/>
        <a:p>
          <a:r>
            <a:rPr lang="en-GB" sz="2000" dirty="0" err="1"/>
            <a:t>Fächer</a:t>
          </a:r>
          <a:r>
            <a:rPr lang="en-GB" sz="2000" dirty="0"/>
            <a:t> des </a:t>
          </a:r>
          <a:r>
            <a:rPr lang="en-GB" sz="2000" dirty="0" err="1"/>
            <a:t>Zusatzangebots</a:t>
          </a:r>
          <a:endParaRPr lang="de-DE" sz="2000" dirty="0"/>
        </a:p>
      </dgm:t>
    </dgm:pt>
    <dgm:pt modelId="{46F79648-A0E5-4774-AACC-9BDF2E968454}" type="parTrans" cxnId="{78EB683A-AF0E-4D92-A274-06275AC0AB3F}">
      <dgm:prSet/>
      <dgm:spPr/>
      <dgm:t>
        <a:bodyPr/>
        <a:lstStyle/>
        <a:p>
          <a:endParaRPr lang="de-DE"/>
        </a:p>
      </dgm:t>
    </dgm:pt>
    <dgm:pt modelId="{A512866A-3879-48AD-946D-DBEEB6E34DCC}" type="sibTrans" cxnId="{78EB683A-AF0E-4D92-A274-06275AC0AB3F}">
      <dgm:prSet/>
      <dgm:spPr/>
      <dgm:t>
        <a:bodyPr/>
        <a:lstStyle/>
        <a:p>
          <a:endParaRPr lang="de-DE"/>
        </a:p>
      </dgm:t>
    </dgm:pt>
    <dgm:pt modelId="{8A09C81A-217E-4181-A17C-3072A7614C9A}">
      <dgm:prSet custT="1"/>
      <dgm:spPr/>
      <dgm:t>
        <a:bodyPr/>
        <a:lstStyle/>
        <a:p>
          <a:r>
            <a:rPr lang="de-DE" sz="2000" b="1" dirty="0"/>
            <a:t>Auswertung, ggf. </a:t>
          </a:r>
          <a:r>
            <a:rPr lang="de-DE" sz="2000" b="1" dirty="0" err="1"/>
            <a:t>Umwahl</a:t>
          </a:r>
          <a:endParaRPr lang="de-DE" sz="2000" b="1" dirty="0"/>
        </a:p>
      </dgm:t>
    </dgm:pt>
    <dgm:pt modelId="{A55F2A94-9EEC-4A0A-836A-9A23EA3A42EC}" type="parTrans" cxnId="{84785C22-15E9-4898-B9C2-4B584FAB70D1}">
      <dgm:prSet/>
      <dgm:spPr/>
      <dgm:t>
        <a:bodyPr/>
        <a:lstStyle/>
        <a:p>
          <a:endParaRPr lang="de-DE"/>
        </a:p>
      </dgm:t>
    </dgm:pt>
    <dgm:pt modelId="{C67005BD-82BC-49D1-B5C6-E7EC2761FAF4}" type="sibTrans" cxnId="{84785C22-15E9-4898-B9C2-4B584FAB70D1}">
      <dgm:prSet/>
      <dgm:spPr/>
      <dgm:t>
        <a:bodyPr/>
        <a:lstStyle/>
        <a:p>
          <a:endParaRPr lang="de-DE"/>
        </a:p>
      </dgm:t>
    </dgm:pt>
    <dgm:pt modelId="{5D79BB80-0EB3-40CE-A3CF-24FC07D75AE1}" type="pres">
      <dgm:prSet presAssocID="{C2AB7109-D2CD-4179-B1AB-73BC62C34798}" presName="Name0" presStyleCnt="0">
        <dgm:presLayoutVars>
          <dgm:dir/>
          <dgm:animLvl val="lvl"/>
          <dgm:resizeHandles val="exact"/>
        </dgm:presLayoutVars>
      </dgm:prSet>
      <dgm:spPr/>
    </dgm:pt>
    <dgm:pt modelId="{0CA5FF7C-0DCB-4D9F-9AED-4A14B8B04E1F}" type="pres">
      <dgm:prSet presAssocID="{8A09C81A-217E-4181-A17C-3072A7614C9A}" presName="boxAndChildren" presStyleCnt="0"/>
      <dgm:spPr/>
    </dgm:pt>
    <dgm:pt modelId="{526BB3B1-AF69-4087-AA5B-4CF3A5B56857}" type="pres">
      <dgm:prSet presAssocID="{8A09C81A-217E-4181-A17C-3072A7614C9A}" presName="parentTextBox" presStyleLbl="node1" presStyleIdx="0" presStyleCnt="3"/>
      <dgm:spPr/>
    </dgm:pt>
    <dgm:pt modelId="{1FD82319-4287-47B2-AA9B-3350F3E7B960}" type="pres">
      <dgm:prSet presAssocID="{EC3CB1A7-600E-4C89-8685-AEED1F6BF6AB}" presName="sp" presStyleCnt="0"/>
      <dgm:spPr/>
    </dgm:pt>
    <dgm:pt modelId="{AA61556D-5755-47E4-A9C5-1641C36B9E85}" type="pres">
      <dgm:prSet presAssocID="{1EEC714A-9ACB-4741-8CF6-BE7A9396303C}" presName="arrowAndChildren" presStyleCnt="0"/>
      <dgm:spPr/>
    </dgm:pt>
    <dgm:pt modelId="{3207ABED-274A-43AB-AB8E-819535AF8005}" type="pres">
      <dgm:prSet presAssocID="{1EEC714A-9ACB-4741-8CF6-BE7A9396303C}" presName="parentTextArrow" presStyleLbl="node1" presStyleIdx="0" presStyleCnt="3"/>
      <dgm:spPr/>
    </dgm:pt>
    <dgm:pt modelId="{22663FF4-89D0-4167-AB4C-D3444E5A7272}" type="pres">
      <dgm:prSet presAssocID="{1EEC714A-9ACB-4741-8CF6-BE7A9396303C}" presName="arrow" presStyleLbl="node1" presStyleIdx="1" presStyleCnt="3"/>
      <dgm:spPr/>
    </dgm:pt>
    <dgm:pt modelId="{596E43A5-F23D-4FC4-A650-9AF6FC5475B0}" type="pres">
      <dgm:prSet presAssocID="{1EEC714A-9ACB-4741-8CF6-BE7A9396303C}" presName="descendantArrow" presStyleCnt="0"/>
      <dgm:spPr/>
    </dgm:pt>
    <dgm:pt modelId="{DE7BD4C0-D351-4E0D-BEE7-7242765B5DC3}" type="pres">
      <dgm:prSet presAssocID="{1609EC93-6A49-47EF-A1D5-0D119405680A}" presName="childTextArrow" presStyleLbl="fgAccFollowNode1" presStyleIdx="0" presStyleCnt="5">
        <dgm:presLayoutVars>
          <dgm:bulletEnabled val="1"/>
        </dgm:presLayoutVars>
      </dgm:prSet>
      <dgm:spPr/>
    </dgm:pt>
    <dgm:pt modelId="{9E2C0C61-E731-4EB7-BFD8-9D51A34F194D}" type="pres">
      <dgm:prSet presAssocID="{AD190D8E-9653-4422-81EC-C5E03B0FAE77}" presName="childTextArrow" presStyleLbl="fgAccFollowNode1" presStyleIdx="1" presStyleCnt="5">
        <dgm:presLayoutVars>
          <dgm:bulletEnabled val="1"/>
        </dgm:presLayoutVars>
      </dgm:prSet>
      <dgm:spPr/>
    </dgm:pt>
    <dgm:pt modelId="{F2C4C4D0-E03C-4540-9C2B-74CC6CD6B81A}" type="pres">
      <dgm:prSet presAssocID="{5D6E39D4-AE14-4E80-BD75-91ACE3596210}" presName="sp" presStyleCnt="0"/>
      <dgm:spPr/>
    </dgm:pt>
    <dgm:pt modelId="{25AD51D2-0767-41E7-8229-9513D7D4CCA6}" type="pres">
      <dgm:prSet presAssocID="{84D20F1B-4225-4BDE-88CA-595A6CD8E589}" presName="arrowAndChildren" presStyleCnt="0"/>
      <dgm:spPr/>
    </dgm:pt>
    <dgm:pt modelId="{5D07550E-90D6-463D-9C44-437833D7A585}" type="pres">
      <dgm:prSet presAssocID="{84D20F1B-4225-4BDE-88CA-595A6CD8E589}" presName="parentTextArrow" presStyleLbl="node1" presStyleIdx="1" presStyleCnt="3"/>
      <dgm:spPr/>
    </dgm:pt>
    <dgm:pt modelId="{98946AC4-A4F7-47D0-B84E-2F15F31D99A9}" type="pres">
      <dgm:prSet presAssocID="{84D20F1B-4225-4BDE-88CA-595A6CD8E589}" presName="arrow" presStyleLbl="node1" presStyleIdx="2" presStyleCnt="3"/>
      <dgm:spPr/>
    </dgm:pt>
    <dgm:pt modelId="{F6FAD803-CD16-4EE7-AFCE-2FC8F5E59B98}" type="pres">
      <dgm:prSet presAssocID="{84D20F1B-4225-4BDE-88CA-595A6CD8E589}" presName="descendantArrow" presStyleCnt="0"/>
      <dgm:spPr/>
    </dgm:pt>
    <dgm:pt modelId="{C40236A9-C409-40F5-9CEE-45B146797F5E}" type="pres">
      <dgm:prSet presAssocID="{01483915-5873-4432-A2A2-FD75E8B33B99}" presName="childTextArrow" presStyleLbl="fgAccFollowNode1" presStyleIdx="2" presStyleCnt="5">
        <dgm:presLayoutVars>
          <dgm:bulletEnabled val="1"/>
        </dgm:presLayoutVars>
      </dgm:prSet>
      <dgm:spPr/>
    </dgm:pt>
    <dgm:pt modelId="{7B0B8649-C131-48F1-8A41-876D99C9341F}" type="pres">
      <dgm:prSet presAssocID="{610DAD9F-3D94-4C15-97D8-F78773444C08}" presName="childTextArrow" presStyleLbl="fgAccFollowNode1" presStyleIdx="3" presStyleCnt="5">
        <dgm:presLayoutVars>
          <dgm:bulletEnabled val="1"/>
        </dgm:presLayoutVars>
      </dgm:prSet>
      <dgm:spPr/>
    </dgm:pt>
    <dgm:pt modelId="{2AD2F2D5-338E-418D-B169-39F57745634D}" type="pres">
      <dgm:prSet presAssocID="{78F95E80-4378-41C2-9332-A08B8B6C8050}" presName="childTextArrow" presStyleLbl="fgAccFollowNode1" presStyleIdx="4" presStyleCnt="5">
        <dgm:presLayoutVars>
          <dgm:bulletEnabled val="1"/>
        </dgm:presLayoutVars>
      </dgm:prSet>
      <dgm:spPr/>
    </dgm:pt>
  </dgm:ptLst>
  <dgm:cxnLst>
    <dgm:cxn modelId="{8B01E300-F262-421E-A7B5-2EBA2EBD1008}" type="presOf" srcId="{AD190D8E-9653-4422-81EC-C5E03B0FAE77}" destId="{9E2C0C61-E731-4EB7-BFD8-9D51A34F194D}" srcOrd="0" destOrd="0" presId="urn:microsoft.com/office/officeart/2005/8/layout/process4"/>
    <dgm:cxn modelId="{2277EC02-8AFC-4E64-9747-2A562E58FAF7}" srcId="{84D20F1B-4225-4BDE-88CA-595A6CD8E589}" destId="{78F95E80-4378-41C2-9332-A08B8B6C8050}" srcOrd="2" destOrd="0" parTransId="{7A430091-CF9C-4143-95A3-B5CFB2CC2D3A}" sibTransId="{546FB6CB-81E5-4E13-A4A0-56AE6E4AA00B}"/>
    <dgm:cxn modelId="{84785C22-15E9-4898-B9C2-4B584FAB70D1}" srcId="{C2AB7109-D2CD-4179-B1AB-73BC62C34798}" destId="{8A09C81A-217E-4181-A17C-3072A7614C9A}" srcOrd="2" destOrd="0" parTransId="{A55F2A94-9EEC-4A0A-836A-9A23EA3A42EC}" sibTransId="{C67005BD-82BC-49D1-B5C6-E7EC2761FAF4}"/>
    <dgm:cxn modelId="{7A3F6422-ABFF-4023-820F-A476F28D439F}" type="presOf" srcId="{8A09C81A-217E-4181-A17C-3072A7614C9A}" destId="{526BB3B1-AF69-4087-AA5B-4CF3A5B56857}" srcOrd="0" destOrd="0" presId="urn:microsoft.com/office/officeart/2005/8/layout/process4"/>
    <dgm:cxn modelId="{07DAA626-2305-40B1-980A-5B83B927D3B5}" type="presOf" srcId="{C2AB7109-D2CD-4179-B1AB-73BC62C34798}" destId="{5D79BB80-0EB3-40CE-A3CF-24FC07D75AE1}" srcOrd="0" destOrd="0" presId="urn:microsoft.com/office/officeart/2005/8/layout/process4"/>
    <dgm:cxn modelId="{252CD230-B37C-4A1C-BAFF-981B2B0B0A0E}" srcId="{84D20F1B-4225-4BDE-88CA-595A6CD8E589}" destId="{01483915-5873-4432-A2A2-FD75E8B33B99}" srcOrd="0" destOrd="0" parTransId="{771F014F-D1D5-4B1F-A31A-5300F9C2127E}" sibTransId="{CF6717F0-3821-4E82-9C50-2F70DF0E918F}"/>
    <dgm:cxn modelId="{78EB683A-AF0E-4D92-A274-06275AC0AB3F}" srcId="{1EEC714A-9ACB-4741-8CF6-BE7A9396303C}" destId="{AD190D8E-9653-4422-81EC-C5E03B0FAE77}" srcOrd="1" destOrd="0" parTransId="{46F79648-A0E5-4774-AACC-9BDF2E968454}" sibTransId="{A512866A-3879-48AD-946D-DBEEB6E34DCC}"/>
    <dgm:cxn modelId="{56748264-9C3E-47CB-989B-834C5C3E0835}" srcId="{84D20F1B-4225-4BDE-88CA-595A6CD8E589}" destId="{610DAD9F-3D94-4C15-97D8-F78773444C08}" srcOrd="1" destOrd="0" parTransId="{C7908C64-2EB1-4B0C-8215-2D017C08C282}" sibTransId="{2E89A985-064C-4141-8BC3-AC685689C2C4}"/>
    <dgm:cxn modelId="{E7332648-79D1-4AD0-9B9E-52305A3AF2A6}" type="presOf" srcId="{78F95E80-4378-41C2-9332-A08B8B6C8050}" destId="{2AD2F2D5-338E-418D-B169-39F57745634D}" srcOrd="0" destOrd="0" presId="urn:microsoft.com/office/officeart/2005/8/layout/process4"/>
    <dgm:cxn modelId="{7A8EF64D-4DE6-4AAA-8432-30320F4CBA76}" type="presOf" srcId="{01483915-5873-4432-A2A2-FD75E8B33B99}" destId="{C40236A9-C409-40F5-9CEE-45B146797F5E}" srcOrd="0" destOrd="0" presId="urn:microsoft.com/office/officeart/2005/8/layout/process4"/>
    <dgm:cxn modelId="{074ED958-22E0-4172-9142-BF6A6A35222E}" type="presOf" srcId="{1EEC714A-9ACB-4741-8CF6-BE7A9396303C}" destId="{3207ABED-274A-43AB-AB8E-819535AF8005}" srcOrd="0" destOrd="0" presId="urn:microsoft.com/office/officeart/2005/8/layout/process4"/>
    <dgm:cxn modelId="{738DB380-5A6C-49E5-B0DC-15E6182356EC}" type="presOf" srcId="{84D20F1B-4225-4BDE-88CA-595A6CD8E589}" destId="{5D07550E-90D6-463D-9C44-437833D7A585}" srcOrd="0" destOrd="0" presId="urn:microsoft.com/office/officeart/2005/8/layout/process4"/>
    <dgm:cxn modelId="{1DF65B8C-A555-461F-9ADD-9B4D5679D074}" srcId="{1EEC714A-9ACB-4741-8CF6-BE7A9396303C}" destId="{1609EC93-6A49-47EF-A1D5-0D119405680A}" srcOrd="0" destOrd="0" parTransId="{5AF04927-8266-46DB-B582-C0E70C089DB7}" sibTransId="{45922B3A-676A-4E2A-B96B-73A6BE10F4D6}"/>
    <dgm:cxn modelId="{D99E4F9E-D36C-4DBB-9F5A-BD526A9EC9D8}" type="presOf" srcId="{1609EC93-6A49-47EF-A1D5-0D119405680A}" destId="{DE7BD4C0-D351-4E0D-BEE7-7242765B5DC3}" srcOrd="0" destOrd="0" presId="urn:microsoft.com/office/officeart/2005/8/layout/process4"/>
    <dgm:cxn modelId="{926F6FB2-EEE4-43FA-AF8F-CBBEA8CC9655}" type="presOf" srcId="{610DAD9F-3D94-4C15-97D8-F78773444C08}" destId="{7B0B8649-C131-48F1-8A41-876D99C9341F}" srcOrd="0" destOrd="0" presId="urn:microsoft.com/office/officeart/2005/8/layout/process4"/>
    <dgm:cxn modelId="{4EBF40CB-925A-4F3A-9E18-E47DDF18AB00}" type="presOf" srcId="{84D20F1B-4225-4BDE-88CA-595A6CD8E589}" destId="{98946AC4-A4F7-47D0-B84E-2F15F31D99A9}" srcOrd="1" destOrd="0" presId="urn:microsoft.com/office/officeart/2005/8/layout/process4"/>
    <dgm:cxn modelId="{E238EDDF-533A-4D24-A708-185F66D13279}" srcId="{C2AB7109-D2CD-4179-B1AB-73BC62C34798}" destId="{1EEC714A-9ACB-4741-8CF6-BE7A9396303C}" srcOrd="1" destOrd="0" parTransId="{50FDE7F2-3F5C-434F-AB32-FAFD4E932C41}" sibTransId="{EC3CB1A7-600E-4C89-8685-AEED1F6BF6AB}"/>
    <dgm:cxn modelId="{C570ADEE-0B12-4025-A30F-8B13F6B1EFC6}" type="presOf" srcId="{1EEC714A-9ACB-4741-8CF6-BE7A9396303C}" destId="{22663FF4-89D0-4167-AB4C-D3444E5A7272}" srcOrd="1" destOrd="0" presId="urn:microsoft.com/office/officeart/2005/8/layout/process4"/>
    <dgm:cxn modelId="{2446E4FE-AA44-49F1-B6C0-83B5D252BF2E}" srcId="{C2AB7109-D2CD-4179-B1AB-73BC62C34798}" destId="{84D20F1B-4225-4BDE-88CA-595A6CD8E589}" srcOrd="0" destOrd="0" parTransId="{CDE9B583-C629-49A6-9D64-C85943486877}" sibTransId="{5D6E39D4-AE14-4E80-BD75-91ACE3596210}"/>
    <dgm:cxn modelId="{5AB76151-6F0B-4B29-B601-E434197D8209}" type="presParOf" srcId="{5D79BB80-0EB3-40CE-A3CF-24FC07D75AE1}" destId="{0CA5FF7C-0DCB-4D9F-9AED-4A14B8B04E1F}" srcOrd="0" destOrd="0" presId="urn:microsoft.com/office/officeart/2005/8/layout/process4"/>
    <dgm:cxn modelId="{A0DA3E6C-65CF-458C-BC96-41926F049679}" type="presParOf" srcId="{0CA5FF7C-0DCB-4D9F-9AED-4A14B8B04E1F}" destId="{526BB3B1-AF69-4087-AA5B-4CF3A5B56857}" srcOrd="0" destOrd="0" presId="urn:microsoft.com/office/officeart/2005/8/layout/process4"/>
    <dgm:cxn modelId="{720BEAE1-CC61-4D0D-8D83-F6B2E717C359}" type="presParOf" srcId="{5D79BB80-0EB3-40CE-A3CF-24FC07D75AE1}" destId="{1FD82319-4287-47B2-AA9B-3350F3E7B960}" srcOrd="1" destOrd="0" presId="urn:microsoft.com/office/officeart/2005/8/layout/process4"/>
    <dgm:cxn modelId="{BFE0A98D-6CB0-43B6-B189-9738EB21D835}" type="presParOf" srcId="{5D79BB80-0EB3-40CE-A3CF-24FC07D75AE1}" destId="{AA61556D-5755-47E4-A9C5-1641C36B9E85}" srcOrd="2" destOrd="0" presId="urn:microsoft.com/office/officeart/2005/8/layout/process4"/>
    <dgm:cxn modelId="{FE484D98-2433-4FFE-A4FB-4734EBCBAE29}" type="presParOf" srcId="{AA61556D-5755-47E4-A9C5-1641C36B9E85}" destId="{3207ABED-274A-43AB-AB8E-819535AF8005}" srcOrd="0" destOrd="0" presId="urn:microsoft.com/office/officeart/2005/8/layout/process4"/>
    <dgm:cxn modelId="{C57EA510-11CC-4ACC-9670-14E8F2F6E955}" type="presParOf" srcId="{AA61556D-5755-47E4-A9C5-1641C36B9E85}" destId="{22663FF4-89D0-4167-AB4C-D3444E5A7272}" srcOrd="1" destOrd="0" presId="urn:microsoft.com/office/officeart/2005/8/layout/process4"/>
    <dgm:cxn modelId="{D0E12514-847B-4DC9-9A25-4A2A3D3171E3}" type="presParOf" srcId="{AA61556D-5755-47E4-A9C5-1641C36B9E85}" destId="{596E43A5-F23D-4FC4-A650-9AF6FC5475B0}" srcOrd="2" destOrd="0" presId="urn:microsoft.com/office/officeart/2005/8/layout/process4"/>
    <dgm:cxn modelId="{B6A6BD45-2061-4DEC-B9A7-437F19A83E38}" type="presParOf" srcId="{596E43A5-F23D-4FC4-A650-9AF6FC5475B0}" destId="{DE7BD4C0-D351-4E0D-BEE7-7242765B5DC3}" srcOrd="0" destOrd="0" presId="urn:microsoft.com/office/officeart/2005/8/layout/process4"/>
    <dgm:cxn modelId="{9FA60AF3-D66B-49DA-B968-8AFB07C11E59}" type="presParOf" srcId="{596E43A5-F23D-4FC4-A650-9AF6FC5475B0}" destId="{9E2C0C61-E731-4EB7-BFD8-9D51A34F194D}" srcOrd="1" destOrd="0" presId="urn:microsoft.com/office/officeart/2005/8/layout/process4"/>
    <dgm:cxn modelId="{3CBEE893-87E1-43BD-9F09-7E4D03BCFA3D}" type="presParOf" srcId="{5D79BB80-0EB3-40CE-A3CF-24FC07D75AE1}" destId="{F2C4C4D0-E03C-4540-9C2B-74CC6CD6B81A}" srcOrd="3" destOrd="0" presId="urn:microsoft.com/office/officeart/2005/8/layout/process4"/>
    <dgm:cxn modelId="{783E0720-11DE-41C9-BA3B-DCBE4F84F59C}" type="presParOf" srcId="{5D79BB80-0EB3-40CE-A3CF-24FC07D75AE1}" destId="{25AD51D2-0767-41E7-8229-9513D7D4CCA6}" srcOrd="4" destOrd="0" presId="urn:microsoft.com/office/officeart/2005/8/layout/process4"/>
    <dgm:cxn modelId="{03297299-2D92-49AE-9FB1-E7F6C6B19988}" type="presParOf" srcId="{25AD51D2-0767-41E7-8229-9513D7D4CCA6}" destId="{5D07550E-90D6-463D-9C44-437833D7A585}" srcOrd="0" destOrd="0" presId="urn:microsoft.com/office/officeart/2005/8/layout/process4"/>
    <dgm:cxn modelId="{D5AC143E-C445-41E7-BB87-E649FBCBD4A9}" type="presParOf" srcId="{25AD51D2-0767-41E7-8229-9513D7D4CCA6}" destId="{98946AC4-A4F7-47D0-B84E-2F15F31D99A9}" srcOrd="1" destOrd="0" presId="urn:microsoft.com/office/officeart/2005/8/layout/process4"/>
    <dgm:cxn modelId="{D492964E-F002-49F5-9FA7-9E13BE8544DE}" type="presParOf" srcId="{25AD51D2-0767-41E7-8229-9513D7D4CCA6}" destId="{F6FAD803-CD16-4EE7-AFCE-2FC8F5E59B98}" srcOrd="2" destOrd="0" presId="urn:microsoft.com/office/officeart/2005/8/layout/process4"/>
    <dgm:cxn modelId="{B876C050-B744-414D-863D-153C0B8856A5}" type="presParOf" srcId="{F6FAD803-CD16-4EE7-AFCE-2FC8F5E59B98}" destId="{C40236A9-C409-40F5-9CEE-45B146797F5E}" srcOrd="0" destOrd="0" presId="urn:microsoft.com/office/officeart/2005/8/layout/process4"/>
    <dgm:cxn modelId="{4776C7DA-4002-4D2D-BCC0-0BC86B04B7A6}" type="presParOf" srcId="{F6FAD803-CD16-4EE7-AFCE-2FC8F5E59B98}" destId="{7B0B8649-C131-48F1-8A41-876D99C9341F}" srcOrd="1" destOrd="0" presId="urn:microsoft.com/office/officeart/2005/8/layout/process4"/>
    <dgm:cxn modelId="{3251FFF4-062B-499D-BF40-89418298EBEB}" type="presParOf" srcId="{F6FAD803-CD16-4EE7-AFCE-2FC8F5E59B98}" destId="{2AD2F2D5-338E-418D-B169-39F57745634D}" srcOrd="2"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C6D16B8-60D9-4A13-A2BD-EC9661D8415E}"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de-DE"/>
        </a:p>
      </dgm:t>
    </dgm:pt>
    <dgm:pt modelId="{05A7BC94-50B4-40FE-9921-24B535A8878C}">
      <dgm:prSet/>
      <dgm:spPr/>
      <dgm:t>
        <a:bodyPr/>
        <a:lstStyle/>
        <a:p>
          <a:pPr rtl="0"/>
          <a:r>
            <a:rPr lang="de-DE" dirty="0"/>
            <a:t>viele Wahl-möglichkeiten</a:t>
          </a:r>
        </a:p>
      </dgm:t>
    </dgm:pt>
    <dgm:pt modelId="{24ECDA67-A277-4905-AFD9-6F6C732BD1AB}" type="parTrans" cxnId="{EB5B4804-A66C-4E08-AA49-E6C64AEDC360}">
      <dgm:prSet/>
      <dgm:spPr/>
      <dgm:t>
        <a:bodyPr/>
        <a:lstStyle/>
        <a:p>
          <a:endParaRPr lang="de-DE"/>
        </a:p>
      </dgm:t>
    </dgm:pt>
    <dgm:pt modelId="{2BD78FDE-1516-42AD-A8D7-1A9981D91F08}" type="sibTrans" cxnId="{EB5B4804-A66C-4E08-AA49-E6C64AEDC360}">
      <dgm:prSet/>
      <dgm:spPr/>
      <dgm:t>
        <a:bodyPr/>
        <a:lstStyle/>
        <a:p>
          <a:endParaRPr lang="de-DE"/>
        </a:p>
      </dgm:t>
    </dgm:pt>
    <dgm:pt modelId="{D3D5ADB8-58D4-4BF9-B026-35B7693C983E}">
      <dgm:prSet/>
      <dgm:spPr/>
      <dgm:t>
        <a:bodyPr/>
        <a:lstStyle/>
        <a:p>
          <a:pPr rtl="0"/>
          <a:r>
            <a:rPr lang="de-DE" dirty="0"/>
            <a:t>Wahlverfahren</a:t>
          </a:r>
        </a:p>
      </dgm:t>
    </dgm:pt>
    <dgm:pt modelId="{16BFFAEE-67AB-49D1-9CAD-2E45B961472C}" type="sibTrans" cxnId="{D8016626-E7B0-44D0-AC6A-2956D5CC2A9F}">
      <dgm:prSet/>
      <dgm:spPr/>
      <dgm:t>
        <a:bodyPr/>
        <a:lstStyle/>
        <a:p>
          <a:endParaRPr lang="de-DE"/>
        </a:p>
      </dgm:t>
    </dgm:pt>
    <dgm:pt modelId="{2FA0FBC2-1CD7-4731-864E-F50FEEFC173D}" type="parTrans" cxnId="{D8016626-E7B0-44D0-AC6A-2956D5CC2A9F}">
      <dgm:prSet/>
      <dgm:spPr/>
      <dgm:t>
        <a:bodyPr/>
        <a:lstStyle/>
        <a:p>
          <a:endParaRPr lang="de-DE"/>
        </a:p>
      </dgm:t>
    </dgm:pt>
    <dgm:pt modelId="{9B459AB4-63D0-49D8-8BD6-AB66A8360DB6}">
      <dgm:prSet custT="1"/>
      <dgm:spPr>
        <a:solidFill>
          <a:schemeClr val="bg1">
            <a:alpha val="90000"/>
          </a:schemeClr>
        </a:solidFill>
        <a:ln>
          <a:noFill/>
        </a:ln>
      </dgm:spPr>
      <dgm:t>
        <a:bodyPr/>
        <a:lstStyle/>
        <a:p>
          <a:pPr rtl="0"/>
          <a:endParaRPr lang="de-DE" sz="1800" dirty="0"/>
        </a:p>
      </dgm:t>
    </dgm:pt>
    <dgm:pt modelId="{EA30C807-EA73-4D2D-89C0-20E4D32C466E}" type="sibTrans" cxnId="{A12BBB7A-926A-43FF-A42F-8A5D7E25650B}">
      <dgm:prSet/>
      <dgm:spPr/>
      <dgm:t>
        <a:bodyPr/>
        <a:lstStyle/>
        <a:p>
          <a:endParaRPr lang="de-DE"/>
        </a:p>
      </dgm:t>
    </dgm:pt>
    <dgm:pt modelId="{53887C42-5BBC-4CE1-BDB4-A956B68DF998}" type="parTrans" cxnId="{A12BBB7A-926A-43FF-A42F-8A5D7E25650B}">
      <dgm:prSet/>
      <dgm:spPr/>
      <dgm:t>
        <a:bodyPr/>
        <a:lstStyle/>
        <a:p>
          <a:endParaRPr lang="de-DE"/>
        </a:p>
      </dgm:t>
    </dgm:pt>
    <dgm:pt modelId="{7708A6C8-26F3-460B-BE9D-C4908F9EC89D}" type="pres">
      <dgm:prSet presAssocID="{DC6D16B8-60D9-4A13-A2BD-EC9661D8415E}" presName="outerComposite" presStyleCnt="0">
        <dgm:presLayoutVars>
          <dgm:chMax val="2"/>
          <dgm:animLvl val="lvl"/>
          <dgm:resizeHandles val="exact"/>
        </dgm:presLayoutVars>
      </dgm:prSet>
      <dgm:spPr/>
    </dgm:pt>
    <dgm:pt modelId="{0A66FD89-92BB-4E76-AA11-EEA6513436CA}" type="pres">
      <dgm:prSet presAssocID="{DC6D16B8-60D9-4A13-A2BD-EC9661D8415E}" presName="dummyMaxCanvas" presStyleCnt="0"/>
      <dgm:spPr/>
    </dgm:pt>
    <dgm:pt modelId="{84A8BC28-878A-42FC-88DA-97E6FCA49587}" type="pres">
      <dgm:prSet presAssocID="{DC6D16B8-60D9-4A13-A2BD-EC9661D8415E}" presName="parentComposite" presStyleCnt="0"/>
      <dgm:spPr/>
    </dgm:pt>
    <dgm:pt modelId="{756592F3-749A-4254-AA40-FB9DCFD375E1}" type="pres">
      <dgm:prSet presAssocID="{DC6D16B8-60D9-4A13-A2BD-EC9661D8415E}" presName="parent1" presStyleLbl="alignAccFollowNode1" presStyleIdx="0" presStyleCnt="4">
        <dgm:presLayoutVars>
          <dgm:chMax val="4"/>
        </dgm:presLayoutVars>
      </dgm:prSet>
      <dgm:spPr/>
    </dgm:pt>
    <dgm:pt modelId="{97E5D15C-5A44-4107-AC5F-837D76907E88}" type="pres">
      <dgm:prSet presAssocID="{DC6D16B8-60D9-4A13-A2BD-EC9661D8415E}" presName="parent2" presStyleLbl="alignAccFollowNode1" presStyleIdx="1" presStyleCnt="4">
        <dgm:presLayoutVars>
          <dgm:chMax val="4"/>
        </dgm:presLayoutVars>
      </dgm:prSet>
      <dgm:spPr/>
    </dgm:pt>
    <dgm:pt modelId="{F704C009-9BD5-41A2-B865-C3D86EFB6785}" type="pres">
      <dgm:prSet presAssocID="{DC6D16B8-60D9-4A13-A2BD-EC9661D8415E}" presName="childrenComposite" presStyleCnt="0"/>
      <dgm:spPr/>
    </dgm:pt>
    <dgm:pt modelId="{EA82FC3A-8948-4DF0-A1D8-D6E632EE617E}" type="pres">
      <dgm:prSet presAssocID="{DC6D16B8-60D9-4A13-A2BD-EC9661D8415E}" presName="dummyMaxCanvas_ChildArea" presStyleCnt="0"/>
      <dgm:spPr/>
    </dgm:pt>
    <dgm:pt modelId="{BE302827-4500-4FCF-A002-2F95731D34E6}" type="pres">
      <dgm:prSet presAssocID="{DC6D16B8-60D9-4A13-A2BD-EC9661D8415E}" presName="fulcrum" presStyleLbl="alignAccFollowNode1" presStyleIdx="2" presStyleCnt="4"/>
      <dgm:spPr/>
    </dgm:pt>
    <dgm:pt modelId="{EF0EBF49-A992-4BC1-8A6D-33AD3074E300}" type="pres">
      <dgm:prSet presAssocID="{DC6D16B8-60D9-4A13-A2BD-EC9661D8415E}" presName="balance_10" presStyleLbl="alignAccFollowNode1" presStyleIdx="3" presStyleCnt="4">
        <dgm:presLayoutVars>
          <dgm:bulletEnabled val="1"/>
        </dgm:presLayoutVars>
      </dgm:prSet>
      <dgm:spPr/>
    </dgm:pt>
    <dgm:pt modelId="{DC62E183-F8E4-4380-A47C-3823A9D2B7F5}" type="pres">
      <dgm:prSet presAssocID="{DC6D16B8-60D9-4A13-A2BD-EC9661D8415E}" presName="left_10_1" presStyleLbl="node1" presStyleIdx="0" presStyleCnt="1">
        <dgm:presLayoutVars>
          <dgm:bulletEnabled val="1"/>
        </dgm:presLayoutVars>
      </dgm:prSet>
      <dgm:spPr/>
    </dgm:pt>
  </dgm:ptLst>
  <dgm:cxnLst>
    <dgm:cxn modelId="{EB5B4804-A66C-4E08-AA49-E6C64AEDC360}" srcId="{D3D5ADB8-58D4-4BF9-B026-35B7693C983E}" destId="{05A7BC94-50B4-40FE-9921-24B535A8878C}" srcOrd="0" destOrd="0" parTransId="{24ECDA67-A277-4905-AFD9-6F6C732BD1AB}" sibTransId="{2BD78FDE-1516-42AD-A8D7-1A9981D91F08}"/>
    <dgm:cxn modelId="{D8016626-E7B0-44D0-AC6A-2956D5CC2A9F}" srcId="{DC6D16B8-60D9-4A13-A2BD-EC9661D8415E}" destId="{D3D5ADB8-58D4-4BF9-B026-35B7693C983E}" srcOrd="0" destOrd="0" parTransId="{2FA0FBC2-1CD7-4731-864E-F50FEEFC173D}" sibTransId="{16BFFAEE-67AB-49D1-9CAD-2E45B961472C}"/>
    <dgm:cxn modelId="{6E76FF5E-B480-4795-8B43-4A3D7AEBCB5F}" type="presOf" srcId="{D3D5ADB8-58D4-4BF9-B026-35B7693C983E}" destId="{756592F3-749A-4254-AA40-FB9DCFD375E1}" srcOrd="0" destOrd="0" presId="urn:microsoft.com/office/officeart/2005/8/layout/balance1"/>
    <dgm:cxn modelId="{A83C6550-80D7-48A7-9483-D0F20CC474F8}" type="presOf" srcId="{DC6D16B8-60D9-4A13-A2BD-EC9661D8415E}" destId="{7708A6C8-26F3-460B-BE9D-C4908F9EC89D}" srcOrd="0" destOrd="0" presId="urn:microsoft.com/office/officeart/2005/8/layout/balance1"/>
    <dgm:cxn modelId="{561B0953-39B4-4956-9E5E-046409DAEC25}" type="presOf" srcId="{05A7BC94-50B4-40FE-9921-24B535A8878C}" destId="{DC62E183-F8E4-4380-A47C-3823A9D2B7F5}" srcOrd="0" destOrd="0" presId="urn:microsoft.com/office/officeart/2005/8/layout/balance1"/>
    <dgm:cxn modelId="{A12BBB7A-926A-43FF-A42F-8A5D7E25650B}" srcId="{DC6D16B8-60D9-4A13-A2BD-EC9661D8415E}" destId="{9B459AB4-63D0-49D8-8BD6-AB66A8360DB6}" srcOrd="1" destOrd="0" parTransId="{53887C42-5BBC-4CE1-BDB4-A956B68DF998}" sibTransId="{EA30C807-EA73-4D2D-89C0-20E4D32C466E}"/>
    <dgm:cxn modelId="{7E4885D1-5084-4724-8010-A7BA6B20C1B0}" type="presOf" srcId="{9B459AB4-63D0-49D8-8BD6-AB66A8360DB6}" destId="{97E5D15C-5A44-4107-AC5F-837D76907E88}" srcOrd="0" destOrd="0" presId="urn:microsoft.com/office/officeart/2005/8/layout/balance1"/>
    <dgm:cxn modelId="{63030074-A77C-4947-A65C-676AD4089234}" type="presParOf" srcId="{7708A6C8-26F3-460B-BE9D-C4908F9EC89D}" destId="{0A66FD89-92BB-4E76-AA11-EEA6513436CA}" srcOrd="0" destOrd="0" presId="urn:microsoft.com/office/officeart/2005/8/layout/balance1"/>
    <dgm:cxn modelId="{9FF34A35-6E9A-4ECD-987C-CDA42692783F}" type="presParOf" srcId="{7708A6C8-26F3-460B-BE9D-C4908F9EC89D}" destId="{84A8BC28-878A-42FC-88DA-97E6FCA49587}" srcOrd="1" destOrd="0" presId="urn:microsoft.com/office/officeart/2005/8/layout/balance1"/>
    <dgm:cxn modelId="{1F280680-72C1-4583-BA55-35D294508A80}" type="presParOf" srcId="{84A8BC28-878A-42FC-88DA-97E6FCA49587}" destId="{756592F3-749A-4254-AA40-FB9DCFD375E1}" srcOrd="0" destOrd="0" presId="urn:microsoft.com/office/officeart/2005/8/layout/balance1"/>
    <dgm:cxn modelId="{E0FCA783-35C5-418E-8BA0-8C0F33C458F9}" type="presParOf" srcId="{84A8BC28-878A-42FC-88DA-97E6FCA49587}" destId="{97E5D15C-5A44-4107-AC5F-837D76907E88}" srcOrd="1" destOrd="0" presId="urn:microsoft.com/office/officeart/2005/8/layout/balance1"/>
    <dgm:cxn modelId="{8D4FC819-97A9-45D3-AEB3-FB4FB71C033D}" type="presParOf" srcId="{7708A6C8-26F3-460B-BE9D-C4908F9EC89D}" destId="{F704C009-9BD5-41A2-B865-C3D86EFB6785}" srcOrd="2" destOrd="0" presId="urn:microsoft.com/office/officeart/2005/8/layout/balance1"/>
    <dgm:cxn modelId="{096848B4-00F1-4C18-908F-FF89FE2A3E3E}" type="presParOf" srcId="{F704C009-9BD5-41A2-B865-C3D86EFB6785}" destId="{EA82FC3A-8948-4DF0-A1D8-D6E632EE617E}" srcOrd="0" destOrd="0" presId="urn:microsoft.com/office/officeart/2005/8/layout/balance1"/>
    <dgm:cxn modelId="{086C40D5-E659-4C76-BD20-84E1B47E8697}" type="presParOf" srcId="{F704C009-9BD5-41A2-B865-C3D86EFB6785}" destId="{BE302827-4500-4FCF-A002-2F95731D34E6}" srcOrd="1" destOrd="0" presId="urn:microsoft.com/office/officeart/2005/8/layout/balance1"/>
    <dgm:cxn modelId="{D4247CBC-F4DA-4952-A5DA-621A9E11F6A1}" type="presParOf" srcId="{F704C009-9BD5-41A2-B865-C3D86EFB6785}" destId="{EF0EBF49-A992-4BC1-8A6D-33AD3074E300}" srcOrd="2" destOrd="0" presId="urn:microsoft.com/office/officeart/2005/8/layout/balance1"/>
    <dgm:cxn modelId="{B953E44A-F18B-4ABC-AF4E-1F71C7A1792B}" type="presParOf" srcId="{F704C009-9BD5-41A2-B865-C3D86EFB6785}" destId="{DC62E183-F8E4-4380-A47C-3823A9D2B7F5}" srcOrd="3"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C6D16B8-60D9-4A13-A2BD-EC9661D8415E}"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de-DE"/>
        </a:p>
      </dgm:t>
    </dgm:pt>
    <dgm:pt modelId="{05A7BC94-50B4-40FE-9921-24B535A8878C}">
      <dgm:prSet/>
      <dgm:spPr/>
      <dgm:t>
        <a:bodyPr/>
        <a:lstStyle/>
        <a:p>
          <a:pPr rtl="0"/>
          <a:r>
            <a:rPr lang="de-DE" dirty="0"/>
            <a:t>viele Wahl-möglichkeiten</a:t>
          </a:r>
        </a:p>
      </dgm:t>
    </dgm:pt>
    <dgm:pt modelId="{24ECDA67-A277-4905-AFD9-6F6C732BD1AB}" type="parTrans" cxnId="{EB5B4804-A66C-4E08-AA49-E6C64AEDC360}">
      <dgm:prSet/>
      <dgm:spPr/>
      <dgm:t>
        <a:bodyPr/>
        <a:lstStyle/>
        <a:p>
          <a:endParaRPr lang="de-DE"/>
        </a:p>
      </dgm:t>
    </dgm:pt>
    <dgm:pt modelId="{2BD78FDE-1516-42AD-A8D7-1A9981D91F08}" type="sibTrans" cxnId="{EB5B4804-A66C-4E08-AA49-E6C64AEDC360}">
      <dgm:prSet/>
      <dgm:spPr/>
      <dgm:t>
        <a:bodyPr/>
        <a:lstStyle/>
        <a:p>
          <a:endParaRPr lang="de-DE"/>
        </a:p>
      </dgm:t>
    </dgm:pt>
    <dgm:pt modelId="{D3D5ADB8-58D4-4BF9-B026-35B7693C983E}">
      <dgm:prSet/>
      <dgm:spPr/>
      <dgm:t>
        <a:bodyPr/>
        <a:lstStyle/>
        <a:p>
          <a:pPr rtl="0"/>
          <a:r>
            <a:rPr lang="de-DE" dirty="0"/>
            <a:t>Wahlverfahren</a:t>
          </a:r>
        </a:p>
      </dgm:t>
    </dgm:pt>
    <dgm:pt modelId="{16BFFAEE-67AB-49D1-9CAD-2E45B961472C}" type="sibTrans" cxnId="{D8016626-E7B0-44D0-AC6A-2956D5CC2A9F}">
      <dgm:prSet/>
      <dgm:spPr/>
      <dgm:t>
        <a:bodyPr/>
        <a:lstStyle/>
        <a:p>
          <a:endParaRPr lang="de-DE"/>
        </a:p>
      </dgm:t>
    </dgm:pt>
    <dgm:pt modelId="{2FA0FBC2-1CD7-4731-864E-F50FEEFC173D}" type="parTrans" cxnId="{D8016626-E7B0-44D0-AC6A-2956D5CC2A9F}">
      <dgm:prSet/>
      <dgm:spPr/>
      <dgm:t>
        <a:bodyPr/>
        <a:lstStyle/>
        <a:p>
          <a:endParaRPr lang="de-DE"/>
        </a:p>
      </dgm:t>
    </dgm:pt>
    <dgm:pt modelId="{9B459AB4-63D0-49D8-8BD6-AB66A8360DB6}">
      <dgm:prSet custT="1"/>
      <dgm:spPr/>
      <dgm:t>
        <a:bodyPr/>
        <a:lstStyle/>
        <a:p>
          <a:pPr rtl="0"/>
          <a:r>
            <a:rPr lang="de-DE" sz="1800" dirty="0"/>
            <a:t>Stundenplan?</a:t>
          </a:r>
        </a:p>
      </dgm:t>
    </dgm:pt>
    <dgm:pt modelId="{53887C42-5BBC-4CE1-BDB4-A956B68DF998}" type="parTrans" cxnId="{A12BBB7A-926A-43FF-A42F-8A5D7E25650B}">
      <dgm:prSet/>
      <dgm:spPr/>
      <dgm:t>
        <a:bodyPr/>
        <a:lstStyle/>
        <a:p>
          <a:endParaRPr lang="de-DE"/>
        </a:p>
      </dgm:t>
    </dgm:pt>
    <dgm:pt modelId="{EA30C807-EA73-4D2D-89C0-20E4D32C466E}" type="sibTrans" cxnId="{A12BBB7A-926A-43FF-A42F-8A5D7E25650B}">
      <dgm:prSet/>
      <dgm:spPr/>
      <dgm:t>
        <a:bodyPr/>
        <a:lstStyle/>
        <a:p>
          <a:endParaRPr lang="de-DE"/>
        </a:p>
      </dgm:t>
    </dgm:pt>
    <dgm:pt modelId="{7708A6C8-26F3-460B-BE9D-C4908F9EC89D}" type="pres">
      <dgm:prSet presAssocID="{DC6D16B8-60D9-4A13-A2BD-EC9661D8415E}" presName="outerComposite" presStyleCnt="0">
        <dgm:presLayoutVars>
          <dgm:chMax val="2"/>
          <dgm:animLvl val="lvl"/>
          <dgm:resizeHandles val="exact"/>
        </dgm:presLayoutVars>
      </dgm:prSet>
      <dgm:spPr/>
    </dgm:pt>
    <dgm:pt modelId="{0A66FD89-92BB-4E76-AA11-EEA6513436CA}" type="pres">
      <dgm:prSet presAssocID="{DC6D16B8-60D9-4A13-A2BD-EC9661D8415E}" presName="dummyMaxCanvas" presStyleCnt="0"/>
      <dgm:spPr/>
    </dgm:pt>
    <dgm:pt modelId="{84A8BC28-878A-42FC-88DA-97E6FCA49587}" type="pres">
      <dgm:prSet presAssocID="{DC6D16B8-60D9-4A13-A2BD-EC9661D8415E}" presName="parentComposite" presStyleCnt="0"/>
      <dgm:spPr/>
    </dgm:pt>
    <dgm:pt modelId="{756592F3-749A-4254-AA40-FB9DCFD375E1}" type="pres">
      <dgm:prSet presAssocID="{DC6D16B8-60D9-4A13-A2BD-EC9661D8415E}" presName="parent1" presStyleLbl="alignAccFollowNode1" presStyleIdx="0" presStyleCnt="4">
        <dgm:presLayoutVars>
          <dgm:chMax val="4"/>
        </dgm:presLayoutVars>
      </dgm:prSet>
      <dgm:spPr/>
    </dgm:pt>
    <dgm:pt modelId="{97E5D15C-5A44-4107-AC5F-837D76907E88}" type="pres">
      <dgm:prSet presAssocID="{DC6D16B8-60D9-4A13-A2BD-EC9661D8415E}" presName="parent2" presStyleLbl="alignAccFollowNode1" presStyleIdx="1" presStyleCnt="4">
        <dgm:presLayoutVars>
          <dgm:chMax val="4"/>
        </dgm:presLayoutVars>
      </dgm:prSet>
      <dgm:spPr/>
    </dgm:pt>
    <dgm:pt modelId="{F704C009-9BD5-41A2-B865-C3D86EFB6785}" type="pres">
      <dgm:prSet presAssocID="{DC6D16B8-60D9-4A13-A2BD-EC9661D8415E}" presName="childrenComposite" presStyleCnt="0"/>
      <dgm:spPr/>
    </dgm:pt>
    <dgm:pt modelId="{EA82FC3A-8948-4DF0-A1D8-D6E632EE617E}" type="pres">
      <dgm:prSet presAssocID="{DC6D16B8-60D9-4A13-A2BD-EC9661D8415E}" presName="dummyMaxCanvas_ChildArea" presStyleCnt="0"/>
      <dgm:spPr/>
    </dgm:pt>
    <dgm:pt modelId="{BE302827-4500-4FCF-A002-2F95731D34E6}" type="pres">
      <dgm:prSet presAssocID="{DC6D16B8-60D9-4A13-A2BD-EC9661D8415E}" presName="fulcrum" presStyleLbl="alignAccFollowNode1" presStyleIdx="2" presStyleCnt="4"/>
      <dgm:spPr/>
    </dgm:pt>
    <dgm:pt modelId="{EF0EBF49-A992-4BC1-8A6D-33AD3074E300}" type="pres">
      <dgm:prSet presAssocID="{DC6D16B8-60D9-4A13-A2BD-EC9661D8415E}" presName="balance_10" presStyleLbl="alignAccFollowNode1" presStyleIdx="3" presStyleCnt="4">
        <dgm:presLayoutVars>
          <dgm:bulletEnabled val="1"/>
        </dgm:presLayoutVars>
      </dgm:prSet>
      <dgm:spPr/>
    </dgm:pt>
    <dgm:pt modelId="{DC62E183-F8E4-4380-A47C-3823A9D2B7F5}" type="pres">
      <dgm:prSet presAssocID="{DC6D16B8-60D9-4A13-A2BD-EC9661D8415E}" presName="left_10_1" presStyleLbl="node1" presStyleIdx="0" presStyleCnt="1">
        <dgm:presLayoutVars>
          <dgm:bulletEnabled val="1"/>
        </dgm:presLayoutVars>
      </dgm:prSet>
      <dgm:spPr/>
    </dgm:pt>
  </dgm:ptLst>
  <dgm:cxnLst>
    <dgm:cxn modelId="{EB5B4804-A66C-4E08-AA49-E6C64AEDC360}" srcId="{D3D5ADB8-58D4-4BF9-B026-35B7693C983E}" destId="{05A7BC94-50B4-40FE-9921-24B535A8878C}" srcOrd="0" destOrd="0" parTransId="{24ECDA67-A277-4905-AFD9-6F6C732BD1AB}" sibTransId="{2BD78FDE-1516-42AD-A8D7-1A9981D91F08}"/>
    <dgm:cxn modelId="{D8016626-E7B0-44D0-AC6A-2956D5CC2A9F}" srcId="{DC6D16B8-60D9-4A13-A2BD-EC9661D8415E}" destId="{D3D5ADB8-58D4-4BF9-B026-35B7693C983E}" srcOrd="0" destOrd="0" parTransId="{2FA0FBC2-1CD7-4731-864E-F50FEEFC173D}" sibTransId="{16BFFAEE-67AB-49D1-9CAD-2E45B961472C}"/>
    <dgm:cxn modelId="{6E76FF5E-B480-4795-8B43-4A3D7AEBCB5F}" type="presOf" srcId="{D3D5ADB8-58D4-4BF9-B026-35B7693C983E}" destId="{756592F3-749A-4254-AA40-FB9DCFD375E1}" srcOrd="0" destOrd="0" presId="urn:microsoft.com/office/officeart/2005/8/layout/balance1"/>
    <dgm:cxn modelId="{A83C6550-80D7-48A7-9483-D0F20CC474F8}" type="presOf" srcId="{DC6D16B8-60D9-4A13-A2BD-EC9661D8415E}" destId="{7708A6C8-26F3-460B-BE9D-C4908F9EC89D}" srcOrd="0" destOrd="0" presId="urn:microsoft.com/office/officeart/2005/8/layout/balance1"/>
    <dgm:cxn modelId="{561B0953-39B4-4956-9E5E-046409DAEC25}" type="presOf" srcId="{05A7BC94-50B4-40FE-9921-24B535A8878C}" destId="{DC62E183-F8E4-4380-A47C-3823A9D2B7F5}" srcOrd="0" destOrd="0" presId="urn:microsoft.com/office/officeart/2005/8/layout/balance1"/>
    <dgm:cxn modelId="{A12BBB7A-926A-43FF-A42F-8A5D7E25650B}" srcId="{DC6D16B8-60D9-4A13-A2BD-EC9661D8415E}" destId="{9B459AB4-63D0-49D8-8BD6-AB66A8360DB6}" srcOrd="1" destOrd="0" parTransId="{53887C42-5BBC-4CE1-BDB4-A956B68DF998}" sibTransId="{EA30C807-EA73-4D2D-89C0-20E4D32C466E}"/>
    <dgm:cxn modelId="{7E4885D1-5084-4724-8010-A7BA6B20C1B0}" type="presOf" srcId="{9B459AB4-63D0-49D8-8BD6-AB66A8360DB6}" destId="{97E5D15C-5A44-4107-AC5F-837D76907E88}" srcOrd="0" destOrd="0" presId="urn:microsoft.com/office/officeart/2005/8/layout/balance1"/>
    <dgm:cxn modelId="{63030074-A77C-4947-A65C-676AD4089234}" type="presParOf" srcId="{7708A6C8-26F3-460B-BE9D-C4908F9EC89D}" destId="{0A66FD89-92BB-4E76-AA11-EEA6513436CA}" srcOrd="0" destOrd="0" presId="urn:microsoft.com/office/officeart/2005/8/layout/balance1"/>
    <dgm:cxn modelId="{9FF34A35-6E9A-4ECD-987C-CDA42692783F}" type="presParOf" srcId="{7708A6C8-26F3-460B-BE9D-C4908F9EC89D}" destId="{84A8BC28-878A-42FC-88DA-97E6FCA49587}" srcOrd="1" destOrd="0" presId="urn:microsoft.com/office/officeart/2005/8/layout/balance1"/>
    <dgm:cxn modelId="{1F280680-72C1-4583-BA55-35D294508A80}" type="presParOf" srcId="{84A8BC28-878A-42FC-88DA-97E6FCA49587}" destId="{756592F3-749A-4254-AA40-FB9DCFD375E1}" srcOrd="0" destOrd="0" presId="urn:microsoft.com/office/officeart/2005/8/layout/balance1"/>
    <dgm:cxn modelId="{E0FCA783-35C5-418E-8BA0-8C0F33C458F9}" type="presParOf" srcId="{84A8BC28-878A-42FC-88DA-97E6FCA49587}" destId="{97E5D15C-5A44-4107-AC5F-837D76907E88}" srcOrd="1" destOrd="0" presId="urn:microsoft.com/office/officeart/2005/8/layout/balance1"/>
    <dgm:cxn modelId="{8D4FC819-97A9-45D3-AEB3-FB4FB71C033D}" type="presParOf" srcId="{7708A6C8-26F3-460B-BE9D-C4908F9EC89D}" destId="{F704C009-9BD5-41A2-B865-C3D86EFB6785}" srcOrd="2" destOrd="0" presId="urn:microsoft.com/office/officeart/2005/8/layout/balance1"/>
    <dgm:cxn modelId="{096848B4-00F1-4C18-908F-FF89FE2A3E3E}" type="presParOf" srcId="{F704C009-9BD5-41A2-B865-C3D86EFB6785}" destId="{EA82FC3A-8948-4DF0-A1D8-D6E632EE617E}" srcOrd="0" destOrd="0" presId="urn:microsoft.com/office/officeart/2005/8/layout/balance1"/>
    <dgm:cxn modelId="{086C40D5-E659-4C76-BD20-84E1B47E8697}" type="presParOf" srcId="{F704C009-9BD5-41A2-B865-C3D86EFB6785}" destId="{BE302827-4500-4FCF-A002-2F95731D34E6}" srcOrd="1" destOrd="0" presId="urn:microsoft.com/office/officeart/2005/8/layout/balance1"/>
    <dgm:cxn modelId="{D4247CBC-F4DA-4952-A5DA-621A9E11F6A1}" type="presParOf" srcId="{F704C009-9BD5-41A2-B865-C3D86EFB6785}" destId="{EF0EBF49-A992-4BC1-8A6D-33AD3074E300}" srcOrd="2" destOrd="0" presId="urn:microsoft.com/office/officeart/2005/8/layout/balance1"/>
    <dgm:cxn modelId="{B953E44A-F18B-4ABC-AF4E-1F71C7A1792B}" type="presParOf" srcId="{F704C009-9BD5-41A2-B865-C3D86EFB6785}" destId="{DC62E183-F8E4-4380-A47C-3823A9D2B7F5}" srcOrd="3"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C6D16B8-60D9-4A13-A2BD-EC9661D8415E}"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de-DE"/>
        </a:p>
      </dgm:t>
    </dgm:pt>
    <dgm:pt modelId="{05A7BC94-50B4-40FE-9921-24B535A8878C}">
      <dgm:prSet/>
      <dgm:spPr/>
      <dgm:t>
        <a:bodyPr/>
        <a:lstStyle/>
        <a:p>
          <a:pPr rtl="0"/>
          <a:r>
            <a:rPr lang="de-DE" dirty="0"/>
            <a:t>viele Wahl-möglichkeiten</a:t>
          </a:r>
        </a:p>
      </dgm:t>
    </dgm:pt>
    <dgm:pt modelId="{24ECDA67-A277-4905-AFD9-6F6C732BD1AB}" type="parTrans" cxnId="{EB5B4804-A66C-4E08-AA49-E6C64AEDC360}">
      <dgm:prSet/>
      <dgm:spPr/>
      <dgm:t>
        <a:bodyPr/>
        <a:lstStyle/>
        <a:p>
          <a:endParaRPr lang="de-DE"/>
        </a:p>
      </dgm:t>
    </dgm:pt>
    <dgm:pt modelId="{2BD78FDE-1516-42AD-A8D7-1A9981D91F08}" type="sibTrans" cxnId="{EB5B4804-A66C-4E08-AA49-E6C64AEDC360}">
      <dgm:prSet/>
      <dgm:spPr/>
      <dgm:t>
        <a:bodyPr/>
        <a:lstStyle/>
        <a:p>
          <a:endParaRPr lang="de-DE"/>
        </a:p>
      </dgm:t>
    </dgm:pt>
    <dgm:pt modelId="{BA7F9620-1920-4A77-ADA9-A9C88F3EA4F0}">
      <dgm:prSet/>
      <dgm:spPr/>
      <dgm:t>
        <a:bodyPr/>
        <a:lstStyle/>
        <a:p>
          <a:pPr rtl="0"/>
          <a:r>
            <a:rPr lang="de-DE" dirty="0"/>
            <a:t>möglichst kompakter Stundenplan</a:t>
          </a:r>
        </a:p>
      </dgm:t>
    </dgm:pt>
    <dgm:pt modelId="{EE4BA6C2-D86E-4B69-BB56-BACAAF50F02A}" type="parTrans" cxnId="{FFB02136-75B6-4B15-929D-9CBAB17A9915}">
      <dgm:prSet/>
      <dgm:spPr/>
      <dgm:t>
        <a:bodyPr/>
        <a:lstStyle/>
        <a:p>
          <a:endParaRPr lang="de-DE"/>
        </a:p>
      </dgm:t>
    </dgm:pt>
    <dgm:pt modelId="{682510A0-84F1-4D6F-B3ED-9091C16376B9}" type="sibTrans" cxnId="{FFB02136-75B6-4B15-929D-9CBAB17A9915}">
      <dgm:prSet/>
      <dgm:spPr/>
      <dgm:t>
        <a:bodyPr/>
        <a:lstStyle/>
        <a:p>
          <a:endParaRPr lang="de-DE"/>
        </a:p>
      </dgm:t>
    </dgm:pt>
    <dgm:pt modelId="{2D018D07-DE93-45D3-BFF8-AC5F60591436}">
      <dgm:prSet/>
      <dgm:spPr/>
      <dgm:t>
        <a:bodyPr/>
        <a:lstStyle/>
        <a:p>
          <a:pPr rtl="0"/>
          <a:r>
            <a:rPr lang="de-DE" dirty="0"/>
            <a:t>Auswertung, ggf. </a:t>
          </a:r>
          <a:r>
            <a:rPr lang="de-DE" dirty="0" err="1"/>
            <a:t>Umwahl</a:t>
          </a:r>
          <a:endParaRPr lang="de-DE" dirty="0"/>
        </a:p>
      </dgm:t>
    </dgm:pt>
    <dgm:pt modelId="{4CCD4379-0935-43E2-88B9-22507017B938}" type="parTrans" cxnId="{82902BC9-AC46-4EAE-B127-4A5F1C1AC0FE}">
      <dgm:prSet/>
      <dgm:spPr/>
      <dgm:t>
        <a:bodyPr/>
        <a:lstStyle/>
        <a:p>
          <a:endParaRPr lang="de-DE"/>
        </a:p>
      </dgm:t>
    </dgm:pt>
    <dgm:pt modelId="{6FEF5E94-96FF-4770-A3BD-7DD63A7D2587}" type="sibTrans" cxnId="{82902BC9-AC46-4EAE-B127-4A5F1C1AC0FE}">
      <dgm:prSet/>
      <dgm:spPr/>
      <dgm:t>
        <a:bodyPr/>
        <a:lstStyle/>
        <a:p>
          <a:endParaRPr lang="de-DE"/>
        </a:p>
      </dgm:t>
    </dgm:pt>
    <dgm:pt modelId="{D3D5ADB8-58D4-4BF9-B026-35B7693C983E}">
      <dgm:prSet/>
      <dgm:spPr/>
      <dgm:t>
        <a:bodyPr/>
        <a:lstStyle/>
        <a:p>
          <a:pPr rtl="0"/>
          <a:r>
            <a:rPr lang="de-DE" dirty="0"/>
            <a:t>Wahlverfahren</a:t>
          </a:r>
        </a:p>
      </dgm:t>
    </dgm:pt>
    <dgm:pt modelId="{16BFFAEE-67AB-49D1-9CAD-2E45B961472C}" type="sibTrans" cxnId="{D8016626-E7B0-44D0-AC6A-2956D5CC2A9F}">
      <dgm:prSet/>
      <dgm:spPr/>
      <dgm:t>
        <a:bodyPr/>
        <a:lstStyle/>
        <a:p>
          <a:endParaRPr lang="de-DE"/>
        </a:p>
      </dgm:t>
    </dgm:pt>
    <dgm:pt modelId="{2FA0FBC2-1CD7-4731-864E-F50FEEFC173D}" type="parTrans" cxnId="{D8016626-E7B0-44D0-AC6A-2956D5CC2A9F}">
      <dgm:prSet/>
      <dgm:spPr/>
      <dgm:t>
        <a:bodyPr/>
        <a:lstStyle/>
        <a:p>
          <a:endParaRPr lang="de-DE"/>
        </a:p>
      </dgm:t>
    </dgm:pt>
    <dgm:pt modelId="{7708A6C8-26F3-460B-BE9D-C4908F9EC89D}" type="pres">
      <dgm:prSet presAssocID="{DC6D16B8-60D9-4A13-A2BD-EC9661D8415E}" presName="outerComposite" presStyleCnt="0">
        <dgm:presLayoutVars>
          <dgm:chMax val="2"/>
          <dgm:animLvl val="lvl"/>
          <dgm:resizeHandles val="exact"/>
        </dgm:presLayoutVars>
      </dgm:prSet>
      <dgm:spPr/>
    </dgm:pt>
    <dgm:pt modelId="{0A66FD89-92BB-4E76-AA11-EEA6513436CA}" type="pres">
      <dgm:prSet presAssocID="{DC6D16B8-60D9-4A13-A2BD-EC9661D8415E}" presName="dummyMaxCanvas" presStyleCnt="0"/>
      <dgm:spPr/>
    </dgm:pt>
    <dgm:pt modelId="{84A8BC28-878A-42FC-88DA-97E6FCA49587}" type="pres">
      <dgm:prSet presAssocID="{DC6D16B8-60D9-4A13-A2BD-EC9661D8415E}" presName="parentComposite" presStyleCnt="0"/>
      <dgm:spPr/>
    </dgm:pt>
    <dgm:pt modelId="{756592F3-749A-4254-AA40-FB9DCFD375E1}" type="pres">
      <dgm:prSet presAssocID="{DC6D16B8-60D9-4A13-A2BD-EC9661D8415E}" presName="parent1" presStyleLbl="alignAccFollowNode1" presStyleIdx="0" presStyleCnt="4">
        <dgm:presLayoutVars>
          <dgm:chMax val="4"/>
        </dgm:presLayoutVars>
      </dgm:prSet>
      <dgm:spPr/>
    </dgm:pt>
    <dgm:pt modelId="{97E5D15C-5A44-4107-AC5F-837D76907E88}" type="pres">
      <dgm:prSet presAssocID="{DC6D16B8-60D9-4A13-A2BD-EC9661D8415E}" presName="parent2" presStyleLbl="alignAccFollowNode1" presStyleIdx="1" presStyleCnt="4">
        <dgm:presLayoutVars>
          <dgm:chMax val="4"/>
        </dgm:presLayoutVars>
      </dgm:prSet>
      <dgm:spPr/>
    </dgm:pt>
    <dgm:pt modelId="{F704C009-9BD5-41A2-B865-C3D86EFB6785}" type="pres">
      <dgm:prSet presAssocID="{DC6D16B8-60D9-4A13-A2BD-EC9661D8415E}" presName="childrenComposite" presStyleCnt="0"/>
      <dgm:spPr/>
    </dgm:pt>
    <dgm:pt modelId="{EA82FC3A-8948-4DF0-A1D8-D6E632EE617E}" type="pres">
      <dgm:prSet presAssocID="{DC6D16B8-60D9-4A13-A2BD-EC9661D8415E}" presName="dummyMaxCanvas_ChildArea" presStyleCnt="0"/>
      <dgm:spPr/>
    </dgm:pt>
    <dgm:pt modelId="{BE302827-4500-4FCF-A002-2F95731D34E6}" type="pres">
      <dgm:prSet presAssocID="{DC6D16B8-60D9-4A13-A2BD-EC9661D8415E}" presName="fulcrum" presStyleLbl="alignAccFollowNode1" presStyleIdx="2" presStyleCnt="4"/>
      <dgm:spPr/>
    </dgm:pt>
    <dgm:pt modelId="{09188E5C-EAD6-44A5-B5E6-591D0E570CD8}" type="pres">
      <dgm:prSet presAssocID="{DC6D16B8-60D9-4A13-A2BD-EC9661D8415E}" presName="balance_11" presStyleLbl="alignAccFollowNode1" presStyleIdx="3" presStyleCnt="4">
        <dgm:presLayoutVars>
          <dgm:bulletEnabled val="1"/>
        </dgm:presLayoutVars>
      </dgm:prSet>
      <dgm:spPr/>
    </dgm:pt>
    <dgm:pt modelId="{38CFD1E2-4B55-4F1D-BE9B-9D12DD289501}" type="pres">
      <dgm:prSet presAssocID="{DC6D16B8-60D9-4A13-A2BD-EC9661D8415E}" presName="left_11_1" presStyleLbl="node1" presStyleIdx="0" presStyleCnt="2">
        <dgm:presLayoutVars>
          <dgm:bulletEnabled val="1"/>
        </dgm:presLayoutVars>
      </dgm:prSet>
      <dgm:spPr/>
    </dgm:pt>
    <dgm:pt modelId="{302EF5E4-28CE-45E7-BD89-1577A426CA22}" type="pres">
      <dgm:prSet presAssocID="{DC6D16B8-60D9-4A13-A2BD-EC9661D8415E}" presName="right_11_1" presStyleLbl="node1" presStyleIdx="1" presStyleCnt="2">
        <dgm:presLayoutVars>
          <dgm:bulletEnabled val="1"/>
        </dgm:presLayoutVars>
      </dgm:prSet>
      <dgm:spPr/>
    </dgm:pt>
  </dgm:ptLst>
  <dgm:cxnLst>
    <dgm:cxn modelId="{EB5B4804-A66C-4E08-AA49-E6C64AEDC360}" srcId="{D3D5ADB8-58D4-4BF9-B026-35B7693C983E}" destId="{05A7BC94-50B4-40FE-9921-24B535A8878C}" srcOrd="0" destOrd="0" parTransId="{24ECDA67-A277-4905-AFD9-6F6C732BD1AB}" sibTransId="{2BD78FDE-1516-42AD-A8D7-1A9981D91F08}"/>
    <dgm:cxn modelId="{958D1611-33B8-48E4-89A6-CFC4A64B1934}" type="presOf" srcId="{05A7BC94-50B4-40FE-9921-24B535A8878C}" destId="{38CFD1E2-4B55-4F1D-BE9B-9D12DD289501}" srcOrd="0" destOrd="0" presId="urn:microsoft.com/office/officeart/2005/8/layout/balance1"/>
    <dgm:cxn modelId="{F9233A14-B9E1-40C1-9E50-CED28A0DFBB4}" type="presOf" srcId="{2D018D07-DE93-45D3-BFF8-AC5F60591436}" destId="{97E5D15C-5A44-4107-AC5F-837D76907E88}" srcOrd="0" destOrd="0" presId="urn:microsoft.com/office/officeart/2005/8/layout/balance1"/>
    <dgm:cxn modelId="{D8016626-E7B0-44D0-AC6A-2956D5CC2A9F}" srcId="{DC6D16B8-60D9-4A13-A2BD-EC9661D8415E}" destId="{D3D5ADB8-58D4-4BF9-B026-35B7693C983E}" srcOrd="0" destOrd="0" parTransId="{2FA0FBC2-1CD7-4731-864E-F50FEEFC173D}" sibTransId="{16BFFAEE-67AB-49D1-9CAD-2E45B961472C}"/>
    <dgm:cxn modelId="{FFB02136-75B6-4B15-929D-9CBAB17A9915}" srcId="{2D018D07-DE93-45D3-BFF8-AC5F60591436}" destId="{BA7F9620-1920-4A77-ADA9-A9C88F3EA4F0}" srcOrd="0" destOrd="0" parTransId="{EE4BA6C2-D86E-4B69-BB56-BACAAF50F02A}" sibTransId="{682510A0-84F1-4D6F-B3ED-9091C16376B9}"/>
    <dgm:cxn modelId="{6E76FF5E-B480-4795-8B43-4A3D7AEBCB5F}" type="presOf" srcId="{D3D5ADB8-58D4-4BF9-B026-35B7693C983E}" destId="{756592F3-749A-4254-AA40-FB9DCFD375E1}" srcOrd="0" destOrd="0" presId="urn:microsoft.com/office/officeart/2005/8/layout/balance1"/>
    <dgm:cxn modelId="{A83C6550-80D7-48A7-9483-D0F20CC474F8}" type="presOf" srcId="{DC6D16B8-60D9-4A13-A2BD-EC9661D8415E}" destId="{7708A6C8-26F3-460B-BE9D-C4908F9EC89D}" srcOrd="0" destOrd="0" presId="urn:microsoft.com/office/officeart/2005/8/layout/balance1"/>
    <dgm:cxn modelId="{82902BC9-AC46-4EAE-B127-4A5F1C1AC0FE}" srcId="{DC6D16B8-60D9-4A13-A2BD-EC9661D8415E}" destId="{2D018D07-DE93-45D3-BFF8-AC5F60591436}" srcOrd="1" destOrd="0" parTransId="{4CCD4379-0935-43E2-88B9-22507017B938}" sibTransId="{6FEF5E94-96FF-4770-A3BD-7DD63A7D2587}"/>
    <dgm:cxn modelId="{31D7E0FB-8E27-49A7-AE9E-347E43511591}" type="presOf" srcId="{BA7F9620-1920-4A77-ADA9-A9C88F3EA4F0}" destId="{302EF5E4-28CE-45E7-BD89-1577A426CA22}" srcOrd="0" destOrd="0" presId="urn:microsoft.com/office/officeart/2005/8/layout/balance1"/>
    <dgm:cxn modelId="{63030074-A77C-4947-A65C-676AD4089234}" type="presParOf" srcId="{7708A6C8-26F3-460B-BE9D-C4908F9EC89D}" destId="{0A66FD89-92BB-4E76-AA11-EEA6513436CA}" srcOrd="0" destOrd="0" presId="urn:microsoft.com/office/officeart/2005/8/layout/balance1"/>
    <dgm:cxn modelId="{9FF34A35-6E9A-4ECD-987C-CDA42692783F}" type="presParOf" srcId="{7708A6C8-26F3-460B-BE9D-C4908F9EC89D}" destId="{84A8BC28-878A-42FC-88DA-97E6FCA49587}" srcOrd="1" destOrd="0" presId="urn:microsoft.com/office/officeart/2005/8/layout/balance1"/>
    <dgm:cxn modelId="{1F280680-72C1-4583-BA55-35D294508A80}" type="presParOf" srcId="{84A8BC28-878A-42FC-88DA-97E6FCA49587}" destId="{756592F3-749A-4254-AA40-FB9DCFD375E1}" srcOrd="0" destOrd="0" presId="urn:microsoft.com/office/officeart/2005/8/layout/balance1"/>
    <dgm:cxn modelId="{E0FCA783-35C5-418E-8BA0-8C0F33C458F9}" type="presParOf" srcId="{84A8BC28-878A-42FC-88DA-97E6FCA49587}" destId="{97E5D15C-5A44-4107-AC5F-837D76907E88}" srcOrd="1" destOrd="0" presId="urn:microsoft.com/office/officeart/2005/8/layout/balance1"/>
    <dgm:cxn modelId="{8D4FC819-97A9-45D3-AEB3-FB4FB71C033D}" type="presParOf" srcId="{7708A6C8-26F3-460B-BE9D-C4908F9EC89D}" destId="{F704C009-9BD5-41A2-B865-C3D86EFB6785}" srcOrd="2" destOrd="0" presId="urn:microsoft.com/office/officeart/2005/8/layout/balance1"/>
    <dgm:cxn modelId="{096848B4-00F1-4C18-908F-FF89FE2A3E3E}" type="presParOf" srcId="{F704C009-9BD5-41A2-B865-C3D86EFB6785}" destId="{EA82FC3A-8948-4DF0-A1D8-D6E632EE617E}" srcOrd="0" destOrd="0" presId="urn:microsoft.com/office/officeart/2005/8/layout/balance1"/>
    <dgm:cxn modelId="{086C40D5-E659-4C76-BD20-84E1B47E8697}" type="presParOf" srcId="{F704C009-9BD5-41A2-B865-C3D86EFB6785}" destId="{BE302827-4500-4FCF-A002-2F95731D34E6}" srcOrd="1" destOrd="0" presId="urn:microsoft.com/office/officeart/2005/8/layout/balance1"/>
    <dgm:cxn modelId="{CEC4B5DE-64F7-4303-A631-D3AF29C6A93B}" type="presParOf" srcId="{F704C009-9BD5-41A2-B865-C3D86EFB6785}" destId="{09188E5C-EAD6-44A5-B5E6-591D0E570CD8}" srcOrd="2" destOrd="0" presId="urn:microsoft.com/office/officeart/2005/8/layout/balance1"/>
    <dgm:cxn modelId="{26BD6DBD-DCC8-4628-99B3-A757C22BD576}" type="presParOf" srcId="{F704C009-9BD5-41A2-B865-C3D86EFB6785}" destId="{38CFD1E2-4B55-4F1D-BE9B-9D12DD289501}" srcOrd="3" destOrd="0" presId="urn:microsoft.com/office/officeart/2005/8/layout/balance1"/>
    <dgm:cxn modelId="{B5D6B712-291B-4BA3-9166-0EFBB3A0120F}" type="presParOf" srcId="{F704C009-9BD5-41A2-B865-C3D86EFB6785}" destId="{302EF5E4-28CE-45E7-BD89-1577A426CA22}" srcOrd="4"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350E02-3B8A-4F0A-90D0-36457C63BB95}">
      <dsp:nvSpPr>
        <dsp:cNvPr id="0" name=""/>
        <dsp:cNvSpPr/>
      </dsp:nvSpPr>
      <dsp:spPr>
        <a:xfrm>
          <a:off x="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latin typeface="+mn-lt"/>
              <a:cs typeface="Arial" panose="020B0604020202020204" pitchFamily="34" charset="0"/>
            </a:rPr>
            <a:t>eigenständiger </a:t>
          </a:r>
          <a:r>
            <a:rPr lang="de-DE" sz="1600" kern="1200" dirty="0">
              <a:solidFill>
                <a:schemeClr val="tx1"/>
              </a:solidFill>
              <a:latin typeface="+mn-lt"/>
              <a:cs typeface="Arial" panose="020B0604020202020204" pitchFamily="34" charset="0"/>
            </a:rPr>
            <a:t>Kurs im jeweiligen Fach</a:t>
          </a:r>
          <a:endParaRPr lang="de-DE" sz="1600" i="1" kern="1200" dirty="0">
            <a:solidFill>
              <a:schemeClr val="tx1"/>
            </a:solidFill>
            <a:latin typeface="+mn-lt"/>
          </a:endParaRPr>
        </a:p>
      </dsp:txBody>
      <dsp:txXfrm>
        <a:off x="0" y="629235"/>
        <a:ext cx="2677914" cy="1606748"/>
      </dsp:txXfrm>
    </dsp:sp>
    <dsp:sp modelId="{506D4FF2-A862-4117-A989-E9E4C5ECD768}">
      <dsp:nvSpPr>
        <dsp:cNvPr id="0" name=""/>
        <dsp:cNvSpPr/>
      </dsp:nvSpPr>
      <dsp:spPr>
        <a:xfrm>
          <a:off x="2945705"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latin typeface="+mn-lt"/>
              <a:cs typeface="Arial" panose="020B0604020202020204" pitchFamily="34" charset="0"/>
            </a:rPr>
            <a:t>erhöhtes</a:t>
          </a:r>
          <a:r>
            <a:rPr lang="de-DE" sz="1600" kern="1200" dirty="0">
              <a:solidFill>
                <a:schemeClr val="tx1"/>
              </a:solidFill>
              <a:latin typeface="+mn-lt"/>
              <a:cs typeface="Arial" panose="020B0604020202020204" pitchFamily="34" charset="0"/>
            </a:rPr>
            <a:t> Anforderungsniveau (</a:t>
          </a:r>
          <a:r>
            <a:rPr lang="de-DE" sz="1600" kern="1200" dirty="0" err="1">
              <a:solidFill>
                <a:schemeClr val="tx1"/>
              </a:solidFill>
              <a:latin typeface="+mn-lt"/>
              <a:cs typeface="Arial" panose="020B0604020202020204" pitchFamily="34" charset="0"/>
            </a:rPr>
            <a:t>eA</a:t>
          </a:r>
          <a:r>
            <a:rPr lang="de-DE" sz="1600" kern="1200" dirty="0">
              <a:solidFill>
                <a:schemeClr val="tx1"/>
              </a:solidFill>
              <a:latin typeface="+mn-lt"/>
              <a:cs typeface="Arial" panose="020B0604020202020204" pitchFamily="34" charset="0"/>
            </a:rPr>
            <a:t>)</a:t>
          </a:r>
          <a:endParaRPr lang="de-DE" sz="1600" i="1" kern="1200" dirty="0">
            <a:solidFill>
              <a:schemeClr val="tx1"/>
            </a:solidFill>
            <a:latin typeface="+mn-lt"/>
          </a:endParaRPr>
        </a:p>
      </dsp:txBody>
      <dsp:txXfrm>
        <a:off x="2945705" y="629235"/>
        <a:ext cx="2677914" cy="1606748"/>
      </dsp:txXfrm>
    </dsp:sp>
    <dsp:sp modelId="{11F3B5FA-682D-4943-9B6D-A029BB0F5631}">
      <dsp:nvSpPr>
        <dsp:cNvPr id="0" name=""/>
        <dsp:cNvSpPr/>
      </dsp:nvSpPr>
      <dsp:spPr>
        <a:xfrm>
          <a:off x="589141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kern="1200" dirty="0">
              <a:solidFill>
                <a:schemeClr val="tx1"/>
              </a:solidFill>
              <a:latin typeface="+mn-lt"/>
              <a:cs typeface="Arial" panose="020B0604020202020204" pitchFamily="34" charset="0"/>
            </a:rPr>
            <a:t>Belegung in allen </a:t>
          </a:r>
          <a:r>
            <a:rPr lang="de-DE" sz="1600" i="1" kern="1200" dirty="0">
              <a:solidFill>
                <a:schemeClr val="tx1"/>
              </a:solidFill>
              <a:latin typeface="+mn-lt"/>
              <a:cs typeface="Arial" panose="020B0604020202020204" pitchFamily="34" charset="0"/>
            </a:rPr>
            <a:t>vier Kurshalbjahren </a:t>
          </a:r>
          <a:r>
            <a:rPr lang="de-DE" sz="1600" i="0" kern="1200" dirty="0">
              <a:solidFill>
                <a:schemeClr val="tx1"/>
              </a:solidFill>
              <a:latin typeface="+mn-lt"/>
              <a:cs typeface="Arial" panose="020B0604020202020204" pitchFamily="34" charset="0"/>
            </a:rPr>
            <a:t>(12/1-13/2)</a:t>
          </a:r>
          <a:endParaRPr lang="de-DE" sz="1600" i="0" kern="1200" dirty="0">
            <a:solidFill>
              <a:schemeClr val="tx1"/>
            </a:solidFill>
            <a:latin typeface="+mn-lt"/>
          </a:endParaRPr>
        </a:p>
      </dsp:txBody>
      <dsp:txXfrm>
        <a:off x="5891410" y="629235"/>
        <a:ext cx="2677914" cy="1606748"/>
      </dsp:txXfrm>
    </dsp:sp>
    <dsp:sp modelId="{BFA455D6-93A5-42A0-9415-79666DF7FE2E}">
      <dsp:nvSpPr>
        <dsp:cNvPr id="0" name=""/>
        <dsp:cNvSpPr/>
      </dsp:nvSpPr>
      <dsp:spPr>
        <a:xfrm>
          <a:off x="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latin typeface="+mn-lt"/>
              <a:cs typeface="Arial" panose="020B0604020202020204" pitchFamily="34" charset="0"/>
            </a:rPr>
            <a:t>verpflichtendes</a:t>
          </a:r>
          <a:r>
            <a:rPr lang="de-DE" sz="1600" kern="1200" dirty="0">
              <a:solidFill>
                <a:schemeClr val="tx1"/>
              </a:solidFill>
              <a:latin typeface="+mn-lt"/>
              <a:cs typeface="Arial" panose="020B0604020202020204" pitchFamily="34" charset="0"/>
            </a:rPr>
            <a:t> Abiturprüfungsfach</a:t>
          </a:r>
          <a:endParaRPr lang="de-DE" sz="1600" kern="1200" dirty="0">
            <a:solidFill>
              <a:schemeClr val="tx1"/>
            </a:solidFill>
            <a:latin typeface="+mn-lt"/>
          </a:endParaRPr>
        </a:p>
      </dsp:txBody>
      <dsp:txXfrm>
        <a:off x="0" y="2503775"/>
        <a:ext cx="2677914" cy="1606748"/>
      </dsp:txXfrm>
    </dsp:sp>
    <dsp:sp modelId="{FFD0B019-0CA9-40A6-B783-B2AF6BCBF742}">
      <dsp:nvSpPr>
        <dsp:cNvPr id="0" name=""/>
        <dsp:cNvSpPr/>
      </dsp:nvSpPr>
      <dsp:spPr>
        <a:xfrm>
          <a:off x="2945705"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latin typeface="+mn-lt"/>
              <a:cs typeface="Arial" panose="020B0604020202020204" pitchFamily="34" charset="0"/>
            </a:rPr>
            <a:t>zwei</a:t>
          </a:r>
          <a:r>
            <a:rPr lang="de-DE" sz="1600" kern="1200" dirty="0">
              <a:solidFill>
                <a:schemeClr val="tx1"/>
              </a:solidFill>
              <a:latin typeface="+mn-lt"/>
              <a:cs typeface="Arial" panose="020B0604020202020204" pitchFamily="34" charset="0"/>
            </a:rPr>
            <a:t> Wochenstunden </a:t>
          </a:r>
          <a:r>
            <a:rPr lang="de-DE" sz="1600" i="1" kern="1200" dirty="0">
              <a:solidFill>
                <a:schemeClr val="tx1"/>
              </a:solidFill>
              <a:latin typeface="+mn-lt"/>
              <a:cs typeface="Arial" panose="020B0604020202020204" pitchFamily="34" charset="0"/>
            </a:rPr>
            <a:t>mehr</a:t>
          </a:r>
          <a:r>
            <a:rPr lang="de-DE" sz="1600" kern="1200" dirty="0">
              <a:solidFill>
                <a:schemeClr val="tx1"/>
              </a:solidFill>
              <a:latin typeface="+mn-lt"/>
              <a:cs typeface="Arial" panose="020B0604020202020204" pitchFamily="34" charset="0"/>
            </a:rPr>
            <a:t> als Fach auf grundlegendem Anforderungsniveau (</a:t>
          </a:r>
          <a:r>
            <a:rPr lang="de-DE" sz="1600" kern="1200" dirty="0" err="1">
              <a:solidFill>
                <a:schemeClr val="tx1"/>
              </a:solidFill>
              <a:latin typeface="+mn-lt"/>
              <a:cs typeface="Arial" panose="020B0604020202020204" pitchFamily="34" charset="0"/>
            </a:rPr>
            <a:t>gA</a:t>
          </a:r>
          <a:r>
            <a:rPr lang="de-DE" sz="1600" kern="1200" dirty="0">
              <a:solidFill>
                <a:schemeClr val="tx1"/>
              </a:solidFill>
              <a:latin typeface="+mn-lt"/>
              <a:cs typeface="Arial" panose="020B0604020202020204" pitchFamily="34" charset="0"/>
            </a:rPr>
            <a:t>)</a:t>
          </a:r>
          <a:endParaRPr lang="de-DE" sz="1600" kern="1200" dirty="0">
            <a:solidFill>
              <a:schemeClr val="tx1"/>
            </a:solidFill>
            <a:latin typeface="+mn-lt"/>
          </a:endParaRPr>
        </a:p>
      </dsp:txBody>
      <dsp:txXfrm>
        <a:off x="2945705" y="2503775"/>
        <a:ext cx="2677914" cy="1606748"/>
      </dsp:txXfrm>
    </dsp:sp>
    <dsp:sp modelId="{96FF0F95-7975-4F81-A68B-F31A1146E255}">
      <dsp:nvSpPr>
        <dsp:cNvPr id="0" name=""/>
        <dsp:cNvSpPr/>
      </dsp:nvSpPr>
      <dsp:spPr>
        <a:xfrm>
          <a:off x="589141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0" kern="1200" dirty="0">
              <a:solidFill>
                <a:schemeClr val="tx1"/>
              </a:solidFill>
              <a:latin typeface="+mn-lt"/>
            </a:rPr>
            <a:t>vier- </a:t>
          </a:r>
          <a:r>
            <a:rPr lang="de-DE" sz="1600" i="1" kern="1200" dirty="0">
              <a:solidFill>
                <a:schemeClr val="tx1"/>
              </a:solidFill>
              <a:latin typeface="+mn-lt"/>
            </a:rPr>
            <a:t>oder </a:t>
          </a:r>
          <a:r>
            <a:rPr lang="de-DE" sz="1600" i="0" kern="1200" dirty="0">
              <a:solidFill>
                <a:schemeClr val="tx1"/>
              </a:solidFill>
              <a:latin typeface="+mn-lt"/>
            </a:rPr>
            <a:t>fünfstündig</a:t>
          </a:r>
        </a:p>
      </dsp:txBody>
      <dsp:txXfrm>
        <a:off x="5891410" y="2503775"/>
        <a:ext cx="2677914" cy="16067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C0D953-7BF2-47D1-930B-D5822AD209E5}">
      <dsp:nvSpPr>
        <dsp:cNvPr id="0" name=""/>
        <dsp:cNvSpPr/>
      </dsp:nvSpPr>
      <dsp:spPr>
        <a:xfrm>
          <a:off x="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kern="1200" dirty="0">
              <a:solidFill>
                <a:schemeClr val="tx1"/>
              </a:solidFill>
            </a:rPr>
            <a:t>Zuordnung zu einem </a:t>
          </a:r>
          <a:r>
            <a:rPr lang="de-DE" sz="1600" i="1" kern="1200" dirty="0" err="1">
              <a:solidFill>
                <a:schemeClr val="tx1"/>
              </a:solidFill>
            </a:rPr>
            <a:t>Leitfach</a:t>
          </a:r>
          <a:r>
            <a:rPr lang="de-DE" sz="1600" i="1" kern="1200" dirty="0">
              <a:solidFill>
                <a:schemeClr val="tx1"/>
              </a:solidFill>
            </a:rPr>
            <a:t> </a:t>
          </a:r>
        </a:p>
      </dsp:txBody>
      <dsp:txXfrm>
        <a:off x="0" y="629235"/>
        <a:ext cx="2677914" cy="1606748"/>
      </dsp:txXfrm>
    </dsp:sp>
    <dsp:sp modelId="{11F3B5FA-682D-4943-9B6D-A029BB0F5631}">
      <dsp:nvSpPr>
        <dsp:cNvPr id="0" name=""/>
        <dsp:cNvSpPr/>
      </dsp:nvSpPr>
      <dsp:spPr>
        <a:xfrm>
          <a:off x="2945705"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0" kern="1200" dirty="0">
              <a:solidFill>
                <a:schemeClr val="tx1"/>
              </a:solidFill>
            </a:rPr>
            <a:t>fachspezifisches </a:t>
          </a:r>
          <a:r>
            <a:rPr lang="de-DE" sz="1600" i="1" kern="1200" dirty="0">
              <a:solidFill>
                <a:schemeClr val="tx1"/>
              </a:solidFill>
            </a:rPr>
            <a:t>Rahmenthema</a:t>
          </a:r>
        </a:p>
      </dsp:txBody>
      <dsp:txXfrm>
        <a:off x="2945705" y="629235"/>
        <a:ext cx="2677914" cy="1606748"/>
      </dsp:txXfrm>
    </dsp:sp>
    <dsp:sp modelId="{D39C5C69-8C5B-47D5-9DF4-D252C1664CF6}">
      <dsp:nvSpPr>
        <dsp:cNvPr id="0" name=""/>
        <dsp:cNvSpPr/>
      </dsp:nvSpPr>
      <dsp:spPr>
        <a:xfrm>
          <a:off x="589141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kern="1200" dirty="0">
              <a:solidFill>
                <a:schemeClr val="tx1"/>
              </a:solidFill>
            </a:rPr>
            <a:t>Belegung in </a:t>
          </a:r>
          <a:r>
            <a:rPr lang="de-DE" sz="1600" i="1" kern="1200" dirty="0">
              <a:solidFill>
                <a:schemeClr val="tx1"/>
              </a:solidFill>
            </a:rPr>
            <a:t>drei Kurshalbjahren </a:t>
          </a:r>
          <a:r>
            <a:rPr lang="de-DE" sz="1600" i="0" kern="1200" dirty="0">
              <a:solidFill>
                <a:schemeClr val="tx1"/>
              </a:solidFill>
            </a:rPr>
            <a:t>(12/1-13/1)</a:t>
          </a:r>
          <a:endParaRPr lang="de-DE" sz="1600" kern="1200" dirty="0">
            <a:solidFill>
              <a:schemeClr val="tx1"/>
            </a:solidFill>
          </a:endParaRPr>
        </a:p>
      </dsp:txBody>
      <dsp:txXfrm>
        <a:off x="5891410" y="629235"/>
        <a:ext cx="2677914" cy="1606748"/>
      </dsp:txXfrm>
    </dsp:sp>
    <dsp:sp modelId="{23095906-6762-420F-A37E-E8D523254B89}">
      <dsp:nvSpPr>
        <dsp:cNvPr id="0" name=""/>
        <dsp:cNvSpPr/>
      </dsp:nvSpPr>
      <dsp:spPr>
        <a:xfrm>
          <a:off x="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keine </a:t>
          </a:r>
          <a:r>
            <a:rPr lang="de-DE" sz="1600" kern="1200" dirty="0">
              <a:solidFill>
                <a:schemeClr val="tx1"/>
              </a:solidFill>
            </a:rPr>
            <a:t>Abiturprüfung</a:t>
          </a:r>
        </a:p>
      </dsp:txBody>
      <dsp:txXfrm>
        <a:off x="0" y="2503775"/>
        <a:ext cx="2677914" cy="1606748"/>
      </dsp:txXfrm>
    </dsp:sp>
    <dsp:sp modelId="{0E8BD0EA-DA53-4AA4-BD9F-431F3E24A3E3}">
      <dsp:nvSpPr>
        <dsp:cNvPr id="0" name=""/>
        <dsp:cNvSpPr/>
      </dsp:nvSpPr>
      <dsp:spPr>
        <a:xfrm>
          <a:off x="2945705"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a:solidFill>
                <a:schemeClr val="tx1"/>
              </a:solidFill>
            </a:rPr>
            <a:t>zweistündiges</a:t>
          </a:r>
          <a:r>
            <a:rPr lang="de-DE" sz="1600" kern="1200">
              <a:solidFill>
                <a:schemeClr val="tx1"/>
              </a:solidFill>
            </a:rPr>
            <a:t> </a:t>
          </a:r>
          <a:r>
            <a:rPr lang="de-DE" sz="1600" kern="1200" dirty="0">
              <a:solidFill>
                <a:schemeClr val="tx1"/>
              </a:solidFill>
            </a:rPr>
            <a:t>Seminar, ggf. auch Blockveranstaltungen</a:t>
          </a:r>
        </a:p>
      </dsp:txBody>
      <dsp:txXfrm>
        <a:off x="2945705" y="2503775"/>
        <a:ext cx="2677914" cy="1606748"/>
      </dsp:txXfrm>
    </dsp:sp>
    <dsp:sp modelId="{FFD0B019-0CA9-40A6-B783-B2AF6BCBF742}">
      <dsp:nvSpPr>
        <dsp:cNvPr id="0" name=""/>
        <dsp:cNvSpPr/>
      </dsp:nvSpPr>
      <dsp:spPr>
        <a:xfrm>
          <a:off x="589141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freie Wahl </a:t>
          </a:r>
          <a:br>
            <a:rPr lang="de-DE" sz="1600" i="1" kern="1200" dirty="0">
              <a:solidFill>
                <a:schemeClr val="tx1"/>
              </a:solidFill>
            </a:rPr>
          </a:br>
          <a:r>
            <a:rPr lang="de-DE" sz="1600" kern="1200" dirty="0">
              <a:solidFill>
                <a:schemeClr val="tx1"/>
              </a:solidFill>
            </a:rPr>
            <a:t>unabhängig von der Fächerwahl</a:t>
          </a:r>
        </a:p>
      </dsp:txBody>
      <dsp:txXfrm>
        <a:off x="5891410" y="2503775"/>
        <a:ext cx="2677914" cy="16067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C0D953-7BF2-47D1-930B-D5822AD209E5}">
      <dsp:nvSpPr>
        <dsp:cNvPr id="0" name=""/>
        <dsp:cNvSpPr/>
      </dsp:nvSpPr>
      <dsp:spPr>
        <a:xfrm>
          <a:off x="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kern="1200" dirty="0">
              <a:solidFill>
                <a:schemeClr val="tx1"/>
              </a:solidFill>
            </a:rPr>
            <a:t>eigenständiger </a:t>
          </a:r>
          <a:br>
            <a:rPr lang="de-DE" sz="1600" kern="1200" dirty="0">
              <a:solidFill>
                <a:schemeClr val="tx1"/>
              </a:solidFill>
            </a:rPr>
          </a:br>
          <a:r>
            <a:rPr lang="de-DE" sz="1600" i="1" kern="1200" dirty="0">
              <a:solidFill>
                <a:schemeClr val="tx1"/>
              </a:solidFill>
            </a:rPr>
            <a:t>zweistündiger</a:t>
          </a:r>
          <a:r>
            <a:rPr lang="de-DE" sz="1600" kern="1200" dirty="0">
              <a:solidFill>
                <a:schemeClr val="tx1"/>
              </a:solidFill>
            </a:rPr>
            <a:t> Kurs</a:t>
          </a:r>
          <a:endParaRPr lang="de-DE" sz="1600" i="1" kern="1200" dirty="0">
            <a:solidFill>
              <a:schemeClr val="tx1"/>
            </a:solidFill>
          </a:endParaRPr>
        </a:p>
      </dsp:txBody>
      <dsp:txXfrm>
        <a:off x="0" y="629235"/>
        <a:ext cx="2677914" cy="1606748"/>
      </dsp:txXfrm>
    </dsp:sp>
    <dsp:sp modelId="{11F3B5FA-682D-4943-9B6D-A029BB0F5631}">
      <dsp:nvSpPr>
        <dsp:cNvPr id="0" name=""/>
        <dsp:cNvSpPr/>
      </dsp:nvSpPr>
      <dsp:spPr>
        <a:xfrm>
          <a:off x="2945705"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0" kern="1200" dirty="0">
              <a:solidFill>
                <a:schemeClr val="tx1"/>
              </a:solidFill>
            </a:rPr>
            <a:t>zusätzliche </a:t>
          </a:r>
          <a:r>
            <a:rPr lang="de-DE" sz="1600" i="1" kern="1200" dirty="0">
              <a:solidFill>
                <a:schemeClr val="tx1"/>
              </a:solidFill>
            </a:rPr>
            <a:t>Vertiefung</a:t>
          </a:r>
          <a:r>
            <a:rPr lang="de-DE" sz="1600" i="0" kern="1200" dirty="0">
              <a:solidFill>
                <a:schemeClr val="tx1"/>
              </a:solidFill>
            </a:rPr>
            <a:t> in Deutsch oder Mathematik </a:t>
          </a:r>
          <a:br>
            <a:rPr lang="de-DE" sz="1600" i="0" kern="1200" dirty="0">
              <a:solidFill>
                <a:schemeClr val="tx1"/>
              </a:solidFill>
            </a:rPr>
          </a:br>
          <a:r>
            <a:rPr lang="de-DE" sz="1600" i="0" kern="1200" dirty="0">
              <a:solidFill>
                <a:schemeClr val="tx1"/>
              </a:solidFill>
            </a:rPr>
            <a:t>(da nicht als </a:t>
          </a:r>
          <a:r>
            <a:rPr lang="de-DE" sz="1600" i="0" kern="1200" dirty="0" err="1">
              <a:solidFill>
                <a:schemeClr val="tx1"/>
              </a:solidFill>
            </a:rPr>
            <a:t>LF</a:t>
          </a:r>
          <a:r>
            <a:rPr lang="de-DE" sz="1600" i="0" kern="1200" dirty="0">
              <a:solidFill>
                <a:schemeClr val="tx1"/>
              </a:solidFill>
            </a:rPr>
            <a:t> wählbar)</a:t>
          </a:r>
          <a:endParaRPr lang="de-DE" sz="1600" i="1" kern="1200" dirty="0">
            <a:solidFill>
              <a:schemeClr val="tx1"/>
            </a:solidFill>
          </a:endParaRPr>
        </a:p>
      </dsp:txBody>
      <dsp:txXfrm>
        <a:off x="2945705" y="629235"/>
        <a:ext cx="2677914" cy="1606748"/>
      </dsp:txXfrm>
    </dsp:sp>
    <dsp:sp modelId="{D39C5C69-8C5B-47D5-9DF4-D252C1664CF6}">
      <dsp:nvSpPr>
        <dsp:cNvPr id="0" name=""/>
        <dsp:cNvSpPr/>
      </dsp:nvSpPr>
      <dsp:spPr>
        <a:xfrm>
          <a:off x="589141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de-DE" sz="1600" kern="1200" dirty="0">
              <a:solidFill>
                <a:schemeClr val="tx1"/>
              </a:solidFill>
            </a:rPr>
            <a:t>für interessierte und leistungsstärkere Schülerinnen und Schüler</a:t>
          </a:r>
          <a:endParaRPr lang="de-DE" sz="1600" i="1" kern="1200" dirty="0">
            <a:solidFill>
              <a:schemeClr val="tx1"/>
            </a:solidFill>
          </a:endParaRPr>
        </a:p>
      </dsp:txBody>
      <dsp:txXfrm>
        <a:off x="5891410" y="629235"/>
        <a:ext cx="2677914" cy="1606748"/>
      </dsp:txXfrm>
    </dsp:sp>
    <dsp:sp modelId="{4BE867F1-25EC-41FD-BEB7-CBB4B1A1A9ED}">
      <dsp:nvSpPr>
        <dsp:cNvPr id="0" name=""/>
        <dsp:cNvSpPr/>
      </dsp:nvSpPr>
      <dsp:spPr>
        <a:xfrm>
          <a:off x="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kern="1200" dirty="0">
              <a:solidFill>
                <a:schemeClr val="tx1"/>
              </a:solidFill>
            </a:rPr>
            <a:t>nur in </a:t>
          </a:r>
          <a:r>
            <a:rPr lang="de-DE" sz="1600" kern="1200" dirty="0" err="1">
              <a:solidFill>
                <a:schemeClr val="tx1"/>
              </a:solidFill>
            </a:rPr>
            <a:t>Q12</a:t>
          </a:r>
          <a:r>
            <a:rPr lang="de-DE" sz="1600" kern="1200" dirty="0">
              <a:solidFill>
                <a:schemeClr val="tx1"/>
              </a:solidFill>
            </a:rPr>
            <a:t> und </a:t>
          </a:r>
          <a:r>
            <a:rPr lang="de-DE" sz="1600" i="1" kern="1200" dirty="0">
              <a:solidFill>
                <a:schemeClr val="tx1"/>
              </a:solidFill>
            </a:rPr>
            <a:t>unabhängig von</a:t>
          </a:r>
          <a:r>
            <a:rPr lang="de-DE" sz="1600" i="0" kern="1200" dirty="0">
              <a:solidFill>
                <a:schemeClr val="tx1"/>
              </a:solidFill>
            </a:rPr>
            <a:t> Leistungsfach und </a:t>
          </a:r>
          <a:br>
            <a:rPr lang="de-DE" sz="1600" i="0" kern="1200" dirty="0">
              <a:solidFill>
                <a:schemeClr val="tx1"/>
              </a:solidFill>
            </a:rPr>
          </a:br>
          <a:r>
            <a:rPr lang="de-DE" sz="1600" i="0" kern="1200" dirty="0">
              <a:solidFill>
                <a:schemeClr val="tx1"/>
              </a:solidFill>
            </a:rPr>
            <a:t>W-Seminar</a:t>
          </a:r>
          <a:endParaRPr lang="de-DE" sz="1600" kern="1200" dirty="0">
            <a:solidFill>
              <a:schemeClr val="tx1"/>
            </a:solidFill>
          </a:endParaRPr>
        </a:p>
      </dsp:txBody>
      <dsp:txXfrm>
        <a:off x="0" y="2503775"/>
        <a:ext cx="2677914" cy="1606748"/>
      </dsp:txXfrm>
    </dsp:sp>
    <dsp:sp modelId="{0E8BD0EA-DA53-4AA4-BD9F-431F3E24A3E3}">
      <dsp:nvSpPr>
        <dsp:cNvPr id="0" name=""/>
        <dsp:cNvSpPr/>
      </dsp:nvSpPr>
      <dsp:spPr>
        <a:xfrm>
          <a:off x="2945705"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Entlastung </a:t>
          </a:r>
          <a:r>
            <a:rPr lang="de-DE" sz="1600" i="0" kern="1200" dirty="0">
              <a:solidFill>
                <a:schemeClr val="tx1"/>
              </a:solidFill>
            </a:rPr>
            <a:t>in </a:t>
          </a:r>
          <a:r>
            <a:rPr lang="de-DE" sz="1600" i="0" kern="1200" dirty="0" err="1">
              <a:solidFill>
                <a:schemeClr val="tx1"/>
              </a:solidFill>
            </a:rPr>
            <a:t>Q13</a:t>
          </a:r>
          <a:r>
            <a:rPr lang="de-DE" sz="1600" i="0" kern="1200" dirty="0">
              <a:solidFill>
                <a:schemeClr val="tx1"/>
              </a:solidFill>
            </a:rPr>
            <a:t> (bei </a:t>
          </a:r>
          <a:r>
            <a:rPr lang="de-DE" sz="1600" i="0" kern="1200" dirty="0" err="1">
              <a:solidFill>
                <a:schemeClr val="tx1"/>
              </a:solidFill>
            </a:rPr>
            <a:t>VK</a:t>
          </a:r>
          <a:r>
            <a:rPr lang="de-DE" sz="1600" i="0" kern="1200" dirty="0">
              <a:solidFill>
                <a:schemeClr val="tx1"/>
              </a:solidFill>
            </a:rPr>
            <a:t> D kann </a:t>
          </a:r>
          <a:r>
            <a:rPr lang="de-DE" sz="1600" i="0" kern="1200" dirty="0" err="1">
              <a:solidFill>
                <a:schemeClr val="tx1"/>
              </a:solidFill>
            </a:rPr>
            <a:t>FS2</a:t>
          </a:r>
          <a:r>
            <a:rPr lang="de-DE" sz="1600" i="0" kern="1200" dirty="0">
              <a:solidFill>
                <a:schemeClr val="tx1"/>
              </a:solidFill>
            </a:rPr>
            <a:t>, bei </a:t>
          </a:r>
          <a:r>
            <a:rPr lang="de-DE" sz="1600" i="0" kern="1200" dirty="0" err="1">
              <a:solidFill>
                <a:schemeClr val="tx1"/>
              </a:solidFill>
            </a:rPr>
            <a:t>VK</a:t>
          </a:r>
          <a:r>
            <a:rPr lang="de-DE" sz="1600" i="0" kern="1200" dirty="0">
              <a:solidFill>
                <a:schemeClr val="tx1"/>
              </a:solidFill>
            </a:rPr>
            <a:t> M kann </a:t>
          </a:r>
          <a:r>
            <a:rPr lang="de-DE" sz="1600" i="0" kern="1200" dirty="0" err="1">
              <a:solidFill>
                <a:schemeClr val="tx1"/>
              </a:solidFill>
            </a:rPr>
            <a:t>NW2</a:t>
          </a:r>
          <a:r>
            <a:rPr lang="de-DE" sz="1600" i="0" kern="1200" dirty="0">
              <a:solidFill>
                <a:schemeClr val="tx1"/>
              </a:solidFill>
            </a:rPr>
            <a:t>/</a:t>
          </a:r>
          <a:r>
            <a:rPr lang="de-DE" sz="1600" i="0" kern="1200" dirty="0" err="1">
              <a:solidFill>
                <a:schemeClr val="tx1"/>
              </a:solidFill>
            </a:rPr>
            <a:t>Inf</a:t>
          </a:r>
          <a:r>
            <a:rPr lang="de-DE" sz="1600" i="0" kern="1200" dirty="0">
              <a:solidFill>
                <a:schemeClr val="tx1"/>
              </a:solidFill>
            </a:rPr>
            <a:t>/</a:t>
          </a:r>
          <a:r>
            <a:rPr lang="de-DE" sz="1600" i="0" kern="1200" dirty="0" err="1">
              <a:solidFill>
                <a:schemeClr val="tx1"/>
              </a:solidFill>
            </a:rPr>
            <a:t>Inf</a:t>
          </a:r>
          <a:r>
            <a:rPr lang="de-DE" sz="1600" i="0" kern="1200" dirty="0">
              <a:solidFill>
                <a:schemeClr val="tx1"/>
              </a:solidFill>
            </a:rPr>
            <a:t>(spät) entfallen)</a:t>
          </a:r>
        </a:p>
      </dsp:txBody>
      <dsp:txXfrm>
        <a:off x="2945705" y="2503775"/>
        <a:ext cx="2677914" cy="1606748"/>
      </dsp:txXfrm>
    </dsp:sp>
    <dsp:sp modelId="{22509879-E098-46B9-A757-ED703741FD2D}">
      <dsp:nvSpPr>
        <dsp:cNvPr id="0" name=""/>
        <dsp:cNvSpPr/>
      </dsp:nvSpPr>
      <dsp:spPr>
        <a:xfrm>
          <a:off x="589141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keine </a:t>
          </a:r>
          <a:br>
            <a:rPr lang="de-DE" sz="1600" i="1" kern="1200" dirty="0">
              <a:solidFill>
                <a:schemeClr val="tx1"/>
              </a:solidFill>
            </a:rPr>
          </a:br>
          <a:r>
            <a:rPr lang="de-DE" sz="1600" i="0" kern="1200" dirty="0">
              <a:solidFill>
                <a:schemeClr val="tx1"/>
              </a:solidFill>
            </a:rPr>
            <a:t>Abiturvorbereitung</a:t>
          </a:r>
        </a:p>
      </dsp:txBody>
      <dsp:txXfrm>
        <a:off x="5891410" y="2503775"/>
        <a:ext cx="2677914" cy="16067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C0D953-7BF2-47D1-930B-D5822AD209E5}">
      <dsp:nvSpPr>
        <dsp:cNvPr id="0" name=""/>
        <dsp:cNvSpPr/>
      </dsp:nvSpPr>
      <dsp:spPr>
        <a:xfrm>
          <a:off x="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freiwillige einstündige</a:t>
          </a:r>
          <a:r>
            <a:rPr lang="de-DE" sz="1600" kern="1200" dirty="0">
              <a:solidFill>
                <a:schemeClr val="tx1"/>
              </a:solidFill>
            </a:rPr>
            <a:t> Unterrichtseinheiten</a:t>
          </a:r>
          <a:endParaRPr lang="de-DE" sz="1600" i="1" kern="1200" dirty="0">
            <a:solidFill>
              <a:schemeClr val="tx1"/>
            </a:solidFill>
          </a:endParaRPr>
        </a:p>
      </dsp:txBody>
      <dsp:txXfrm>
        <a:off x="0" y="629235"/>
        <a:ext cx="2677914" cy="1606748"/>
      </dsp:txXfrm>
    </dsp:sp>
    <dsp:sp modelId="{11F3B5FA-682D-4943-9B6D-A029BB0F5631}">
      <dsp:nvSpPr>
        <dsp:cNvPr id="0" name=""/>
        <dsp:cNvSpPr/>
      </dsp:nvSpPr>
      <dsp:spPr>
        <a:xfrm>
          <a:off x="2945705"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0" kern="1200" dirty="0">
              <a:solidFill>
                <a:schemeClr val="tx1"/>
              </a:solidFill>
            </a:rPr>
            <a:t>zusätzliche </a:t>
          </a:r>
          <a:r>
            <a:rPr lang="de-DE" sz="1600" i="1" kern="1200" dirty="0">
              <a:solidFill>
                <a:schemeClr val="tx1"/>
              </a:solidFill>
            </a:rPr>
            <a:t>Übung </a:t>
          </a:r>
          <a:r>
            <a:rPr lang="de-DE" sz="1600" i="0" kern="1200" dirty="0">
              <a:solidFill>
                <a:schemeClr val="tx1"/>
              </a:solidFill>
            </a:rPr>
            <a:t>und Wiederholung</a:t>
          </a:r>
          <a:endParaRPr lang="de-DE" sz="1600" i="1" kern="1200" dirty="0">
            <a:solidFill>
              <a:schemeClr val="tx1"/>
            </a:solidFill>
          </a:endParaRPr>
        </a:p>
      </dsp:txBody>
      <dsp:txXfrm>
        <a:off x="2945705" y="629235"/>
        <a:ext cx="2677914" cy="1606748"/>
      </dsp:txXfrm>
    </dsp:sp>
    <dsp:sp modelId="{1220CB0B-7C7F-4B55-B4BA-C95B861EB655}">
      <dsp:nvSpPr>
        <dsp:cNvPr id="0" name=""/>
        <dsp:cNvSpPr/>
      </dsp:nvSpPr>
      <dsp:spPr>
        <a:xfrm>
          <a:off x="589141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0" kern="1200">
              <a:solidFill>
                <a:schemeClr val="tx1"/>
              </a:solidFill>
            </a:rPr>
            <a:t>insbesondere </a:t>
          </a:r>
          <a:r>
            <a:rPr lang="de-DE" sz="1600" i="0" kern="1200" dirty="0">
              <a:solidFill>
                <a:schemeClr val="tx1"/>
              </a:solidFill>
            </a:rPr>
            <a:t>für </a:t>
          </a:r>
          <a:r>
            <a:rPr lang="de-DE" sz="1600" i="1" kern="1200" dirty="0">
              <a:solidFill>
                <a:schemeClr val="tx1"/>
              </a:solidFill>
            </a:rPr>
            <a:t>leistungsschwächere </a:t>
          </a:r>
          <a:r>
            <a:rPr lang="de-DE" sz="1600" i="0" kern="1200" dirty="0">
              <a:solidFill>
                <a:schemeClr val="tx1"/>
              </a:solidFill>
            </a:rPr>
            <a:t>Schülerinnen und Schüler</a:t>
          </a:r>
          <a:endParaRPr lang="de-DE" sz="1600" i="1" kern="1200" dirty="0">
            <a:solidFill>
              <a:schemeClr val="tx1"/>
            </a:solidFill>
          </a:endParaRPr>
        </a:p>
      </dsp:txBody>
      <dsp:txXfrm>
        <a:off x="5891410" y="629235"/>
        <a:ext cx="2677914" cy="1606748"/>
      </dsp:txXfrm>
    </dsp:sp>
    <dsp:sp modelId="{D39C5C69-8C5B-47D5-9DF4-D252C1664CF6}">
      <dsp:nvSpPr>
        <dsp:cNvPr id="0" name=""/>
        <dsp:cNvSpPr/>
      </dsp:nvSpPr>
      <dsp:spPr>
        <a:xfrm>
          <a:off x="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keine</a:t>
          </a:r>
          <a:r>
            <a:rPr lang="de-DE" sz="1600" i="0" kern="1200" dirty="0">
              <a:solidFill>
                <a:schemeClr val="tx1"/>
              </a:solidFill>
            </a:rPr>
            <a:t> Pflichtbelegung</a:t>
          </a:r>
          <a:endParaRPr lang="de-DE" sz="1600" i="1" kern="1200" dirty="0">
            <a:solidFill>
              <a:schemeClr val="tx1"/>
            </a:solidFill>
          </a:endParaRPr>
        </a:p>
      </dsp:txBody>
      <dsp:txXfrm>
        <a:off x="0" y="2503775"/>
        <a:ext cx="2677914" cy="1606748"/>
      </dsp:txXfrm>
    </dsp:sp>
    <dsp:sp modelId="{4BE867F1-25EC-41FD-BEB7-CBB4B1A1A9ED}">
      <dsp:nvSpPr>
        <dsp:cNvPr id="0" name=""/>
        <dsp:cNvSpPr/>
      </dsp:nvSpPr>
      <dsp:spPr>
        <a:xfrm>
          <a:off x="2945705" y="2513737"/>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keine </a:t>
          </a:r>
          <a:r>
            <a:rPr lang="de-DE" sz="1600" i="0" kern="1200" dirty="0">
              <a:solidFill>
                <a:schemeClr val="tx1"/>
              </a:solidFill>
            </a:rPr>
            <a:t>Leistungsnachweise</a:t>
          </a:r>
          <a:endParaRPr lang="de-DE" sz="1600" i="1" kern="1200" dirty="0">
            <a:solidFill>
              <a:schemeClr val="tx1"/>
            </a:solidFill>
          </a:endParaRPr>
        </a:p>
      </dsp:txBody>
      <dsp:txXfrm>
        <a:off x="2945705" y="2513737"/>
        <a:ext cx="2677914" cy="1606748"/>
      </dsp:txXfrm>
    </dsp:sp>
    <dsp:sp modelId="{0E8BD0EA-DA53-4AA4-BD9F-431F3E24A3E3}">
      <dsp:nvSpPr>
        <dsp:cNvPr id="0" name=""/>
        <dsp:cNvSpPr/>
      </dsp:nvSpPr>
      <dsp:spPr>
        <a:xfrm>
          <a:off x="589141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keine</a:t>
          </a:r>
          <a:r>
            <a:rPr lang="de-DE" sz="1600" i="0" kern="1200" dirty="0">
              <a:solidFill>
                <a:schemeClr val="tx1"/>
              </a:solidFill>
            </a:rPr>
            <a:t> Halbjahresleistungen</a:t>
          </a:r>
        </a:p>
      </dsp:txBody>
      <dsp:txXfrm>
        <a:off x="5891410" y="2503775"/>
        <a:ext cx="2677914" cy="16067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6BB3B1-AF69-4087-AA5B-4CF3A5B56857}">
      <dsp:nvSpPr>
        <dsp:cNvPr id="0" name=""/>
        <dsp:cNvSpPr/>
      </dsp:nvSpPr>
      <dsp:spPr>
        <a:xfrm>
          <a:off x="0" y="1597322"/>
          <a:ext cx="8153992" cy="104801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de-DE" sz="2000" b="1" kern="1200" dirty="0"/>
            <a:t>Auswertung, ggf. </a:t>
          </a:r>
          <a:r>
            <a:rPr lang="de-DE" sz="2000" b="1" kern="1200" dirty="0" err="1"/>
            <a:t>Umwahl</a:t>
          </a:r>
          <a:endParaRPr lang="de-DE" sz="2000" b="1" kern="1200" dirty="0"/>
        </a:p>
      </dsp:txBody>
      <dsp:txXfrm>
        <a:off x="0" y="1597322"/>
        <a:ext cx="8153992" cy="1048016"/>
      </dsp:txXfrm>
    </dsp:sp>
    <dsp:sp modelId="{98946AC4-A4F7-47D0-B84E-2F15F31D99A9}">
      <dsp:nvSpPr>
        <dsp:cNvPr id="0" name=""/>
        <dsp:cNvSpPr/>
      </dsp:nvSpPr>
      <dsp:spPr>
        <a:xfrm rot="10800000">
          <a:off x="0" y="1193"/>
          <a:ext cx="8153992" cy="1611849"/>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b="1" kern="1200" dirty="0" err="1"/>
            <a:t>Vorwahl</a:t>
          </a:r>
          <a:r>
            <a:rPr lang="en-GB" sz="2000" b="1" kern="1200" dirty="0"/>
            <a:t> </a:t>
          </a:r>
          <a:r>
            <a:rPr lang="en-GB" sz="2000" b="1" kern="1200" dirty="0">
              <a:highlight>
                <a:srgbClr val="FFFF00"/>
              </a:highlight>
            </a:rPr>
            <a:t>(</a:t>
          </a:r>
          <a:r>
            <a:rPr lang="en-GB" sz="2000" b="1" kern="1200" dirty="0" err="1">
              <a:highlight>
                <a:srgbClr val="FFFF00"/>
              </a:highlight>
            </a:rPr>
            <a:t>Dezember</a:t>
          </a:r>
          <a:r>
            <a:rPr lang="en-GB" sz="2000" b="1" kern="1200" dirty="0">
              <a:highlight>
                <a:srgbClr val="FFFF00"/>
              </a:highlight>
            </a:rPr>
            <a:t>)</a:t>
          </a:r>
          <a:endParaRPr lang="de-DE" sz="2000" kern="1200" dirty="0">
            <a:highlight>
              <a:srgbClr val="FFFF00"/>
            </a:highlight>
          </a:endParaRPr>
        </a:p>
      </dsp:txBody>
      <dsp:txXfrm rot="-10800000">
        <a:off x="0" y="1193"/>
        <a:ext cx="8153992" cy="565759"/>
      </dsp:txXfrm>
    </dsp:sp>
    <dsp:sp modelId="{C40236A9-C409-40F5-9CEE-45B146797F5E}">
      <dsp:nvSpPr>
        <dsp:cNvPr id="0" name=""/>
        <dsp:cNvSpPr/>
      </dsp:nvSpPr>
      <dsp:spPr>
        <a:xfrm>
          <a:off x="3981" y="566952"/>
          <a:ext cx="2715343" cy="48194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a:t>W-</a:t>
          </a:r>
          <a:r>
            <a:rPr lang="en-GB" sz="2000" kern="1200" dirty="0" err="1"/>
            <a:t>Seminare</a:t>
          </a:r>
          <a:endParaRPr lang="de-DE" sz="2000" kern="1200" dirty="0"/>
        </a:p>
      </dsp:txBody>
      <dsp:txXfrm>
        <a:off x="3981" y="566952"/>
        <a:ext cx="2715343" cy="481942"/>
      </dsp:txXfrm>
    </dsp:sp>
    <dsp:sp modelId="{7B0B8649-C131-48F1-8A41-876D99C9341F}">
      <dsp:nvSpPr>
        <dsp:cNvPr id="0" name=""/>
        <dsp:cNvSpPr/>
      </dsp:nvSpPr>
      <dsp:spPr>
        <a:xfrm>
          <a:off x="2719324" y="566952"/>
          <a:ext cx="2715343" cy="48194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Leistungsfächer</a:t>
          </a:r>
          <a:endParaRPr lang="de-DE" sz="2000" kern="1200" dirty="0"/>
        </a:p>
      </dsp:txBody>
      <dsp:txXfrm>
        <a:off x="2719324" y="566952"/>
        <a:ext cx="2715343" cy="481942"/>
      </dsp:txXfrm>
    </dsp:sp>
    <dsp:sp modelId="{2AD2F2D5-338E-418D-B169-39F57745634D}">
      <dsp:nvSpPr>
        <dsp:cNvPr id="0" name=""/>
        <dsp:cNvSpPr/>
      </dsp:nvSpPr>
      <dsp:spPr>
        <a:xfrm>
          <a:off x="5434667" y="566952"/>
          <a:ext cx="2715343" cy="48194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Vertiefungskurse</a:t>
          </a:r>
          <a:endParaRPr lang="de-DE" sz="2000" kern="1200" dirty="0"/>
        </a:p>
      </dsp:txBody>
      <dsp:txXfrm>
        <a:off x="5434667" y="566952"/>
        <a:ext cx="2715343" cy="4819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6BB3B1-AF69-4087-AA5B-4CF3A5B56857}">
      <dsp:nvSpPr>
        <dsp:cNvPr id="0" name=""/>
        <dsp:cNvSpPr/>
      </dsp:nvSpPr>
      <dsp:spPr>
        <a:xfrm>
          <a:off x="0" y="3191098"/>
          <a:ext cx="8153992" cy="10473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de-DE" sz="2000" b="1" kern="1200" dirty="0"/>
            <a:t>Auswertung, ggf. </a:t>
          </a:r>
          <a:r>
            <a:rPr lang="de-DE" sz="2000" b="1" kern="1200" dirty="0" err="1"/>
            <a:t>Umwahl</a:t>
          </a:r>
          <a:endParaRPr lang="de-DE" sz="2000" b="1" kern="1200" dirty="0"/>
        </a:p>
      </dsp:txBody>
      <dsp:txXfrm>
        <a:off x="0" y="3191098"/>
        <a:ext cx="8153992" cy="1047389"/>
      </dsp:txXfrm>
    </dsp:sp>
    <dsp:sp modelId="{22663FF4-89D0-4167-AB4C-D3444E5A7272}">
      <dsp:nvSpPr>
        <dsp:cNvPr id="0" name=""/>
        <dsp:cNvSpPr/>
      </dsp:nvSpPr>
      <dsp:spPr>
        <a:xfrm rot="10800000">
          <a:off x="0" y="1595924"/>
          <a:ext cx="8153992" cy="1610885"/>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b="1" kern="1200" dirty="0" err="1"/>
            <a:t>Fächerwahl</a:t>
          </a:r>
          <a:r>
            <a:rPr lang="en-GB" sz="2000" b="1" kern="1200" dirty="0"/>
            <a:t> </a:t>
          </a:r>
          <a:r>
            <a:rPr lang="en-GB" sz="2000" b="1" kern="1200" dirty="0">
              <a:highlight>
                <a:srgbClr val="FFFF00"/>
              </a:highlight>
            </a:rPr>
            <a:t>(</a:t>
          </a:r>
          <a:r>
            <a:rPr lang="en-GB" sz="2000" b="1" kern="1200" dirty="0" err="1">
              <a:highlight>
                <a:srgbClr val="FFFF00"/>
              </a:highlight>
            </a:rPr>
            <a:t>Januar</a:t>
          </a:r>
          <a:r>
            <a:rPr lang="en-GB" sz="2000" b="1" kern="1200" dirty="0">
              <a:highlight>
                <a:srgbClr val="FFFF00"/>
              </a:highlight>
            </a:rPr>
            <a:t>/</a:t>
          </a:r>
          <a:r>
            <a:rPr lang="en-GB" sz="2000" b="1" kern="1200" dirty="0" err="1">
              <a:highlight>
                <a:srgbClr val="FFFF00"/>
              </a:highlight>
            </a:rPr>
            <a:t>Februar</a:t>
          </a:r>
          <a:r>
            <a:rPr lang="en-GB" sz="2000" b="1" kern="1200" dirty="0">
              <a:highlight>
                <a:srgbClr val="FFFF00"/>
              </a:highlight>
            </a:rPr>
            <a:t>)</a:t>
          </a:r>
          <a:endParaRPr lang="de-DE" sz="2000" kern="1200" dirty="0">
            <a:highlight>
              <a:srgbClr val="FFFF00"/>
            </a:highlight>
          </a:endParaRPr>
        </a:p>
      </dsp:txBody>
      <dsp:txXfrm rot="-10800000">
        <a:off x="0" y="1595924"/>
        <a:ext cx="8153992" cy="565420"/>
      </dsp:txXfrm>
    </dsp:sp>
    <dsp:sp modelId="{DE7BD4C0-D351-4E0D-BEE7-7242765B5DC3}">
      <dsp:nvSpPr>
        <dsp:cNvPr id="0" name=""/>
        <dsp:cNvSpPr/>
      </dsp:nvSpPr>
      <dsp:spPr>
        <a:xfrm>
          <a:off x="0" y="2161344"/>
          <a:ext cx="4076995" cy="48165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Wahlpflichtfächer</a:t>
          </a:r>
          <a:endParaRPr lang="de-DE" sz="2000" kern="1200" dirty="0"/>
        </a:p>
      </dsp:txBody>
      <dsp:txXfrm>
        <a:off x="0" y="2161344"/>
        <a:ext cx="4076995" cy="481654"/>
      </dsp:txXfrm>
    </dsp:sp>
    <dsp:sp modelId="{9E2C0C61-E731-4EB7-BFD8-9D51A34F194D}">
      <dsp:nvSpPr>
        <dsp:cNvPr id="0" name=""/>
        <dsp:cNvSpPr/>
      </dsp:nvSpPr>
      <dsp:spPr>
        <a:xfrm>
          <a:off x="4076996" y="2161344"/>
          <a:ext cx="4076995" cy="48165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Fächer</a:t>
          </a:r>
          <a:r>
            <a:rPr lang="en-GB" sz="2000" kern="1200" dirty="0"/>
            <a:t> des </a:t>
          </a:r>
          <a:r>
            <a:rPr lang="en-GB" sz="2000" kern="1200" dirty="0" err="1"/>
            <a:t>Zusatzangebots</a:t>
          </a:r>
          <a:endParaRPr lang="de-DE" sz="2000" kern="1200" dirty="0"/>
        </a:p>
      </dsp:txBody>
      <dsp:txXfrm>
        <a:off x="4076996" y="2161344"/>
        <a:ext cx="4076995" cy="481654"/>
      </dsp:txXfrm>
    </dsp:sp>
    <dsp:sp modelId="{98946AC4-A4F7-47D0-B84E-2F15F31D99A9}">
      <dsp:nvSpPr>
        <dsp:cNvPr id="0" name=""/>
        <dsp:cNvSpPr/>
      </dsp:nvSpPr>
      <dsp:spPr>
        <a:xfrm rot="10800000">
          <a:off x="0" y="749"/>
          <a:ext cx="8153992" cy="1610885"/>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b="1" kern="1200" dirty="0" err="1"/>
            <a:t>Vorwahl</a:t>
          </a:r>
          <a:r>
            <a:rPr lang="en-GB" sz="2000" b="1" kern="1200" dirty="0"/>
            <a:t> </a:t>
          </a:r>
          <a:r>
            <a:rPr lang="en-GB" sz="2000" b="1" kern="1200" dirty="0">
              <a:highlight>
                <a:srgbClr val="FFFF00"/>
              </a:highlight>
            </a:rPr>
            <a:t>(</a:t>
          </a:r>
          <a:r>
            <a:rPr lang="en-GB" sz="2000" b="1" kern="1200" dirty="0" err="1">
              <a:highlight>
                <a:srgbClr val="FFFF00"/>
              </a:highlight>
            </a:rPr>
            <a:t>Dezember</a:t>
          </a:r>
          <a:r>
            <a:rPr lang="en-GB" sz="2000" b="1" kern="1200" dirty="0">
              <a:highlight>
                <a:srgbClr val="FFFF00"/>
              </a:highlight>
            </a:rPr>
            <a:t>)</a:t>
          </a:r>
          <a:endParaRPr lang="de-DE" sz="2000" kern="1200" dirty="0">
            <a:highlight>
              <a:srgbClr val="FFFF00"/>
            </a:highlight>
          </a:endParaRPr>
        </a:p>
      </dsp:txBody>
      <dsp:txXfrm rot="-10800000">
        <a:off x="0" y="749"/>
        <a:ext cx="8153992" cy="565420"/>
      </dsp:txXfrm>
    </dsp:sp>
    <dsp:sp modelId="{C40236A9-C409-40F5-9CEE-45B146797F5E}">
      <dsp:nvSpPr>
        <dsp:cNvPr id="0" name=""/>
        <dsp:cNvSpPr/>
      </dsp:nvSpPr>
      <dsp:spPr>
        <a:xfrm>
          <a:off x="3981" y="566170"/>
          <a:ext cx="2715343" cy="48165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a:t>W-</a:t>
          </a:r>
          <a:r>
            <a:rPr lang="en-GB" sz="2000" kern="1200" dirty="0" err="1"/>
            <a:t>Seminare</a:t>
          </a:r>
          <a:endParaRPr lang="de-DE" sz="2000" kern="1200" dirty="0"/>
        </a:p>
      </dsp:txBody>
      <dsp:txXfrm>
        <a:off x="3981" y="566170"/>
        <a:ext cx="2715343" cy="481654"/>
      </dsp:txXfrm>
    </dsp:sp>
    <dsp:sp modelId="{7B0B8649-C131-48F1-8A41-876D99C9341F}">
      <dsp:nvSpPr>
        <dsp:cNvPr id="0" name=""/>
        <dsp:cNvSpPr/>
      </dsp:nvSpPr>
      <dsp:spPr>
        <a:xfrm>
          <a:off x="2719324" y="566170"/>
          <a:ext cx="2715343" cy="48165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Leistungsfächer</a:t>
          </a:r>
          <a:endParaRPr lang="de-DE" sz="2000" kern="1200" dirty="0"/>
        </a:p>
      </dsp:txBody>
      <dsp:txXfrm>
        <a:off x="2719324" y="566170"/>
        <a:ext cx="2715343" cy="481654"/>
      </dsp:txXfrm>
    </dsp:sp>
    <dsp:sp modelId="{2AD2F2D5-338E-418D-B169-39F57745634D}">
      <dsp:nvSpPr>
        <dsp:cNvPr id="0" name=""/>
        <dsp:cNvSpPr/>
      </dsp:nvSpPr>
      <dsp:spPr>
        <a:xfrm>
          <a:off x="5434667" y="566170"/>
          <a:ext cx="2715343" cy="48165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Vertiefungskurse</a:t>
          </a:r>
          <a:endParaRPr lang="de-DE" sz="2000" kern="1200" dirty="0"/>
        </a:p>
      </dsp:txBody>
      <dsp:txXfrm>
        <a:off x="5434667" y="566170"/>
        <a:ext cx="2715343" cy="48165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6592F3-749A-4254-AA40-FB9DCFD375E1}">
      <dsp:nvSpPr>
        <dsp:cNvPr id="0" name=""/>
        <dsp:cNvSpPr/>
      </dsp:nvSpPr>
      <dsp:spPr>
        <a:xfrm>
          <a:off x="2211731" y="0"/>
          <a:ext cx="1526125" cy="84784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Wahlverfahren</a:t>
          </a:r>
        </a:p>
      </dsp:txBody>
      <dsp:txXfrm>
        <a:off x="2236564" y="24833"/>
        <a:ext cx="1476459" cy="798181"/>
      </dsp:txXfrm>
    </dsp:sp>
    <dsp:sp modelId="{97E5D15C-5A44-4107-AC5F-837D76907E88}">
      <dsp:nvSpPr>
        <dsp:cNvPr id="0" name=""/>
        <dsp:cNvSpPr/>
      </dsp:nvSpPr>
      <dsp:spPr>
        <a:xfrm>
          <a:off x="4416135" y="0"/>
          <a:ext cx="1526125" cy="847847"/>
        </a:xfrm>
        <a:prstGeom prst="roundRect">
          <a:avLst>
            <a:gd name="adj" fmla="val 10000"/>
          </a:avLst>
        </a:prstGeom>
        <a:solidFill>
          <a:schemeClr val="bg1">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endParaRPr lang="de-DE" sz="1800" kern="1200" dirty="0"/>
        </a:p>
      </dsp:txBody>
      <dsp:txXfrm>
        <a:off x="4440968" y="24833"/>
        <a:ext cx="1476459" cy="798181"/>
      </dsp:txXfrm>
    </dsp:sp>
    <dsp:sp modelId="{BE302827-4500-4FCF-A002-2F95731D34E6}">
      <dsp:nvSpPr>
        <dsp:cNvPr id="0" name=""/>
        <dsp:cNvSpPr/>
      </dsp:nvSpPr>
      <dsp:spPr>
        <a:xfrm>
          <a:off x="3759053" y="3603352"/>
          <a:ext cx="635885" cy="635885"/>
        </a:xfrm>
        <a:prstGeom prst="triangl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0EBF49-A992-4BC1-8A6D-33AD3074E300}">
      <dsp:nvSpPr>
        <dsp:cNvPr id="0" name=""/>
        <dsp:cNvSpPr/>
      </dsp:nvSpPr>
      <dsp:spPr>
        <a:xfrm rot="21360000">
          <a:off x="2168756" y="3330868"/>
          <a:ext cx="3816479" cy="2668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C62E183-F8E4-4380-A47C-3823A9D2B7F5}">
      <dsp:nvSpPr>
        <dsp:cNvPr id="0" name=""/>
        <dsp:cNvSpPr/>
      </dsp:nvSpPr>
      <dsp:spPr>
        <a:xfrm rot="21360000">
          <a:off x="2119528" y="1102309"/>
          <a:ext cx="1540961" cy="22720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viele Wahl-möglichkeiten</a:t>
          </a:r>
        </a:p>
      </dsp:txBody>
      <dsp:txXfrm>
        <a:off x="2194752" y="1177533"/>
        <a:ext cx="1390513" cy="212156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6592F3-749A-4254-AA40-FB9DCFD375E1}">
      <dsp:nvSpPr>
        <dsp:cNvPr id="0" name=""/>
        <dsp:cNvSpPr/>
      </dsp:nvSpPr>
      <dsp:spPr>
        <a:xfrm>
          <a:off x="2211731" y="0"/>
          <a:ext cx="1526125" cy="84784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Wahlverfahren</a:t>
          </a:r>
        </a:p>
      </dsp:txBody>
      <dsp:txXfrm>
        <a:off x="2236564" y="24833"/>
        <a:ext cx="1476459" cy="798181"/>
      </dsp:txXfrm>
    </dsp:sp>
    <dsp:sp modelId="{97E5D15C-5A44-4107-AC5F-837D76907E88}">
      <dsp:nvSpPr>
        <dsp:cNvPr id="0" name=""/>
        <dsp:cNvSpPr/>
      </dsp:nvSpPr>
      <dsp:spPr>
        <a:xfrm>
          <a:off x="4416135" y="0"/>
          <a:ext cx="1526125" cy="84784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de-DE" sz="1800" kern="1200" dirty="0"/>
            <a:t>Stundenplan?</a:t>
          </a:r>
        </a:p>
      </dsp:txBody>
      <dsp:txXfrm>
        <a:off x="4440968" y="24833"/>
        <a:ext cx="1476459" cy="798181"/>
      </dsp:txXfrm>
    </dsp:sp>
    <dsp:sp modelId="{BE302827-4500-4FCF-A002-2F95731D34E6}">
      <dsp:nvSpPr>
        <dsp:cNvPr id="0" name=""/>
        <dsp:cNvSpPr/>
      </dsp:nvSpPr>
      <dsp:spPr>
        <a:xfrm>
          <a:off x="3759053" y="3603352"/>
          <a:ext cx="635885" cy="635885"/>
        </a:xfrm>
        <a:prstGeom prst="triangl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0EBF49-A992-4BC1-8A6D-33AD3074E300}">
      <dsp:nvSpPr>
        <dsp:cNvPr id="0" name=""/>
        <dsp:cNvSpPr/>
      </dsp:nvSpPr>
      <dsp:spPr>
        <a:xfrm rot="21360000">
          <a:off x="2168756" y="3330868"/>
          <a:ext cx="3816479" cy="2668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C62E183-F8E4-4380-A47C-3823A9D2B7F5}">
      <dsp:nvSpPr>
        <dsp:cNvPr id="0" name=""/>
        <dsp:cNvSpPr/>
      </dsp:nvSpPr>
      <dsp:spPr>
        <a:xfrm rot="21360000">
          <a:off x="2119528" y="1102309"/>
          <a:ext cx="1540961" cy="22720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viele Wahl-möglichkeiten</a:t>
          </a:r>
        </a:p>
      </dsp:txBody>
      <dsp:txXfrm>
        <a:off x="2194752" y="1177533"/>
        <a:ext cx="1390513" cy="212156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6592F3-749A-4254-AA40-FB9DCFD375E1}">
      <dsp:nvSpPr>
        <dsp:cNvPr id="0" name=""/>
        <dsp:cNvSpPr/>
      </dsp:nvSpPr>
      <dsp:spPr>
        <a:xfrm>
          <a:off x="2211731" y="0"/>
          <a:ext cx="1526125" cy="84784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Wahlverfahren</a:t>
          </a:r>
        </a:p>
      </dsp:txBody>
      <dsp:txXfrm>
        <a:off x="2236564" y="24833"/>
        <a:ext cx="1476459" cy="798181"/>
      </dsp:txXfrm>
    </dsp:sp>
    <dsp:sp modelId="{97E5D15C-5A44-4107-AC5F-837D76907E88}">
      <dsp:nvSpPr>
        <dsp:cNvPr id="0" name=""/>
        <dsp:cNvSpPr/>
      </dsp:nvSpPr>
      <dsp:spPr>
        <a:xfrm>
          <a:off x="4416135" y="0"/>
          <a:ext cx="1526125" cy="84784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Auswertung, ggf. </a:t>
          </a:r>
          <a:r>
            <a:rPr lang="de-DE" sz="1700" kern="1200" dirty="0" err="1"/>
            <a:t>Umwahl</a:t>
          </a:r>
          <a:endParaRPr lang="de-DE" sz="1700" kern="1200" dirty="0"/>
        </a:p>
      </dsp:txBody>
      <dsp:txXfrm>
        <a:off x="4440968" y="24833"/>
        <a:ext cx="1476459" cy="798181"/>
      </dsp:txXfrm>
    </dsp:sp>
    <dsp:sp modelId="{BE302827-4500-4FCF-A002-2F95731D34E6}">
      <dsp:nvSpPr>
        <dsp:cNvPr id="0" name=""/>
        <dsp:cNvSpPr/>
      </dsp:nvSpPr>
      <dsp:spPr>
        <a:xfrm>
          <a:off x="3759053" y="3603352"/>
          <a:ext cx="635885" cy="635885"/>
        </a:xfrm>
        <a:prstGeom prst="triangl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188E5C-EAD6-44A5-B5E6-591D0E570CD8}">
      <dsp:nvSpPr>
        <dsp:cNvPr id="0" name=""/>
        <dsp:cNvSpPr/>
      </dsp:nvSpPr>
      <dsp:spPr>
        <a:xfrm>
          <a:off x="2169338" y="3337128"/>
          <a:ext cx="3815314" cy="25774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8CFD1E2-4B55-4F1D-BE9B-9D12DD289501}">
      <dsp:nvSpPr>
        <dsp:cNvPr id="0" name=""/>
        <dsp:cNvSpPr/>
      </dsp:nvSpPr>
      <dsp:spPr>
        <a:xfrm>
          <a:off x="2211731" y="1034374"/>
          <a:ext cx="1526125" cy="22722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viele Wahl-möglichkeiten</a:t>
          </a:r>
        </a:p>
      </dsp:txBody>
      <dsp:txXfrm>
        <a:off x="2286230" y="1108873"/>
        <a:ext cx="1377127" cy="2123233"/>
      </dsp:txXfrm>
    </dsp:sp>
    <dsp:sp modelId="{302EF5E4-28CE-45E7-BD89-1577A426CA22}">
      <dsp:nvSpPr>
        <dsp:cNvPr id="0" name=""/>
        <dsp:cNvSpPr/>
      </dsp:nvSpPr>
      <dsp:spPr>
        <a:xfrm>
          <a:off x="4416135" y="1034374"/>
          <a:ext cx="1526125" cy="22722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möglichst kompakter Stundenplan</a:t>
          </a:r>
        </a:p>
      </dsp:txBody>
      <dsp:txXfrm>
        <a:off x="4490634" y="1108873"/>
        <a:ext cx="1377127" cy="212323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8.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9.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38604" cy="465341"/>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970159" y="0"/>
            <a:ext cx="3038604" cy="465341"/>
          </a:xfrm>
          <a:prstGeom prst="rect">
            <a:avLst/>
          </a:prstGeom>
        </p:spPr>
        <p:txBody>
          <a:bodyPr vert="horz" lIns="91440" tIns="45720" rIns="91440" bIns="45720" rtlCol="0"/>
          <a:lstStyle>
            <a:lvl1pPr algn="r">
              <a:defRPr sz="1200"/>
            </a:lvl1pPr>
          </a:lstStyle>
          <a:p>
            <a:fld id="{9489C3C1-FCA0-440A-B9DA-946688A315DD}" type="datetimeFigureOut">
              <a:rPr lang="de-DE" smtClean="0"/>
              <a:t>24.10.2023</a:t>
            </a:fld>
            <a:endParaRPr lang="de-DE"/>
          </a:p>
        </p:txBody>
      </p:sp>
      <p:sp>
        <p:nvSpPr>
          <p:cNvPr id="4" name="Folienbildplatzhalt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700713" y="4473512"/>
            <a:ext cx="5608975" cy="3660281"/>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831059"/>
            <a:ext cx="3038604" cy="465341"/>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970159" y="8831059"/>
            <a:ext cx="3038604" cy="465341"/>
          </a:xfrm>
          <a:prstGeom prst="rect">
            <a:avLst/>
          </a:prstGeom>
        </p:spPr>
        <p:txBody>
          <a:bodyPr vert="horz" lIns="91440" tIns="45720" rIns="91440" bIns="45720" rtlCol="0" anchor="b"/>
          <a:lstStyle>
            <a:lvl1pPr algn="r">
              <a:defRPr sz="1200"/>
            </a:lvl1pPr>
          </a:lstStyle>
          <a:p>
            <a:fld id="{E6ED0DCA-4C30-4C99-85AA-8B49A48E3E34}" type="slidenum">
              <a:rPr lang="de-DE" smtClean="0"/>
              <a:t>‹Nr.›</a:t>
            </a:fld>
            <a:endParaRPr lang="de-DE"/>
          </a:p>
        </p:txBody>
      </p:sp>
    </p:spTree>
    <p:extLst>
      <p:ext uri="{BB962C8B-B14F-4D97-AF65-F5344CB8AC3E}">
        <p14:creationId xmlns:p14="http://schemas.microsoft.com/office/powerpoint/2010/main" val="3944990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Allgemeine</a:t>
            </a:r>
            <a:r>
              <a:rPr lang="de-DE" baseline="0" dirty="0"/>
              <a:t> Hochschulreife schließt allgemeine Studierfähigkeit ein.</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4</a:t>
            </a:fld>
            <a:endParaRPr lang="de-DE"/>
          </a:p>
        </p:txBody>
      </p:sp>
    </p:spTree>
    <p:extLst>
      <p:ext uri="{BB962C8B-B14F-4D97-AF65-F5344CB8AC3E}">
        <p14:creationId xmlns:p14="http://schemas.microsoft.com/office/powerpoint/2010/main" val="5705219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Wahlpflichtpflicht ist stets aufgabenfeldgebunden.</a:t>
            </a:r>
          </a:p>
        </p:txBody>
      </p:sp>
      <p:sp>
        <p:nvSpPr>
          <p:cNvPr id="4" name="Foliennummernplatzhalter 3"/>
          <p:cNvSpPr>
            <a:spLocks noGrp="1"/>
          </p:cNvSpPr>
          <p:nvPr>
            <p:ph type="sldNum" sz="quarter" idx="10"/>
          </p:nvPr>
        </p:nvSpPr>
        <p:spPr/>
        <p:txBody>
          <a:bodyPr/>
          <a:lstStyle/>
          <a:p>
            <a:fld id="{E6ED0DCA-4C30-4C99-85AA-8B49A48E3E34}" type="slidenum">
              <a:rPr lang="de-DE" smtClean="0"/>
              <a:t>23</a:t>
            </a:fld>
            <a:endParaRPr lang="de-DE"/>
          </a:p>
        </p:txBody>
      </p:sp>
    </p:spTree>
    <p:extLst>
      <p:ext uri="{BB962C8B-B14F-4D97-AF65-F5344CB8AC3E}">
        <p14:creationId xmlns:p14="http://schemas.microsoft.com/office/powerpoint/2010/main" val="17720489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a:t>
            </a:r>
            <a:r>
              <a:rPr lang="de-DE" baseline="0" dirty="0"/>
              <a:t> Schule kann - über die Pflichtbelegung hinaus - auch die Weiterbelegung von in </a:t>
            </a:r>
            <a:r>
              <a:rPr lang="de-DE" baseline="0" dirty="0" err="1"/>
              <a:t>Q12</a:t>
            </a:r>
            <a:r>
              <a:rPr lang="de-DE" baseline="0" dirty="0"/>
              <a:t> belegten Fächern in </a:t>
            </a:r>
            <a:r>
              <a:rPr lang="de-DE" baseline="0" dirty="0" err="1"/>
              <a:t>Q13</a:t>
            </a:r>
            <a:r>
              <a:rPr lang="de-DE" baseline="0" dirty="0"/>
              <a:t> gestatten.</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29</a:t>
            </a:fld>
            <a:endParaRPr lang="de-DE"/>
          </a:p>
        </p:txBody>
      </p:sp>
    </p:spTree>
    <p:extLst>
      <p:ext uri="{BB962C8B-B14F-4D97-AF65-F5344CB8AC3E}">
        <p14:creationId xmlns:p14="http://schemas.microsoft.com/office/powerpoint/2010/main" val="316714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Unterricht und Abiturprüfung</a:t>
            </a:r>
            <a:r>
              <a:rPr lang="de-DE" baseline="0" dirty="0"/>
              <a:t> in D und M auf </a:t>
            </a:r>
            <a:r>
              <a:rPr lang="de-DE" baseline="0" dirty="0" err="1"/>
              <a:t>eA</a:t>
            </a:r>
            <a:r>
              <a:rPr lang="de-DE" baseline="0" dirty="0"/>
              <a:t> für alle – unabhängig von Besuch des Vertiefungskurses</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30</a:t>
            </a:fld>
            <a:endParaRPr lang="de-DE"/>
          </a:p>
        </p:txBody>
      </p:sp>
    </p:spTree>
    <p:extLst>
      <p:ext uri="{BB962C8B-B14F-4D97-AF65-F5344CB8AC3E}">
        <p14:creationId xmlns:p14="http://schemas.microsoft.com/office/powerpoint/2010/main" val="12775580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Angebot</a:t>
            </a:r>
            <a:r>
              <a:rPr lang="de-DE" baseline="0" dirty="0"/>
              <a:t> auch nur in 13/2 möglich.</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31</a:t>
            </a:fld>
            <a:endParaRPr lang="de-DE"/>
          </a:p>
        </p:txBody>
      </p:sp>
    </p:spTree>
    <p:extLst>
      <p:ext uri="{BB962C8B-B14F-4D97-AF65-F5344CB8AC3E}">
        <p14:creationId xmlns:p14="http://schemas.microsoft.com/office/powerpoint/2010/main" val="1951608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Beispiele können auf Belange der Schule angepasst werden.</a:t>
            </a:r>
          </a:p>
        </p:txBody>
      </p:sp>
      <p:sp>
        <p:nvSpPr>
          <p:cNvPr id="4" name="Foliennummernplatzhalter 3"/>
          <p:cNvSpPr>
            <a:spLocks noGrp="1"/>
          </p:cNvSpPr>
          <p:nvPr>
            <p:ph type="sldNum" sz="quarter" idx="10"/>
          </p:nvPr>
        </p:nvSpPr>
        <p:spPr/>
        <p:txBody>
          <a:bodyPr/>
          <a:lstStyle/>
          <a:p>
            <a:fld id="{E6ED0DCA-4C30-4C99-85AA-8B49A48E3E34}" type="slidenum">
              <a:rPr lang="de-DE" smtClean="0"/>
              <a:t>32</a:t>
            </a:fld>
            <a:endParaRPr lang="de-DE"/>
          </a:p>
        </p:txBody>
      </p:sp>
    </p:spTree>
    <p:extLst>
      <p:ext uri="{BB962C8B-B14F-4D97-AF65-F5344CB8AC3E}">
        <p14:creationId xmlns:p14="http://schemas.microsoft.com/office/powerpoint/2010/main" val="7901262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33</a:t>
            </a:fld>
            <a:endParaRPr lang="de-DE"/>
          </a:p>
        </p:txBody>
      </p:sp>
    </p:spTree>
    <p:extLst>
      <p:ext uri="{BB962C8B-B14F-4D97-AF65-F5344CB8AC3E}">
        <p14:creationId xmlns:p14="http://schemas.microsoft.com/office/powerpoint/2010/main" val="38964544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34</a:t>
            </a:fld>
            <a:endParaRPr lang="de-DE"/>
          </a:p>
        </p:txBody>
      </p:sp>
    </p:spTree>
    <p:extLst>
      <p:ext uri="{BB962C8B-B14F-4D97-AF65-F5344CB8AC3E}">
        <p14:creationId xmlns:p14="http://schemas.microsoft.com/office/powerpoint/2010/main" val="12209102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35</a:t>
            </a:fld>
            <a:endParaRPr lang="de-DE"/>
          </a:p>
        </p:txBody>
      </p:sp>
    </p:spTree>
    <p:extLst>
      <p:ext uri="{BB962C8B-B14F-4D97-AF65-F5344CB8AC3E}">
        <p14:creationId xmlns:p14="http://schemas.microsoft.com/office/powerpoint/2010/main" val="18131921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36</a:t>
            </a:fld>
            <a:endParaRPr lang="de-DE"/>
          </a:p>
        </p:txBody>
      </p:sp>
    </p:spTree>
    <p:extLst>
      <p:ext uri="{BB962C8B-B14F-4D97-AF65-F5344CB8AC3E}">
        <p14:creationId xmlns:p14="http://schemas.microsoft.com/office/powerpoint/2010/main" val="4388664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37</a:t>
            </a:fld>
            <a:endParaRPr lang="de-DE"/>
          </a:p>
        </p:txBody>
      </p:sp>
    </p:spTree>
    <p:extLst>
      <p:ext uri="{BB962C8B-B14F-4D97-AF65-F5344CB8AC3E}">
        <p14:creationId xmlns:p14="http://schemas.microsoft.com/office/powerpoint/2010/main" val="1735370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Deutsch und Mathematik mit besonderer</a:t>
            </a:r>
            <a:r>
              <a:rPr lang="de-DE" baseline="0" dirty="0"/>
              <a:t> Bedeutung für allgemeine Studierfähigkeit.</a:t>
            </a:r>
          </a:p>
          <a:p>
            <a:r>
              <a:rPr lang="de-DE" baseline="0" dirty="0"/>
              <a:t>Belegung aller Aufgabenfelder (</a:t>
            </a:r>
            <a:r>
              <a:rPr lang="de-DE" baseline="0" dirty="0" err="1"/>
              <a:t>SLK</a:t>
            </a:r>
            <a:r>
              <a:rPr lang="de-DE" baseline="0" dirty="0"/>
              <a:t>, </a:t>
            </a:r>
            <a:r>
              <a:rPr lang="de-DE" baseline="0" dirty="0" err="1"/>
              <a:t>MNT</a:t>
            </a:r>
            <a:r>
              <a:rPr lang="de-DE" baseline="0" dirty="0"/>
              <a:t>, </a:t>
            </a:r>
            <a:r>
              <a:rPr lang="de-DE" baseline="0" dirty="0" err="1"/>
              <a:t>GPR</a:t>
            </a:r>
            <a:r>
              <a:rPr lang="de-DE" baseline="0" dirty="0"/>
              <a:t>).</a:t>
            </a:r>
          </a:p>
          <a:p>
            <a:r>
              <a:rPr lang="de-DE" baseline="0" dirty="0"/>
              <a:t>Besondere Bedeutung der Fremdsprachen und Naturwissenschaften in moderner und globaler Welt.</a:t>
            </a:r>
          </a:p>
          <a:p>
            <a:r>
              <a:rPr lang="de-DE" baseline="0" dirty="0"/>
              <a:t>Berücksichtigung der musisch-künstlerischen Bildung.</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6</a:t>
            </a:fld>
            <a:endParaRPr lang="de-DE"/>
          </a:p>
        </p:txBody>
      </p:sp>
    </p:spTree>
    <p:extLst>
      <p:ext uri="{BB962C8B-B14F-4D97-AF65-F5344CB8AC3E}">
        <p14:creationId xmlns:p14="http://schemas.microsoft.com/office/powerpoint/2010/main" val="16340751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38</a:t>
            </a:fld>
            <a:endParaRPr lang="de-DE"/>
          </a:p>
        </p:txBody>
      </p:sp>
    </p:spTree>
    <p:extLst>
      <p:ext uri="{BB962C8B-B14F-4D97-AF65-F5344CB8AC3E}">
        <p14:creationId xmlns:p14="http://schemas.microsoft.com/office/powerpoint/2010/main" val="20722810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40</a:t>
            </a:fld>
            <a:endParaRPr lang="de-DE"/>
          </a:p>
        </p:txBody>
      </p:sp>
    </p:spTree>
    <p:extLst>
      <p:ext uri="{BB962C8B-B14F-4D97-AF65-F5344CB8AC3E}">
        <p14:creationId xmlns:p14="http://schemas.microsoft.com/office/powerpoint/2010/main" val="3662426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41</a:t>
            </a:fld>
            <a:endParaRPr lang="de-DE"/>
          </a:p>
        </p:txBody>
      </p:sp>
    </p:spTree>
    <p:extLst>
      <p:ext uri="{BB962C8B-B14F-4D97-AF65-F5344CB8AC3E}">
        <p14:creationId xmlns:p14="http://schemas.microsoft.com/office/powerpoint/2010/main" val="33438070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42</a:t>
            </a:fld>
            <a:endParaRPr lang="de-DE"/>
          </a:p>
        </p:txBody>
      </p:sp>
    </p:spTree>
    <p:extLst>
      <p:ext uri="{BB962C8B-B14F-4D97-AF65-F5344CB8AC3E}">
        <p14:creationId xmlns:p14="http://schemas.microsoft.com/office/powerpoint/2010/main" val="13721090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Hinweis auf Grundregel: Je mehr Wahlmöglichkeiten, desto mehr Nachmittagsunterricht und desto mehr Freistunden in den Schülerstundenplänen.</a:t>
            </a:r>
          </a:p>
        </p:txBody>
      </p:sp>
      <p:sp>
        <p:nvSpPr>
          <p:cNvPr id="4" name="Foliennummernplatzhalter 3"/>
          <p:cNvSpPr>
            <a:spLocks noGrp="1"/>
          </p:cNvSpPr>
          <p:nvPr>
            <p:ph type="sldNum" sz="quarter" idx="10"/>
          </p:nvPr>
        </p:nvSpPr>
        <p:spPr/>
        <p:txBody>
          <a:bodyPr/>
          <a:lstStyle/>
          <a:p>
            <a:fld id="{E6ED0DCA-4C30-4C99-85AA-8B49A48E3E34}" type="slidenum">
              <a:rPr lang="de-DE" smtClean="0"/>
              <a:t>43</a:t>
            </a:fld>
            <a:endParaRPr lang="de-DE"/>
          </a:p>
        </p:txBody>
      </p:sp>
    </p:spTree>
    <p:extLst>
      <p:ext uri="{BB962C8B-B14F-4D97-AF65-F5344CB8AC3E}">
        <p14:creationId xmlns:p14="http://schemas.microsoft.com/office/powerpoint/2010/main" val="15697910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Hinweis auf Grundregel: Je mehr Wahlmöglichkeiten, desto mehr Nachmittagsunterricht und desto mehr Freistunden in den Schülerstundenplänen.</a:t>
            </a:r>
          </a:p>
        </p:txBody>
      </p:sp>
      <p:sp>
        <p:nvSpPr>
          <p:cNvPr id="4" name="Foliennummernplatzhalter 3"/>
          <p:cNvSpPr>
            <a:spLocks noGrp="1"/>
          </p:cNvSpPr>
          <p:nvPr>
            <p:ph type="sldNum" sz="quarter" idx="10"/>
          </p:nvPr>
        </p:nvSpPr>
        <p:spPr/>
        <p:txBody>
          <a:bodyPr/>
          <a:lstStyle/>
          <a:p>
            <a:fld id="{E6ED0DCA-4C30-4C99-85AA-8B49A48E3E34}" type="slidenum">
              <a:rPr lang="de-DE" smtClean="0"/>
              <a:t>44</a:t>
            </a:fld>
            <a:endParaRPr lang="de-DE"/>
          </a:p>
        </p:txBody>
      </p:sp>
    </p:spTree>
    <p:extLst>
      <p:ext uri="{BB962C8B-B14F-4D97-AF65-F5344CB8AC3E}">
        <p14:creationId xmlns:p14="http://schemas.microsoft.com/office/powerpoint/2010/main" val="32039041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Hinweis auf Grundregel: Je mehr Wahlmöglichkeiten, desto mehr Nachmittagsunterricht und desto mehr Freistunden in den Schülerstundenplänen.</a:t>
            </a:r>
          </a:p>
        </p:txBody>
      </p:sp>
      <p:sp>
        <p:nvSpPr>
          <p:cNvPr id="4" name="Foliennummernplatzhalter 3"/>
          <p:cNvSpPr>
            <a:spLocks noGrp="1"/>
          </p:cNvSpPr>
          <p:nvPr>
            <p:ph type="sldNum" sz="quarter" idx="10"/>
          </p:nvPr>
        </p:nvSpPr>
        <p:spPr/>
        <p:txBody>
          <a:bodyPr/>
          <a:lstStyle/>
          <a:p>
            <a:fld id="{E6ED0DCA-4C30-4C99-85AA-8B49A48E3E34}" type="slidenum">
              <a:rPr lang="de-DE" smtClean="0"/>
              <a:t>45</a:t>
            </a:fld>
            <a:endParaRPr lang="de-DE"/>
          </a:p>
        </p:txBody>
      </p:sp>
    </p:spTree>
    <p:extLst>
      <p:ext uri="{BB962C8B-B14F-4D97-AF65-F5344CB8AC3E}">
        <p14:creationId xmlns:p14="http://schemas.microsoft.com/office/powerpoint/2010/main" val="4200295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schemeClr val="tx1"/>
                </a:solidFill>
              </a:rPr>
              <a:t>Hinweis zur Substitution von M: Wegen </a:t>
            </a:r>
            <a:r>
              <a:rPr lang="de-DE" dirty="0" err="1">
                <a:solidFill>
                  <a:schemeClr val="tx1"/>
                </a:solidFill>
              </a:rPr>
              <a:t>KMK</a:t>
            </a:r>
            <a:r>
              <a:rPr lang="de-DE" dirty="0">
                <a:solidFill>
                  <a:schemeClr val="tx1"/>
                </a:solidFill>
              </a:rPr>
              <a:t>-Bestimmungen zudem </a:t>
            </a:r>
            <a:r>
              <a:rPr lang="de-DE" dirty="0" err="1">
                <a:solidFill>
                  <a:schemeClr val="tx1"/>
                </a:solidFill>
              </a:rPr>
              <a:t>FS</a:t>
            </a:r>
            <a:r>
              <a:rPr lang="de-DE" dirty="0">
                <a:solidFill>
                  <a:schemeClr val="tx1"/>
                </a:solidFill>
              </a:rPr>
              <a:t> verpflichtendes Abiturprüfungsfach</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52</a:t>
            </a:fld>
            <a:endParaRPr lang="de-DE"/>
          </a:p>
        </p:txBody>
      </p:sp>
    </p:spTree>
    <p:extLst>
      <p:ext uri="{BB962C8B-B14F-4D97-AF65-F5344CB8AC3E}">
        <p14:creationId xmlns:p14="http://schemas.microsoft.com/office/powerpoint/2010/main" val="36870471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924367">
              <a:defRPr/>
            </a:pPr>
            <a:r>
              <a:rPr lang="de-DE" dirty="0">
                <a:solidFill>
                  <a:schemeClr val="tx1"/>
                </a:solidFill>
              </a:rPr>
              <a:t>Hinweis zur Substitution von M: Wegen </a:t>
            </a:r>
            <a:r>
              <a:rPr lang="de-DE" dirty="0" err="1">
                <a:solidFill>
                  <a:schemeClr val="tx1"/>
                </a:solidFill>
              </a:rPr>
              <a:t>KMK</a:t>
            </a:r>
            <a:r>
              <a:rPr lang="de-DE" dirty="0">
                <a:solidFill>
                  <a:schemeClr val="tx1"/>
                </a:solidFill>
              </a:rPr>
              <a:t>-Bestimmungen zudem </a:t>
            </a:r>
            <a:r>
              <a:rPr lang="de-DE" dirty="0" err="1">
                <a:solidFill>
                  <a:schemeClr val="tx1"/>
                </a:solidFill>
              </a:rPr>
              <a:t>FS</a:t>
            </a:r>
            <a:r>
              <a:rPr lang="de-DE" dirty="0">
                <a:solidFill>
                  <a:schemeClr val="tx1"/>
                </a:solidFill>
              </a:rPr>
              <a:t> verpflichtendes Abiturprüfungsfach</a:t>
            </a:r>
          </a:p>
          <a:p>
            <a:endParaRPr lang="de-DE" dirty="0"/>
          </a:p>
        </p:txBody>
      </p:sp>
      <p:sp>
        <p:nvSpPr>
          <p:cNvPr id="4" name="Foliennummernplatzhalt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6ED0DCA-4C30-4C99-85AA-8B49A48E3E34}"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53</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78284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Drei</a:t>
            </a:r>
            <a:r>
              <a:rPr lang="de-DE" baseline="0" dirty="0"/>
              <a:t> Naturwissenschaften sind in der Abiturprüfung nicht möglich.</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58</a:t>
            </a:fld>
            <a:endParaRPr lang="de-DE"/>
          </a:p>
        </p:txBody>
      </p:sp>
    </p:spTree>
    <p:extLst>
      <p:ext uri="{BB962C8B-B14F-4D97-AF65-F5344CB8AC3E}">
        <p14:creationId xmlns:p14="http://schemas.microsoft.com/office/powerpoint/2010/main" val="1197614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Folien 7 bis 13 können – je nach zeitlichem Rahmen – auch ausgeblendet werden.</a:t>
            </a:r>
          </a:p>
        </p:txBody>
      </p:sp>
      <p:sp>
        <p:nvSpPr>
          <p:cNvPr id="4" name="Foliennummernplatzhalter 3"/>
          <p:cNvSpPr>
            <a:spLocks noGrp="1"/>
          </p:cNvSpPr>
          <p:nvPr>
            <p:ph type="sldNum" sz="quarter" idx="10"/>
          </p:nvPr>
        </p:nvSpPr>
        <p:spPr/>
        <p:txBody>
          <a:bodyPr/>
          <a:lstStyle/>
          <a:p>
            <a:fld id="{E6ED0DCA-4C30-4C99-85AA-8B49A48E3E34}" type="slidenum">
              <a:rPr lang="de-DE" smtClean="0"/>
              <a:t>7</a:t>
            </a:fld>
            <a:endParaRPr lang="de-DE"/>
          </a:p>
        </p:txBody>
      </p:sp>
    </p:spTree>
    <p:extLst>
      <p:ext uri="{BB962C8B-B14F-4D97-AF65-F5344CB8AC3E}">
        <p14:creationId xmlns:p14="http://schemas.microsoft.com/office/powerpoint/2010/main" val="17411153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Drei</a:t>
            </a:r>
            <a:r>
              <a:rPr lang="de-DE" baseline="0" dirty="0"/>
              <a:t> Fremdsprachen sind in der Abiturprüfung nicht möglich.</a:t>
            </a:r>
            <a:endParaRPr lang="de-DE" dirty="0"/>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59</a:t>
            </a:fld>
            <a:endParaRPr lang="de-DE"/>
          </a:p>
        </p:txBody>
      </p:sp>
    </p:spTree>
    <p:extLst>
      <p:ext uri="{BB962C8B-B14F-4D97-AF65-F5344CB8AC3E}">
        <p14:creationId xmlns:p14="http://schemas.microsoft.com/office/powerpoint/2010/main" val="36105063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 typeface="Arial" panose="020B0604020202020204" pitchFamily="34" charset="0"/>
              <a:buNone/>
            </a:pP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64</a:t>
            </a:fld>
            <a:endParaRPr lang="de-DE"/>
          </a:p>
        </p:txBody>
      </p:sp>
    </p:spTree>
    <p:extLst>
      <p:ext uri="{BB962C8B-B14F-4D97-AF65-F5344CB8AC3E}">
        <p14:creationId xmlns:p14="http://schemas.microsoft.com/office/powerpoint/2010/main" val="19048340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65</a:t>
            </a:fld>
            <a:endParaRPr lang="de-DE"/>
          </a:p>
        </p:txBody>
      </p:sp>
    </p:spTree>
    <p:extLst>
      <p:ext uri="{BB962C8B-B14F-4D97-AF65-F5344CB8AC3E}">
        <p14:creationId xmlns:p14="http://schemas.microsoft.com/office/powerpoint/2010/main" val="6804062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In der einzigen </a:t>
            </a:r>
            <a:r>
              <a:rPr lang="de-DE" dirty="0" err="1"/>
              <a:t>FS</a:t>
            </a:r>
            <a:r>
              <a:rPr lang="de-DE" dirty="0"/>
              <a:t> bzw. der einzigen</a:t>
            </a:r>
            <a:r>
              <a:rPr lang="de-DE" baseline="0" dirty="0"/>
              <a:t> NW sind 4 Pflichteinbringungen vorgesehen. Bei Wahl des Vertiefungskurses als Wahlpflichtfach darf die Optionsregel in </a:t>
            </a:r>
            <a:r>
              <a:rPr lang="de-DE" baseline="0" dirty="0" err="1"/>
              <a:t>FS1</a:t>
            </a:r>
            <a:r>
              <a:rPr lang="de-DE" baseline="0" dirty="0"/>
              <a:t> bzw. </a:t>
            </a:r>
            <a:r>
              <a:rPr lang="de-DE" baseline="0" dirty="0" err="1"/>
              <a:t>NW1</a:t>
            </a:r>
            <a:r>
              <a:rPr lang="de-DE" baseline="0" dirty="0"/>
              <a:t> nicht angewendet werden, wenn zwei Pflichteinbringungen aus dem Vertiefungskurs gewählt werden.</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68</a:t>
            </a:fld>
            <a:endParaRPr lang="de-DE"/>
          </a:p>
        </p:txBody>
      </p:sp>
    </p:spTree>
    <p:extLst>
      <p:ext uri="{BB962C8B-B14F-4D97-AF65-F5344CB8AC3E}">
        <p14:creationId xmlns:p14="http://schemas.microsoft.com/office/powerpoint/2010/main" val="22425269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p:txBody>
      </p:sp>
      <p:sp>
        <p:nvSpPr>
          <p:cNvPr id="4" name="Foliennummernplatzhalter 3"/>
          <p:cNvSpPr>
            <a:spLocks noGrp="1"/>
          </p:cNvSpPr>
          <p:nvPr>
            <p:ph type="sldNum" sz="quarter" idx="10"/>
          </p:nvPr>
        </p:nvSpPr>
        <p:spPr/>
        <p:txBody>
          <a:bodyPr/>
          <a:lstStyle/>
          <a:p>
            <a:fld id="{E6ED0DCA-4C30-4C99-85AA-8B49A48E3E34}" type="slidenum">
              <a:rPr lang="de-DE" smtClean="0"/>
              <a:t>70</a:t>
            </a:fld>
            <a:endParaRPr lang="de-DE"/>
          </a:p>
        </p:txBody>
      </p:sp>
    </p:spTree>
    <p:extLst>
      <p:ext uri="{BB962C8B-B14F-4D97-AF65-F5344CB8AC3E}">
        <p14:creationId xmlns:p14="http://schemas.microsoft.com/office/powerpoint/2010/main" val="25460670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71</a:t>
            </a:fld>
            <a:endParaRPr lang="de-DE"/>
          </a:p>
        </p:txBody>
      </p:sp>
    </p:spTree>
    <p:extLst>
      <p:ext uri="{BB962C8B-B14F-4D97-AF65-F5344CB8AC3E}">
        <p14:creationId xmlns:p14="http://schemas.microsoft.com/office/powerpoint/2010/main" val="42115660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72</a:t>
            </a:fld>
            <a:endParaRPr lang="de-DE"/>
          </a:p>
        </p:txBody>
      </p:sp>
    </p:spTree>
    <p:extLst>
      <p:ext uri="{BB962C8B-B14F-4D97-AF65-F5344CB8AC3E}">
        <p14:creationId xmlns:p14="http://schemas.microsoft.com/office/powerpoint/2010/main" val="28158639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73</a:t>
            </a:fld>
            <a:endParaRPr lang="de-DE"/>
          </a:p>
        </p:txBody>
      </p:sp>
    </p:spTree>
    <p:extLst>
      <p:ext uri="{BB962C8B-B14F-4D97-AF65-F5344CB8AC3E}">
        <p14:creationId xmlns:p14="http://schemas.microsoft.com/office/powerpoint/2010/main" val="87495121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74</a:t>
            </a:fld>
            <a:endParaRPr lang="de-DE"/>
          </a:p>
        </p:txBody>
      </p:sp>
    </p:spTree>
    <p:extLst>
      <p:ext uri="{BB962C8B-B14F-4D97-AF65-F5344CB8AC3E}">
        <p14:creationId xmlns:p14="http://schemas.microsoft.com/office/powerpoint/2010/main" val="32341756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75</a:t>
            </a:fld>
            <a:endParaRPr lang="de-DE"/>
          </a:p>
        </p:txBody>
      </p:sp>
    </p:spTree>
    <p:extLst>
      <p:ext uri="{BB962C8B-B14F-4D97-AF65-F5344CB8AC3E}">
        <p14:creationId xmlns:p14="http://schemas.microsoft.com/office/powerpoint/2010/main" val="3543393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8</a:t>
            </a:fld>
            <a:endParaRPr lang="de-DE"/>
          </a:p>
        </p:txBody>
      </p:sp>
    </p:spTree>
    <p:extLst>
      <p:ext uri="{BB962C8B-B14F-4D97-AF65-F5344CB8AC3E}">
        <p14:creationId xmlns:p14="http://schemas.microsoft.com/office/powerpoint/2010/main" val="23961904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76</a:t>
            </a:fld>
            <a:endParaRPr lang="de-DE"/>
          </a:p>
        </p:txBody>
      </p:sp>
    </p:spTree>
    <p:extLst>
      <p:ext uri="{BB962C8B-B14F-4D97-AF65-F5344CB8AC3E}">
        <p14:creationId xmlns:p14="http://schemas.microsoft.com/office/powerpoint/2010/main" val="172623258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77</a:t>
            </a:fld>
            <a:endParaRPr lang="de-DE"/>
          </a:p>
        </p:txBody>
      </p:sp>
    </p:spTree>
    <p:extLst>
      <p:ext uri="{BB962C8B-B14F-4D97-AF65-F5344CB8AC3E}">
        <p14:creationId xmlns:p14="http://schemas.microsoft.com/office/powerpoint/2010/main" val="382749606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78</a:t>
            </a:fld>
            <a:endParaRPr lang="de-DE"/>
          </a:p>
        </p:txBody>
      </p:sp>
    </p:spTree>
    <p:extLst>
      <p:ext uri="{BB962C8B-B14F-4D97-AF65-F5344CB8AC3E}">
        <p14:creationId xmlns:p14="http://schemas.microsoft.com/office/powerpoint/2010/main" val="158348210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79</a:t>
            </a:fld>
            <a:endParaRPr lang="de-DE"/>
          </a:p>
        </p:txBody>
      </p:sp>
    </p:spTree>
    <p:extLst>
      <p:ext uri="{BB962C8B-B14F-4D97-AF65-F5344CB8AC3E}">
        <p14:creationId xmlns:p14="http://schemas.microsoft.com/office/powerpoint/2010/main" val="140571215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80</a:t>
            </a:fld>
            <a:endParaRPr lang="de-DE"/>
          </a:p>
        </p:txBody>
      </p:sp>
    </p:spTree>
    <p:extLst>
      <p:ext uri="{BB962C8B-B14F-4D97-AF65-F5344CB8AC3E}">
        <p14:creationId xmlns:p14="http://schemas.microsoft.com/office/powerpoint/2010/main" val="3945409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81</a:t>
            </a:fld>
            <a:endParaRPr lang="de-DE"/>
          </a:p>
        </p:txBody>
      </p:sp>
    </p:spTree>
    <p:extLst>
      <p:ext uri="{BB962C8B-B14F-4D97-AF65-F5344CB8AC3E}">
        <p14:creationId xmlns:p14="http://schemas.microsoft.com/office/powerpoint/2010/main" val="26235018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82</a:t>
            </a:fld>
            <a:endParaRPr lang="de-DE"/>
          </a:p>
        </p:txBody>
      </p:sp>
    </p:spTree>
    <p:extLst>
      <p:ext uri="{BB962C8B-B14F-4D97-AF65-F5344CB8AC3E}">
        <p14:creationId xmlns:p14="http://schemas.microsoft.com/office/powerpoint/2010/main" val="170131278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Hinweis zu Ziffer 4: Je stärker die Profilbildung in ein- und demselben Aufgabenfeld ausfällt, desto höher ist das Risiko, bei mehreren mangelhaften Leistungen an den </a:t>
            </a:r>
            <a:r>
              <a:rPr lang="de-DE" dirty="0" err="1"/>
              <a:t>Bestehensbedingungen</a:t>
            </a:r>
            <a:r>
              <a:rPr lang="de-DE" dirty="0"/>
              <a:t> zu scheitern.</a:t>
            </a:r>
          </a:p>
        </p:txBody>
      </p:sp>
      <p:sp>
        <p:nvSpPr>
          <p:cNvPr id="4" name="Foliennummernplatzhalter 3"/>
          <p:cNvSpPr>
            <a:spLocks noGrp="1"/>
          </p:cNvSpPr>
          <p:nvPr>
            <p:ph type="sldNum" sz="quarter" idx="5"/>
          </p:nvPr>
        </p:nvSpPr>
        <p:spPr/>
        <p:txBody>
          <a:bodyPr/>
          <a:lstStyle/>
          <a:p>
            <a:fld id="{E6ED0DCA-4C30-4C99-85AA-8B49A48E3E34}" type="slidenum">
              <a:rPr lang="de-DE" smtClean="0"/>
              <a:t>86</a:t>
            </a:fld>
            <a:endParaRPr lang="de-DE"/>
          </a:p>
        </p:txBody>
      </p:sp>
    </p:spTree>
    <p:extLst>
      <p:ext uri="{BB962C8B-B14F-4D97-AF65-F5344CB8AC3E}">
        <p14:creationId xmlns:p14="http://schemas.microsoft.com/office/powerpoint/2010/main" val="124667564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Verbesserung </a:t>
            </a:r>
            <a:r>
              <a:rPr lang="de-DE" baseline="0" dirty="0"/>
              <a:t>um einen Punkt in der Abiturprüfung im jeweiligen Fach bzw. </a:t>
            </a:r>
            <a:r>
              <a:rPr lang="de-DE" dirty="0"/>
              <a:t>um vier</a:t>
            </a:r>
            <a:r>
              <a:rPr lang="de-DE" baseline="0" dirty="0"/>
              <a:t> Punkte in der Gesamtqualifikation wird erreicht, wenn das Ergebnis der mündlichen Zusatzprüfung drei Punkte besser ist als das Ergebnis in der schriftlichen Prüfung. Die Distanz von einer Nachkommastelle zur nächsten beträgt i.d.R. 18 Punkte.</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87</a:t>
            </a:fld>
            <a:endParaRPr lang="de-DE"/>
          </a:p>
        </p:txBody>
      </p:sp>
    </p:spTree>
    <p:extLst>
      <p:ext uri="{BB962C8B-B14F-4D97-AF65-F5344CB8AC3E}">
        <p14:creationId xmlns:p14="http://schemas.microsoft.com/office/powerpoint/2010/main" val="3660528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9</a:t>
            </a:fld>
            <a:endParaRPr lang="de-DE"/>
          </a:p>
        </p:txBody>
      </p:sp>
    </p:spTree>
    <p:extLst>
      <p:ext uri="{BB962C8B-B14F-4D97-AF65-F5344CB8AC3E}">
        <p14:creationId xmlns:p14="http://schemas.microsoft.com/office/powerpoint/2010/main" val="3687204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Sofern die Schule die Lehrplanalternativen</a:t>
            </a:r>
            <a:r>
              <a:rPr lang="de-DE" baseline="0" dirty="0"/>
              <a:t> Biophysik und/oder Astrophysik</a:t>
            </a:r>
            <a:r>
              <a:rPr lang="de-DE" dirty="0"/>
              <a:t> anbietet, kann bereits hier darauf</a:t>
            </a:r>
            <a:r>
              <a:rPr lang="de-DE" baseline="0" dirty="0"/>
              <a:t> hingewiesen werden.</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10</a:t>
            </a:fld>
            <a:endParaRPr lang="de-DE"/>
          </a:p>
        </p:txBody>
      </p:sp>
    </p:spTree>
    <p:extLst>
      <p:ext uri="{BB962C8B-B14F-4D97-AF65-F5344CB8AC3E}">
        <p14:creationId xmlns:p14="http://schemas.microsoft.com/office/powerpoint/2010/main" val="2446954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924367">
              <a:defRPr/>
            </a:pPr>
            <a:r>
              <a:rPr lang="de-DE" dirty="0"/>
              <a:t>Sofern die Schule die Lehrplanalternative Geologie anbietet, kann bereits hier darauf</a:t>
            </a:r>
            <a:r>
              <a:rPr lang="de-DE" baseline="0" dirty="0"/>
              <a:t> hingewiesen werden.</a:t>
            </a:r>
            <a:endParaRPr lang="de-DE" dirty="0"/>
          </a:p>
          <a:p>
            <a:endParaRPr lang="de-DE" dirty="0"/>
          </a:p>
        </p:txBody>
      </p:sp>
      <p:sp>
        <p:nvSpPr>
          <p:cNvPr id="4" name="Foliennummernplatzhalt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6ED0DCA-4C30-4C99-85AA-8B49A48E3E34}"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125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Ggf. Auswahl durch Schule</a:t>
            </a:r>
            <a:r>
              <a:rPr lang="de-DE" baseline="0" dirty="0"/>
              <a:t> an schulspezifisches Angebot anpassen.</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21</a:t>
            </a:fld>
            <a:endParaRPr lang="de-DE"/>
          </a:p>
        </p:txBody>
      </p:sp>
    </p:spTree>
    <p:extLst>
      <p:ext uri="{BB962C8B-B14F-4D97-AF65-F5344CB8AC3E}">
        <p14:creationId xmlns:p14="http://schemas.microsoft.com/office/powerpoint/2010/main" val="3596264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Unterricht und Abiturprüfung</a:t>
            </a:r>
            <a:r>
              <a:rPr lang="de-DE" baseline="0" dirty="0"/>
              <a:t> in D und M auf </a:t>
            </a:r>
            <a:r>
              <a:rPr lang="de-DE" baseline="0" dirty="0" err="1"/>
              <a:t>eA</a:t>
            </a:r>
            <a:r>
              <a:rPr lang="de-DE" baseline="0" dirty="0"/>
              <a:t> für alle – unabhängig von Besuch des Vertiefungskurses</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22</a:t>
            </a:fld>
            <a:endParaRPr lang="de-DE"/>
          </a:p>
        </p:txBody>
      </p:sp>
    </p:spTree>
    <p:extLst>
      <p:ext uri="{BB962C8B-B14F-4D97-AF65-F5344CB8AC3E}">
        <p14:creationId xmlns:p14="http://schemas.microsoft.com/office/powerpoint/2010/main" val="726887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9F972912-74CB-4C15-9FB3-8E6B69F4ACB5}" type="datetimeFigureOut">
              <a:rPr lang="de-DE" smtClean="0"/>
              <a:t>24.10.2023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4375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F972912-74CB-4C15-9FB3-8E6B69F4ACB5}" type="datetimeFigureOut">
              <a:rPr lang="de-DE" smtClean="0"/>
              <a:t>24.10.2023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106878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F972912-74CB-4C15-9FB3-8E6B69F4ACB5}" type="datetimeFigureOut">
              <a:rPr lang="de-DE" smtClean="0"/>
              <a:t>24.10.2023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3481712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F972912-74CB-4C15-9FB3-8E6B69F4ACB5}" type="datetimeFigureOut">
              <a:rPr lang="de-DE" smtClean="0"/>
              <a:t>24.10.2023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3158684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9F972912-74CB-4C15-9FB3-8E6B69F4ACB5}" type="datetimeFigureOut">
              <a:rPr lang="de-DE" smtClean="0"/>
              <a:t>24.10.2023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4294055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9F972912-74CB-4C15-9FB3-8E6B69F4ACB5}" type="datetimeFigureOut">
              <a:rPr lang="de-DE" smtClean="0"/>
              <a:t>24.10.2023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1701410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9F972912-74CB-4C15-9FB3-8E6B69F4ACB5}" type="datetimeFigureOut">
              <a:rPr lang="de-DE" smtClean="0"/>
              <a:t>24.10.2023</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2968629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9F972912-74CB-4C15-9FB3-8E6B69F4ACB5}" type="datetimeFigureOut">
              <a:rPr lang="de-DE" smtClean="0"/>
              <a:t>24.10.2023</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2351376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972912-74CB-4C15-9FB3-8E6B69F4ACB5}" type="datetimeFigureOut">
              <a:rPr lang="de-DE" smtClean="0"/>
              <a:t>24.10.2023</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111687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9F972912-74CB-4C15-9FB3-8E6B69F4ACB5}" type="datetimeFigureOut">
              <a:rPr lang="de-DE" smtClean="0"/>
              <a:t>24.10.2023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2045025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9F972912-74CB-4C15-9FB3-8E6B69F4ACB5}" type="datetimeFigureOut">
              <a:rPr lang="de-DE" smtClean="0"/>
              <a:t>24.10.2023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3792830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972912-74CB-4C15-9FB3-8E6B69F4ACB5}" type="datetimeFigureOut">
              <a:rPr lang="de-DE" smtClean="0"/>
              <a:t>24.10.2023</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356D0-298F-46B1-ADC5-7E04BF78D124}" type="slidenum">
              <a:rPr lang="de-DE" smtClean="0"/>
              <a:t>‹Nr.›</a:t>
            </a:fld>
            <a:endParaRPr lang="de-DE"/>
          </a:p>
        </p:txBody>
      </p:sp>
    </p:spTree>
    <p:extLst>
      <p:ext uri="{BB962C8B-B14F-4D97-AF65-F5344CB8AC3E}">
        <p14:creationId xmlns:p14="http://schemas.microsoft.com/office/powerpoint/2010/main" val="9376948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4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45.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6" y="1859243"/>
            <a:ext cx="8569325" cy="2088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algn="ctr" eaLnBrk="1" hangingPunct="1">
              <a:lnSpc>
                <a:spcPct val="100000"/>
              </a:lnSpc>
              <a:buClr>
                <a:srgbClr val="355D90"/>
              </a:buClr>
              <a:buFont typeface="Verdana" pitchFamily="34" charset="0"/>
              <a:buNone/>
            </a:pPr>
            <a:r>
              <a:rPr lang="en-GB" altLang="de-DE" sz="3200" b="1" dirty="0">
                <a:solidFill>
                  <a:srgbClr val="355D90"/>
                </a:solidFill>
                <a:latin typeface="+mn-lt"/>
                <a:cs typeface="Arial" panose="020B0604020202020204" pitchFamily="34" charset="0"/>
              </a:rPr>
              <a:t>Die </a:t>
            </a:r>
            <a:r>
              <a:rPr lang="en-GB" altLang="de-DE" sz="3200" b="1" dirty="0" err="1">
                <a:solidFill>
                  <a:srgbClr val="355D90"/>
                </a:solidFill>
                <a:latin typeface="+mn-lt"/>
                <a:cs typeface="Arial" panose="020B0604020202020204" pitchFamily="34" charset="0"/>
              </a:rPr>
              <a:t>Profil</a:t>
            </a:r>
            <a:r>
              <a:rPr lang="en-GB" altLang="de-DE" sz="3200" b="1" dirty="0">
                <a:solidFill>
                  <a:srgbClr val="355D90"/>
                </a:solidFill>
                <a:latin typeface="+mn-lt"/>
                <a:cs typeface="Arial" panose="020B0604020202020204" pitchFamily="34" charset="0"/>
              </a:rPr>
              <a:t>- und </a:t>
            </a:r>
            <a:r>
              <a:rPr lang="en-GB" altLang="de-DE" sz="3200" b="1" dirty="0" err="1">
                <a:solidFill>
                  <a:srgbClr val="355D90"/>
                </a:solidFill>
                <a:latin typeface="+mn-lt"/>
                <a:cs typeface="Arial" panose="020B0604020202020204" pitchFamily="34" charset="0"/>
              </a:rPr>
              <a:t>Leistungsstufe</a:t>
            </a:r>
            <a:r>
              <a:rPr lang="en-GB" altLang="de-DE" sz="3200" b="1" dirty="0">
                <a:solidFill>
                  <a:srgbClr val="355D90"/>
                </a:solidFill>
                <a:latin typeface="+mn-lt"/>
                <a:cs typeface="Arial" panose="020B0604020202020204" pitchFamily="34" charset="0"/>
              </a:rPr>
              <a:t> (</a:t>
            </a:r>
            <a:r>
              <a:rPr lang="en-GB" altLang="de-DE" sz="3200" b="1" dirty="0" err="1">
                <a:solidFill>
                  <a:srgbClr val="355D90"/>
                </a:solidFill>
                <a:latin typeface="+mn-lt"/>
                <a:cs typeface="Arial" panose="020B0604020202020204" pitchFamily="34" charset="0"/>
              </a:rPr>
              <a:t>PuLSt</a:t>
            </a:r>
            <a:r>
              <a:rPr lang="en-GB" altLang="de-DE" sz="3200" b="1" dirty="0">
                <a:solidFill>
                  <a:srgbClr val="355D90"/>
                </a:solidFill>
                <a:latin typeface="+mn-lt"/>
                <a:cs typeface="Arial" panose="020B0604020202020204" pitchFamily="34" charset="0"/>
              </a:rPr>
              <a:t>)</a:t>
            </a:r>
          </a:p>
          <a:p>
            <a:pPr algn="ctr" eaLnBrk="1" hangingPunct="1">
              <a:lnSpc>
                <a:spcPct val="100000"/>
              </a:lnSpc>
              <a:buClr>
                <a:srgbClr val="355D90"/>
              </a:buClr>
              <a:buFont typeface="Verdana" pitchFamily="34" charset="0"/>
              <a:buNone/>
            </a:pPr>
            <a:r>
              <a:rPr lang="en-GB" altLang="de-DE" sz="3200" b="1" dirty="0">
                <a:solidFill>
                  <a:srgbClr val="355D90"/>
                </a:solidFill>
                <a:latin typeface="+mn-lt"/>
                <a:cs typeface="Arial" panose="020B0604020202020204" pitchFamily="34" charset="0"/>
              </a:rPr>
              <a:t>am </a:t>
            </a:r>
            <a:r>
              <a:rPr lang="en-GB" altLang="de-DE" sz="3200" b="1" dirty="0" err="1">
                <a:solidFill>
                  <a:srgbClr val="355D90"/>
                </a:solidFill>
                <a:latin typeface="+mn-lt"/>
                <a:cs typeface="Arial" panose="020B0604020202020204" pitchFamily="34" charset="0"/>
              </a:rPr>
              <a:t>neunjährigen</a:t>
            </a:r>
            <a:r>
              <a:rPr lang="en-GB" altLang="de-DE" sz="3200" b="1" dirty="0">
                <a:solidFill>
                  <a:srgbClr val="355D90"/>
                </a:solidFill>
                <a:latin typeface="+mn-lt"/>
                <a:cs typeface="Arial" panose="020B0604020202020204" pitchFamily="34" charset="0"/>
              </a:rPr>
              <a:t> Gymnasium </a:t>
            </a: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2379869" y="4221088"/>
            <a:ext cx="4600660" cy="1017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algn="ctr" eaLnBrk="1" hangingPunct="1">
              <a:lnSpc>
                <a:spcPct val="100000"/>
              </a:lnSpc>
              <a:buFont typeface="Verdana" pitchFamily="34" charset="0"/>
              <a:buNone/>
            </a:pPr>
            <a:r>
              <a:rPr lang="en-GB" altLang="de-DE" sz="2000" dirty="0" err="1">
                <a:solidFill>
                  <a:srgbClr val="000000"/>
                </a:solidFill>
                <a:latin typeface="+mn-lt"/>
                <a:cs typeface="Arial" panose="020B0604020202020204" pitchFamily="34" charset="0"/>
              </a:rPr>
              <a:t>Informationsveranstaltung</a:t>
            </a:r>
            <a:endParaRPr lang="en-GB" altLang="de-DE" sz="2000" dirty="0">
              <a:solidFill>
                <a:srgbClr val="000000"/>
              </a:solidFill>
              <a:latin typeface="+mn-lt"/>
              <a:cs typeface="Arial" panose="020B0604020202020204" pitchFamily="34" charset="0"/>
            </a:endParaRPr>
          </a:p>
          <a:p>
            <a:pPr algn="ctr" eaLnBrk="1" hangingPunct="1">
              <a:lnSpc>
                <a:spcPct val="100000"/>
              </a:lnSpc>
              <a:buFont typeface="Verdana" pitchFamily="34" charset="0"/>
              <a:buNone/>
            </a:pPr>
            <a:r>
              <a:rPr lang="en-GB" altLang="de-DE" sz="2000" dirty="0" err="1">
                <a:solidFill>
                  <a:srgbClr val="000000"/>
                </a:solidFill>
                <a:latin typeface="+mn-lt"/>
                <a:cs typeface="Arial" panose="020B0604020202020204" pitchFamily="34" charset="0"/>
              </a:rPr>
              <a:t>für</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Eltern</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sowie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Schülerinnen</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Schüler</a:t>
            </a:r>
            <a:r>
              <a:rPr lang="en-GB" altLang="de-DE" sz="2000" dirty="0">
                <a:solidFill>
                  <a:srgbClr val="000000"/>
                </a:solidFill>
                <a:latin typeface="+mn-lt"/>
                <a:cs typeface="Arial" panose="020B0604020202020204" pitchFamily="34" charset="0"/>
              </a:rPr>
              <a:t> </a:t>
            </a:r>
          </a:p>
          <a:p>
            <a:pPr algn="ctr" eaLnBrk="1" hangingPunct="1">
              <a:lnSpc>
                <a:spcPct val="100000"/>
              </a:lnSpc>
              <a:buFont typeface="Verdana" pitchFamily="34" charset="0"/>
              <a:buNone/>
            </a:pPr>
            <a:r>
              <a:rPr lang="en-GB" altLang="de-DE" sz="2000" dirty="0">
                <a:solidFill>
                  <a:srgbClr val="000000"/>
                </a:solidFill>
                <a:latin typeface="+mn-lt"/>
                <a:cs typeface="Arial" panose="020B0604020202020204" pitchFamily="34" charset="0"/>
              </a:rPr>
              <a:t>der </a:t>
            </a:r>
            <a:r>
              <a:rPr lang="en-GB" altLang="de-DE" sz="2000" dirty="0" err="1">
                <a:solidFill>
                  <a:srgbClr val="000000"/>
                </a:solidFill>
                <a:latin typeface="+mn-lt"/>
                <a:cs typeface="Arial" panose="020B0604020202020204" pitchFamily="34" charset="0"/>
              </a:rPr>
              <a:t>Jahrgangsstufe</a:t>
            </a:r>
            <a:r>
              <a:rPr lang="en-GB" altLang="de-DE" sz="2000" dirty="0">
                <a:solidFill>
                  <a:srgbClr val="000000"/>
                </a:solidFill>
                <a:latin typeface="+mn-lt"/>
                <a:cs typeface="Arial" panose="020B0604020202020204" pitchFamily="34" charset="0"/>
              </a:rPr>
              <a:t> 11</a:t>
            </a:r>
          </a:p>
        </p:txBody>
      </p:sp>
    </p:spTree>
    <p:extLst>
      <p:ext uri="{BB962C8B-B14F-4D97-AF65-F5344CB8AC3E}">
        <p14:creationId xmlns:p14="http://schemas.microsoft.com/office/powerpoint/2010/main" val="3578966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133485053"/>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dirty="0">
                          <a:solidFill>
                            <a:schemeClr val="accent1">
                              <a:lumMod val="50000"/>
                            </a:schemeClr>
                          </a:solidFill>
                        </a:rPr>
                        <a:t>eine fortgeführte Fremdsprache</a:t>
                      </a:r>
                    </a:p>
                    <a:p>
                      <a:pPr marL="285750" indent="-285750">
                        <a:buFont typeface="Arial" panose="020B0604020202020204" pitchFamily="34" charset="0"/>
                        <a:buChar char="•"/>
                      </a:pPr>
                      <a:r>
                        <a:rPr lang="de-DE" sz="1600" dirty="0">
                          <a:solidFill>
                            <a:schemeClr val="accent1">
                              <a:lumMod val="50000"/>
                            </a:schemeClr>
                          </a:solidFill>
                        </a:rPr>
                        <a:t>eine Naturwissenschaft </a:t>
                      </a:r>
                      <a:r>
                        <a:rPr lang="de-DE" sz="1400" dirty="0">
                          <a:solidFill>
                            <a:schemeClr val="accent1">
                              <a:lumMod val="50000"/>
                            </a:schemeClr>
                          </a:solidFill>
                        </a:rPr>
                        <a:t>(Biologie, Chemie, Physik)</a:t>
                      </a:r>
                    </a:p>
                    <a:p>
                      <a:pPr marL="285750" indent="-285750">
                        <a:buFont typeface="Arial" panose="020B0604020202020204" pitchFamily="34" charset="0"/>
                        <a:buChar char="•"/>
                      </a:pPr>
                      <a:r>
                        <a:rPr lang="de-DE" sz="1600" dirty="0">
                          <a:solidFill>
                            <a:schemeClr val="accent1">
                              <a:lumMod val="50000"/>
                            </a:schemeClr>
                          </a:solidFill>
                        </a:rPr>
                        <a:t>eine weitere fortgeführte Fremdsprache </a:t>
                      </a:r>
                      <a:br>
                        <a:rPr lang="de-DE" sz="1600" dirty="0">
                          <a:solidFill>
                            <a:schemeClr val="accent1">
                              <a:lumMod val="50000"/>
                            </a:schemeClr>
                          </a:solidFill>
                        </a:rPr>
                      </a:br>
                      <a:r>
                        <a:rPr lang="de-DE" sz="1600" b="1" i="1" dirty="0">
                          <a:solidFill>
                            <a:schemeClr val="accent1">
                              <a:lumMod val="50000"/>
                            </a:schemeClr>
                          </a:solidFill>
                        </a:rPr>
                        <a:t>oder</a:t>
                      </a:r>
                      <a:r>
                        <a:rPr lang="de-DE" sz="1600" b="1" i="1" baseline="0" dirty="0">
                          <a:solidFill>
                            <a:schemeClr val="accent1">
                              <a:lumMod val="50000"/>
                            </a:schemeClr>
                          </a:solidFill>
                        </a:rPr>
                        <a:t> </a:t>
                      </a:r>
                      <a:r>
                        <a:rPr lang="de-DE" sz="1600" baseline="0" dirty="0">
                          <a:solidFill>
                            <a:schemeClr val="accent1">
                              <a:lumMod val="50000"/>
                            </a:schemeClr>
                          </a:solidFill>
                        </a:rPr>
                        <a:t>eine spät beginnende Fremdsprache</a:t>
                      </a:r>
                      <a:br>
                        <a:rPr lang="de-DE" sz="1600" baseline="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eine weitere Naturwissenschaft</a:t>
                      </a:r>
                      <a:br>
                        <a:rPr lang="de-DE" sz="160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Informatik </a:t>
                      </a:r>
                      <a:r>
                        <a:rPr lang="de-DE" sz="1400" dirty="0">
                          <a:solidFill>
                            <a:schemeClr val="accent1">
                              <a:lumMod val="50000"/>
                            </a:schemeClr>
                          </a:solidFill>
                        </a:rPr>
                        <a:t>(nur </a:t>
                      </a:r>
                      <a:r>
                        <a:rPr lang="de-DE" sz="1400" dirty="0" err="1">
                          <a:solidFill>
                            <a:schemeClr val="accent1">
                              <a:lumMod val="50000"/>
                            </a:schemeClr>
                          </a:solidFill>
                        </a:rPr>
                        <a:t>NTG</a:t>
                      </a:r>
                      <a:r>
                        <a:rPr lang="de-DE" sz="1400" dirty="0">
                          <a:solidFill>
                            <a:schemeClr val="accent1">
                              <a:lumMod val="50000"/>
                            </a:schemeClr>
                          </a:solidFill>
                        </a:rPr>
                        <a:t>)</a:t>
                      </a:r>
                      <a:br>
                        <a:rPr lang="de-DE" sz="1600" dirty="0">
                          <a:solidFill>
                            <a:schemeClr val="accent1">
                              <a:lumMod val="50000"/>
                            </a:schemeClr>
                          </a:solidFill>
                        </a:rPr>
                      </a:br>
                      <a:r>
                        <a:rPr lang="de-DE" sz="1600" b="1" i="1" dirty="0">
                          <a:solidFill>
                            <a:schemeClr val="accent1">
                              <a:lumMod val="50000"/>
                            </a:schemeClr>
                          </a:solidFill>
                        </a:rPr>
                        <a:t>oder </a:t>
                      </a:r>
                      <a:r>
                        <a:rPr lang="de-DE" sz="1600" b="0" i="0" dirty="0">
                          <a:solidFill>
                            <a:schemeClr val="accent1">
                              <a:lumMod val="50000"/>
                            </a:schemeClr>
                          </a:solidFill>
                        </a:rPr>
                        <a:t>spät beginnende </a:t>
                      </a:r>
                      <a:r>
                        <a:rPr lang="de-DE" sz="1600" dirty="0">
                          <a:solidFill>
                            <a:schemeClr val="accent1">
                              <a:lumMod val="50000"/>
                            </a:schemeClr>
                          </a:solidFill>
                        </a:rPr>
                        <a:t>Informatik </a:t>
                      </a:r>
                      <a:r>
                        <a:rPr lang="de-DE" sz="1400" dirty="0">
                          <a:solidFill>
                            <a:schemeClr val="accent1">
                              <a:lumMod val="50000"/>
                            </a:schemeClr>
                          </a:solidFill>
                        </a:rPr>
                        <a:t>(HG, SG, </a:t>
                      </a:r>
                      <a:r>
                        <a:rPr lang="de-DE" sz="1400" dirty="0" err="1">
                          <a:solidFill>
                            <a:schemeClr val="accent1">
                              <a:lumMod val="50000"/>
                            </a:schemeClr>
                          </a:solidFill>
                        </a:rPr>
                        <a:t>MuG</a:t>
                      </a:r>
                      <a:r>
                        <a:rPr lang="de-DE" sz="1400" dirty="0">
                          <a:solidFill>
                            <a:schemeClr val="accent1">
                              <a:lumMod val="50000"/>
                            </a:schemeClr>
                          </a:solidFill>
                        </a:rPr>
                        <a:t>, </a:t>
                      </a:r>
                      <a:r>
                        <a:rPr lang="de-DE" sz="1400" dirty="0" err="1">
                          <a:solidFill>
                            <a:schemeClr val="accent1">
                              <a:lumMod val="50000"/>
                            </a:schemeClr>
                          </a:solidFill>
                        </a:rPr>
                        <a:t>WWG</a:t>
                      </a:r>
                      <a:r>
                        <a:rPr lang="de-DE" sz="1400" dirty="0">
                          <a:solidFill>
                            <a:schemeClr val="accent1">
                              <a:lumMod val="50000"/>
                            </a:schemeClr>
                          </a:solidFill>
                        </a:rPr>
                        <a:t>, </a:t>
                      </a:r>
                      <a:r>
                        <a:rPr lang="de-DE" sz="1400" dirty="0" err="1">
                          <a:solidFill>
                            <a:schemeClr val="accent1">
                              <a:lumMod val="50000"/>
                            </a:schemeClr>
                          </a:solidFill>
                        </a:rPr>
                        <a:t>SWG</a:t>
                      </a:r>
                      <a:r>
                        <a:rPr lang="de-DE" sz="1400" dirty="0">
                          <a:solidFill>
                            <a:schemeClr val="accent1">
                              <a:lumMod val="50000"/>
                            </a:schemeClr>
                          </a:solidFill>
                        </a:rPr>
                        <a:t>, </a:t>
                      </a:r>
                      <a:r>
                        <a:rPr lang="de-DE" sz="1400" dirty="0" err="1">
                          <a:solidFill>
                            <a:schemeClr val="accent1">
                              <a:lumMod val="50000"/>
                            </a:schemeClr>
                          </a:solidFill>
                        </a:rPr>
                        <a:t>EFK</a:t>
                      </a:r>
                      <a:r>
                        <a:rPr lang="de-DE" sz="1400" dirty="0">
                          <a:solidFill>
                            <a:schemeClr val="accent1">
                              <a:lumMod val="50000"/>
                            </a:schemeClr>
                          </a:solidFill>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buFont typeface="Arial" panose="020B0604020202020204" pitchFamily="34" charset="0"/>
                        <a:buChar char="•"/>
                      </a:pPr>
                      <a:r>
                        <a:rPr lang="de-DE" sz="1600" kern="1200" dirty="0">
                          <a:solidFill>
                            <a:srgbClr val="DAE3F3"/>
                          </a:solidFill>
                          <a:latin typeface="+mn-lt"/>
                          <a:ea typeface="+mn-ea"/>
                          <a:cs typeface="+mn-cs"/>
                        </a:rPr>
                        <a:t>Kunst oder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kern="1200" dirty="0">
                          <a:solidFill>
                            <a:srgbClr val="DAE3F3"/>
                          </a:solidFill>
                          <a:latin typeface="+mn-lt"/>
                          <a:ea typeface="+mn-ea"/>
                          <a:cs typeface="+mn-cs"/>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bg1"/>
                          </a:solidFill>
                        </a:rPr>
                        <a:t>Geographie oder Wirtschaft und Recht (WR)</a:t>
                      </a:r>
                      <a:endParaRPr lang="de-DE" sz="1600" kern="1200" dirty="0">
                        <a:solidFill>
                          <a:schemeClr val="bg1"/>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bg1"/>
                          </a:solidFill>
                        </a:rPr>
                        <a:t>2</a:t>
                      </a:r>
                      <a:endParaRPr lang="de-DE" sz="1600" kern="1200" dirty="0">
                        <a:solidFill>
                          <a:schemeClr val="bg1"/>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a:t>
                      </a: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87628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
                <a:srgbClr val="355D90"/>
              </a:buClr>
              <a:buSzTx/>
              <a:buFont typeface="Verdan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a:t>
            </a:r>
            <a:r>
              <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rPr>
              <a:t> und </a:t>
            </a: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Belegungsbeispiele</a:t>
            </a:r>
            <a:endPar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000" b="1" i="0" u="none" strike="noStrike" kern="1200" cap="none" spc="0" normalizeH="0" baseline="0" noProof="0" dirty="0" err="1">
                <a:ln>
                  <a:noFill/>
                </a:ln>
                <a:solidFill>
                  <a:srgbClr val="000000"/>
                </a:solidFill>
                <a:effectLst/>
                <a:uLnTx/>
                <a:uFillTx/>
                <a:latin typeface="Calibri" panose="020F0502020204030204"/>
                <a:cs typeface="Arial" panose="020B0604020202020204" pitchFamily="34" charset="0"/>
              </a:rPr>
              <a:t>Pflichtbelegung</a:t>
            </a:r>
            <a:endParaRPr kumimoji="0" lang="en-GB" altLang="de-DE" sz="2000" b="0" i="0" u="none" strike="noStrike" kern="1200" cap="none" spc="0" normalizeH="0" baseline="0" noProof="0" dirty="0">
              <a:ln>
                <a:noFill/>
              </a:ln>
              <a:solidFill>
                <a:srgbClr val="000000"/>
              </a:solidFill>
              <a:effectLst/>
              <a:uLnTx/>
              <a:uFillTx/>
              <a:latin typeface="Calibri" panose="020F0502020204030204"/>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863252769"/>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dirty="0">
                          <a:solidFill>
                            <a:schemeClr val="accent1">
                              <a:lumMod val="50000"/>
                            </a:schemeClr>
                          </a:solidFill>
                        </a:rPr>
                        <a:t>eine fortgeführte Fremdsprache</a:t>
                      </a:r>
                    </a:p>
                    <a:p>
                      <a:pPr marL="285750" indent="-285750">
                        <a:buFont typeface="Arial" panose="020B0604020202020204" pitchFamily="34" charset="0"/>
                        <a:buChar char="•"/>
                      </a:pPr>
                      <a:r>
                        <a:rPr lang="de-DE" sz="1600" dirty="0">
                          <a:solidFill>
                            <a:schemeClr val="accent1">
                              <a:lumMod val="50000"/>
                            </a:schemeClr>
                          </a:solidFill>
                        </a:rPr>
                        <a:t>eine Naturwissenschaft </a:t>
                      </a:r>
                      <a:r>
                        <a:rPr lang="de-DE" sz="1400" dirty="0">
                          <a:solidFill>
                            <a:schemeClr val="accent1">
                              <a:lumMod val="50000"/>
                            </a:schemeClr>
                          </a:solidFill>
                        </a:rPr>
                        <a:t>(Biologie, Chemie, Physik)</a:t>
                      </a:r>
                    </a:p>
                    <a:p>
                      <a:pPr marL="285750" indent="-285750">
                        <a:buFont typeface="Arial" panose="020B0604020202020204" pitchFamily="34" charset="0"/>
                        <a:buChar char="•"/>
                      </a:pPr>
                      <a:r>
                        <a:rPr lang="de-DE" sz="1600" dirty="0">
                          <a:solidFill>
                            <a:schemeClr val="accent1">
                              <a:lumMod val="50000"/>
                            </a:schemeClr>
                          </a:solidFill>
                        </a:rPr>
                        <a:t>eine weitere fortgeführte Fremdsprache </a:t>
                      </a:r>
                      <a:br>
                        <a:rPr lang="de-DE" sz="1600" dirty="0">
                          <a:solidFill>
                            <a:schemeClr val="accent1">
                              <a:lumMod val="50000"/>
                            </a:schemeClr>
                          </a:solidFill>
                        </a:rPr>
                      </a:br>
                      <a:r>
                        <a:rPr lang="de-DE" sz="1600" b="1" i="1" dirty="0">
                          <a:solidFill>
                            <a:schemeClr val="accent1">
                              <a:lumMod val="50000"/>
                            </a:schemeClr>
                          </a:solidFill>
                        </a:rPr>
                        <a:t>oder</a:t>
                      </a:r>
                      <a:r>
                        <a:rPr lang="de-DE" sz="1600" b="1" i="1" baseline="0" dirty="0">
                          <a:solidFill>
                            <a:schemeClr val="accent1">
                              <a:lumMod val="50000"/>
                            </a:schemeClr>
                          </a:solidFill>
                        </a:rPr>
                        <a:t> </a:t>
                      </a:r>
                      <a:r>
                        <a:rPr lang="de-DE" sz="1600" baseline="0" dirty="0">
                          <a:solidFill>
                            <a:schemeClr val="accent1">
                              <a:lumMod val="50000"/>
                            </a:schemeClr>
                          </a:solidFill>
                        </a:rPr>
                        <a:t>eine spät beginnende Fremdsprache</a:t>
                      </a:r>
                      <a:br>
                        <a:rPr lang="de-DE" sz="1600" baseline="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eine weitere Naturwissenschaft</a:t>
                      </a:r>
                      <a:br>
                        <a:rPr lang="de-DE" sz="160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Informatik </a:t>
                      </a:r>
                      <a:r>
                        <a:rPr lang="de-DE" sz="1400" dirty="0">
                          <a:solidFill>
                            <a:schemeClr val="accent1">
                              <a:lumMod val="50000"/>
                            </a:schemeClr>
                          </a:solidFill>
                        </a:rPr>
                        <a:t>(nur </a:t>
                      </a:r>
                      <a:r>
                        <a:rPr lang="de-DE" sz="1400" dirty="0" err="1">
                          <a:solidFill>
                            <a:schemeClr val="accent1">
                              <a:lumMod val="50000"/>
                            </a:schemeClr>
                          </a:solidFill>
                        </a:rPr>
                        <a:t>NTG</a:t>
                      </a:r>
                      <a:r>
                        <a:rPr lang="de-DE" sz="1400" dirty="0">
                          <a:solidFill>
                            <a:schemeClr val="accent1">
                              <a:lumMod val="50000"/>
                            </a:schemeClr>
                          </a:solidFill>
                        </a:rPr>
                        <a:t>)</a:t>
                      </a:r>
                      <a:br>
                        <a:rPr lang="de-DE" sz="1600" dirty="0">
                          <a:solidFill>
                            <a:schemeClr val="accent1">
                              <a:lumMod val="50000"/>
                            </a:schemeClr>
                          </a:solidFill>
                        </a:rPr>
                      </a:br>
                      <a:r>
                        <a:rPr lang="de-DE" sz="1600" b="1" i="1" dirty="0">
                          <a:solidFill>
                            <a:schemeClr val="accent1">
                              <a:lumMod val="50000"/>
                            </a:schemeClr>
                          </a:solidFill>
                        </a:rPr>
                        <a:t>oder </a:t>
                      </a:r>
                      <a:r>
                        <a:rPr lang="de-DE" sz="1600" b="0" i="0" dirty="0">
                          <a:solidFill>
                            <a:schemeClr val="accent1">
                              <a:lumMod val="50000"/>
                            </a:schemeClr>
                          </a:solidFill>
                        </a:rPr>
                        <a:t>spät beginnende </a:t>
                      </a:r>
                      <a:r>
                        <a:rPr lang="de-DE" sz="1600" dirty="0">
                          <a:solidFill>
                            <a:schemeClr val="accent1">
                              <a:lumMod val="50000"/>
                            </a:schemeClr>
                          </a:solidFill>
                        </a:rPr>
                        <a:t>Informatik </a:t>
                      </a:r>
                      <a:r>
                        <a:rPr lang="de-DE" sz="1400" dirty="0">
                          <a:solidFill>
                            <a:schemeClr val="accent1">
                              <a:lumMod val="50000"/>
                            </a:schemeClr>
                          </a:solidFill>
                        </a:rPr>
                        <a:t>(HG, SG, </a:t>
                      </a:r>
                      <a:r>
                        <a:rPr lang="de-DE" sz="1400" dirty="0" err="1">
                          <a:solidFill>
                            <a:schemeClr val="accent1">
                              <a:lumMod val="50000"/>
                            </a:schemeClr>
                          </a:solidFill>
                        </a:rPr>
                        <a:t>MuG</a:t>
                      </a:r>
                      <a:r>
                        <a:rPr lang="de-DE" sz="1400" dirty="0">
                          <a:solidFill>
                            <a:schemeClr val="accent1">
                              <a:lumMod val="50000"/>
                            </a:schemeClr>
                          </a:solidFill>
                        </a:rPr>
                        <a:t>, </a:t>
                      </a:r>
                      <a:r>
                        <a:rPr lang="de-DE" sz="1400" dirty="0" err="1">
                          <a:solidFill>
                            <a:schemeClr val="accent1">
                              <a:lumMod val="50000"/>
                            </a:schemeClr>
                          </a:solidFill>
                        </a:rPr>
                        <a:t>WWG</a:t>
                      </a:r>
                      <a:r>
                        <a:rPr lang="de-DE" sz="1400" dirty="0">
                          <a:solidFill>
                            <a:schemeClr val="accent1">
                              <a:lumMod val="50000"/>
                            </a:schemeClr>
                          </a:solidFill>
                        </a:rPr>
                        <a:t>, </a:t>
                      </a:r>
                      <a:r>
                        <a:rPr lang="de-DE" sz="1400" dirty="0" err="1">
                          <a:solidFill>
                            <a:schemeClr val="accent1">
                              <a:lumMod val="50000"/>
                            </a:schemeClr>
                          </a:solidFill>
                        </a:rPr>
                        <a:t>SWG</a:t>
                      </a:r>
                      <a:r>
                        <a:rPr lang="de-DE" sz="1400" dirty="0">
                          <a:solidFill>
                            <a:schemeClr val="accent1">
                              <a:lumMod val="50000"/>
                            </a:schemeClr>
                          </a:solidFill>
                        </a:rPr>
                        <a:t>, </a:t>
                      </a:r>
                      <a:r>
                        <a:rPr lang="de-DE" sz="1400" dirty="0" err="1">
                          <a:solidFill>
                            <a:schemeClr val="accent1">
                              <a:lumMod val="50000"/>
                            </a:schemeClr>
                          </a:solidFill>
                        </a:rPr>
                        <a:t>EFK</a:t>
                      </a:r>
                      <a:r>
                        <a:rPr lang="de-DE" sz="1400" dirty="0">
                          <a:solidFill>
                            <a:schemeClr val="accent1">
                              <a:lumMod val="50000"/>
                            </a:schemeClr>
                          </a:solidFill>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buFont typeface="Arial" panose="020B0604020202020204" pitchFamily="34" charset="0"/>
                        <a:buChar char="•"/>
                      </a:pPr>
                      <a:r>
                        <a:rPr lang="de-DE" sz="1600" dirty="0">
                          <a:solidFill>
                            <a:schemeClr val="accent1">
                              <a:lumMod val="50000"/>
                            </a:schemeClr>
                          </a:solidFill>
                        </a:rPr>
                        <a:t>Kunst </a:t>
                      </a:r>
                      <a:r>
                        <a:rPr lang="de-DE" sz="1600" b="1" i="1" dirty="0">
                          <a:solidFill>
                            <a:schemeClr val="accent1">
                              <a:lumMod val="50000"/>
                            </a:schemeClr>
                          </a:solidFill>
                        </a:rPr>
                        <a:t>oder </a:t>
                      </a:r>
                      <a:r>
                        <a:rPr lang="de-DE" sz="1600" dirty="0">
                          <a:solidFill>
                            <a:schemeClr val="accent1">
                              <a:lumMod val="50000"/>
                            </a:schemeClr>
                          </a:solidFill>
                        </a:rPr>
                        <a:t>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bg1"/>
                          </a:solidFill>
                        </a:rPr>
                        <a:t>Geographie oder Wirtschaft und Recht (WR)</a:t>
                      </a:r>
                      <a:endParaRPr lang="de-DE" sz="1600" kern="1200" dirty="0">
                        <a:solidFill>
                          <a:schemeClr val="bg1"/>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bg1"/>
                          </a:solidFill>
                        </a:rPr>
                        <a:t>2</a:t>
                      </a:r>
                      <a:endParaRPr lang="de-DE" sz="1600" kern="1200" dirty="0">
                        <a:solidFill>
                          <a:schemeClr val="bg1"/>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a:t>
                      </a: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b</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reite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und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vertiefte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Allgemein-bildung</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i</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ndividuelle</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Wahl-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möglichkeiten</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00744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
                <a:srgbClr val="355D90"/>
              </a:buClr>
              <a:buSzTx/>
              <a:buFont typeface="Verdan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a:t>
            </a:r>
            <a:r>
              <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rPr>
              <a:t> und </a:t>
            </a: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Belegungsbeispiele</a:t>
            </a:r>
            <a:endPar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000" b="1" i="0" u="none" strike="noStrike" kern="1200" cap="none" spc="0" normalizeH="0" baseline="0" noProof="0" dirty="0" err="1">
                <a:ln>
                  <a:noFill/>
                </a:ln>
                <a:solidFill>
                  <a:srgbClr val="000000"/>
                </a:solidFill>
                <a:effectLst/>
                <a:uLnTx/>
                <a:uFillTx/>
                <a:latin typeface="Calibri" panose="020F0502020204030204"/>
                <a:cs typeface="Arial" panose="020B0604020202020204" pitchFamily="34" charset="0"/>
              </a:rPr>
              <a:t>Pflichtbelegung</a:t>
            </a:r>
            <a:endParaRPr kumimoji="0" lang="en-GB" altLang="de-DE" sz="2000" b="0" i="0" u="none" strike="noStrike" kern="1200" cap="none" spc="0" normalizeH="0" baseline="0" noProof="0" dirty="0">
              <a:ln>
                <a:noFill/>
              </a:ln>
              <a:solidFill>
                <a:srgbClr val="000000"/>
              </a:solidFill>
              <a:effectLst/>
              <a:uLnTx/>
              <a:uFillTx/>
              <a:latin typeface="Calibri" panose="020F0502020204030204"/>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162665897"/>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dirty="0">
                          <a:solidFill>
                            <a:schemeClr val="accent1">
                              <a:lumMod val="50000"/>
                            </a:schemeClr>
                          </a:solidFill>
                        </a:rPr>
                        <a:t>eine fortgeführte Fremdsprache</a:t>
                      </a:r>
                    </a:p>
                    <a:p>
                      <a:pPr marL="285750" indent="-285750">
                        <a:buFont typeface="Arial" panose="020B0604020202020204" pitchFamily="34" charset="0"/>
                        <a:buChar char="•"/>
                      </a:pPr>
                      <a:r>
                        <a:rPr lang="de-DE" sz="1600" dirty="0">
                          <a:solidFill>
                            <a:schemeClr val="accent1">
                              <a:lumMod val="50000"/>
                            </a:schemeClr>
                          </a:solidFill>
                        </a:rPr>
                        <a:t>eine Naturwissenschaft </a:t>
                      </a:r>
                      <a:r>
                        <a:rPr lang="de-DE" sz="1400" dirty="0">
                          <a:solidFill>
                            <a:schemeClr val="accent1">
                              <a:lumMod val="50000"/>
                            </a:schemeClr>
                          </a:solidFill>
                        </a:rPr>
                        <a:t>(Biologie, Chemie, Physik)</a:t>
                      </a:r>
                    </a:p>
                    <a:p>
                      <a:pPr marL="285750" indent="-285750">
                        <a:buFont typeface="Arial" panose="020B0604020202020204" pitchFamily="34" charset="0"/>
                        <a:buChar char="•"/>
                      </a:pPr>
                      <a:r>
                        <a:rPr lang="de-DE" sz="1600" dirty="0">
                          <a:solidFill>
                            <a:schemeClr val="accent1">
                              <a:lumMod val="50000"/>
                            </a:schemeClr>
                          </a:solidFill>
                        </a:rPr>
                        <a:t>eine weitere fortgeführte Fremdsprache </a:t>
                      </a:r>
                      <a:br>
                        <a:rPr lang="de-DE" sz="1600" dirty="0">
                          <a:solidFill>
                            <a:schemeClr val="accent1">
                              <a:lumMod val="50000"/>
                            </a:schemeClr>
                          </a:solidFill>
                        </a:rPr>
                      </a:br>
                      <a:r>
                        <a:rPr lang="de-DE" sz="1600" b="1" i="1" dirty="0">
                          <a:solidFill>
                            <a:schemeClr val="accent1">
                              <a:lumMod val="50000"/>
                            </a:schemeClr>
                          </a:solidFill>
                        </a:rPr>
                        <a:t>oder</a:t>
                      </a:r>
                      <a:r>
                        <a:rPr lang="de-DE" sz="1600" b="1" i="1" baseline="0" dirty="0">
                          <a:solidFill>
                            <a:schemeClr val="accent1">
                              <a:lumMod val="50000"/>
                            </a:schemeClr>
                          </a:solidFill>
                        </a:rPr>
                        <a:t> </a:t>
                      </a:r>
                      <a:r>
                        <a:rPr lang="de-DE" sz="1600" baseline="0" dirty="0">
                          <a:solidFill>
                            <a:schemeClr val="accent1">
                              <a:lumMod val="50000"/>
                            </a:schemeClr>
                          </a:solidFill>
                        </a:rPr>
                        <a:t>eine spät beginnende Fremdsprache</a:t>
                      </a:r>
                      <a:br>
                        <a:rPr lang="de-DE" sz="1600" baseline="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eine weitere Naturwissenschaft</a:t>
                      </a:r>
                      <a:br>
                        <a:rPr lang="de-DE" sz="160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Informatik </a:t>
                      </a:r>
                      <a:r>
                        <a:rPr lang="de-DE" sz="1400" dirty="0">
                          <a:solidFill>
                            <a:schemeClr val="accent1">
                              <a:lumMod val="50000"/>
                            </a:schemeClr>
                          </a:solidFill>
                        </a:rPr>
                        <a:t>(nur </a:t>
                      </a:r>
                      <a:r>
                        <a:rPr lang="de-DE" sz="1400" dirty="0" err="1">
                          <a:solidFill>
                            <a:schemeClr val="accent1">
                              <a:lumMod val="50000"/>
                            </a:schemeClr>
                          </a:solidFill>
                        </a:rPr>
                        <a:t>NTG</a:t>
                      </a:r>
                      <a:r>
                        <a:rPr lang="de-DE" sz="1400" dirty="0">
                          <a:solidFill>
                            <a:schemeClr val="accent1">
                              <a:lumMod val="50000"/>
                            </a:schemeClr>
                          </a:solidFill>
                        </a:rPr>
                        <a:t>)</a:t>
                      </a:r>
                      <a:br>
                        <a:rPr lang="de-DE" sz="1600" dirty="0">
                          <a:solidFill>
                            <a:schemeClr val="accent1">
                              <a:lumMod val="50000"/>
                            </a:schemeClr>
                          </a:solidFill>
                        </a:rPr>
                      </a:br>
                      <a:r>
                        <a:rPr lang="de-DE" sz="1600" b="1" i="1" dirty="0">
                          <a:solidFill>
                            <a:schemeClr val="accent1">
                              <a:lumMod val="50000"/>
                            </a:schemeClr>
                          </a:solidFill>
                        </a:rPr>
                        <a:t>oder </a:t>
                      </a:r>
                      <a:r>
                        <a:rPr lang="de-DE" sz="1600" b="0" i="0" dirty="0">
                          <a:solidFill>
                            <a:schemeClr val="accent1">
                              <a:lumMod val="50000"/>
                            </a:schemeClr>
                          </a:solidFill>
                        </a:rPr>
                        <a:t>spät beginnende </a:t>
                      </a:r>
                      <a:r>
                        <a:rPr lang="de-DE" sz="1600" dirty="0">
                          <a:solidFill>
                            <a:schemeClr val="accent1">
                              <a:lumMod val="50000"/>
                            </a:schemeClr>
                          </a:solidFill>
                        </a:rPr>
                        <a:t>Informatik </a:t>
                      </a:r>
                      <a:r>
                        <a:rPr lang="de-DE" sz="1400" dirty="0">
                          <a:solidFill>
                            <a:schemeClr val="accent1">
                              <a:lumMod val="50000"/>
                            </a:schemeClr>
                          </a:solidFill>
                        </a:rPr>
                        <a:t>(HG, SG, </a:t>
                      </a:r>
                      <a:r>
                        <a:rPr lang="de-DE" sz="1400" dirty="0" err="1">
                          <a:solidFill>
                            <a:schemeClr val="accent1">
                              <a:lumMod val="50000"/>
                            </a:schemeClr>
                          </a:solidFill>
                        </a:rPr>
                        <a:t>MuG</a:t>
                      </a:r>
                      <a:r>
                        <a:rPr lang="de-DE" sz="1400" dirty="0">
                          <a:solidFill>
                            <a:schemeClr val="accent1">
                              <a:lumMod val="50000"/>
                            </a:schemeClr>
                          </a:solidFill>
                        </a:rPr>
                        <a:t>, </a:t>
                      </a:r>
                      <a:r>
                        <a:rPr lang="de-DE" sz="1400" dirty="0" err="1">
                          <a:solidFill>
                            <a:schemeClr val="accent1">
                              <a:lumMod val="50000"/>
                            </a:schemeClr>
                          </a:solidFill>
                        </a:rPr>
                        <a:t>WWG</a:t>
                      </a:r>
                      <a:r>
                        <a:rPr lang="de-DE" sz="1400" dirty="0">
                          <a:solidFill>
                            <a:schemeClr val="accent1">
                              <a:lumMod val="50000"/>
                            </a:schemeClr>
                          </a:solidFill>
                        </a:rPr>
                        <a:t>, </a:t>
                      </a:r>
                      <a:r>
                        <a:rPr lang="de-DE" sz="1400" dirty="0" err="1">
                          <a:solidFill>
                            <a:schemeClr val="accent1">
                              <a:lumMod val="50000"/>
                            </a:schemeClr>
                          </a:solidFill>
                        </a:rPr>
                        <a:t>SWG</a:t>
                      </a:r>
                      <a:r>
                        <a:rPr lang="de-DE" sz="1400" dirty="0">
                          <a:solidFill>
                            <a:schemeClr val="accent1">
                              <a:lumMod val="50000"/>
                            </a:schemeClr>
                          </a:solidFill>
                        </a:rPr>
                        <a:t>, </a:t>
                      </a:r>
                      <a:r>
                        <a:rPr lang="de-DE" sz="1400" dirty="0" err="1">
                          <a:solidFill>
                            <a:schemeClr val="accent1">
                              <a:lumMod val="50000"/>
                            </a:schemeClr>
                          </a:solidFill>
                        </a:rPr>
                        <a:t>EFK</a:t>
                      </a:r>
                      <a:r>
                        <a:rPr lang="de-DE" sz="1400" dirty="0">
                          <a:solidFill>
                            <a:schemeClr val="accent1">
                              <a:lumMod val="50000"/>
                            </a:schemeClr>
                          </a:solidFill>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buFont typeface="Arial" panose="020B0604020202020204" pitchFamily="34" charset="0"/>
                        <a:buChar char="•"/>
                      </a:pPr>
                      <a:r>
                        <a:rPr lang="de-DE" sz="1600" dirty="0">
                          <a:solidFill>
                            <a:schemeClr val="accent1">
                              <a:lumMod val="50000"/>
                            </a:schemeClr>
                          </a:solidFill>
                        </a:rPr>
                        <a:t>Kunst </a:t>
                      </a:r>
                      <a:r>
                        <a:rPr lang="de-DE" sz="1600" b="1" i="1" dirty="0">
                          <a:solidFill>
                            <a:schemeClr val="accent1">
                              <a:lumMod val="50000"/>
                            </a:schemeClr>
                          </a:solidFill>
                        </a:rPr>
                        <a:t>oder</a:t>
                      </a:r>
                      <a:r>
                        <a:rPr lang="de-DE" sz="1600" dirty="0">
                          <a:solidFill>
                            <a:schemeClr val="accent1">
                              <a:lumMod val="50000"/>
                            </a:schemeClr>
                          </a:solidFill>
                        </a:rPr>
                        <a:t>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accent1">
                              <a:lumMod val="50000"/>
                            </a:schemeClr>
                          </a:solidFill>
                        </a:rPr>
                        <a:t>Geographie </a:t>
                      </a:r>
                      <a:r>
                        <a:rPr lang="de-DE" sz="1600" b="1" i="1" kern="1200" dirty="0">
                          <a:solidFill>
                            <a:schemeClr val="accent1">
                              <a:lumMod val="50000"/>
                            </a:schemeClr>
                          </a:solidFill>
                        </a:rPr>
                        <a:t>oder</a:t>
                      </a:r>
                      <a:r>
                        <a:rPr lang="de-DE" sz="1600" kern="1200" dirty="0">
                          <a:solidFill>
                            <a:schemeClr val="accent1">
                              <a:lumMod val="50000"/>
                            </a:schemeClr>
                          </a:solidFill>
                        </a:rPr>
                        <a:t> Wirtschaft und Recht </a:t>
                      </a:r>
                      <a:r>
                        <a:rPr lang="de-DE" sz="1400" kern="1200" dirty="0">
                          <a:solidFill>
                            <a:schemeClr val="accent1">
                              <a:lumMod val="50000"/>
                            </a:schemeClr>
                          </a:solidFill>
                        </a:rPr>
                        <a:t>(WR)</a:t>
                      </a:r>
                      <a:endParaRPr lang="de-DE" sz="1600" kern="1200" dirty="0">
                        <a:solidFill>
                          <a:schemeClr val="accent1">
                            <a:lumMod val="50000"/>
                          </a:schemeClr>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a:t>
                      </a: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b</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reite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und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vertiefte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Allgemein-bildung</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i</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ndividuelle</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Wahl-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möglichkeiten</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148336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
                <a:srgbClr val="355D90"/>
              </a:buClr>
              <a:buSzTx/>
              <a:buFont typeface="Verdan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a:t>
            </a:r>
            <a:r>
              <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rPr>
              <a:t> und </a:t>
            </a: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Belegungsbeispiele</a:t>
            </a:r>
            <a:endPar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000" b="1" i="0" u="none" strike="noStrike" kern="1200" cap="none" spc="0" normalizeH="0" baseline="0" noProof="0" dirty="0" err="1">
                <a:ln>
                  <a:noFill/>
                </a:ln>
                <a:solidFill>
                  <a:srgbClr val="000000"/>
                </a:solidFill>
                <a:effectLst/>
                <a:uLnTx/>
                <a:uFillTx/>
                <a:latin typeface="Calibri" panose="020F0502020204030204"/>
                <a:cs typeface="Arial" panose="020B0604020202020204" pitchFamily="34" charset="0"/>
              </a:rPr>
              <a:t>Pflichtbelegung</a:t>
            </a:r>
            <a:endParaRPr kumimoji="0" lang="en-GB" altLang="de-DE" sz="2000" b="0" i="0" u="none" strike="noStrike" kern="1200" cap="none" spc="0" normalizeH="0" baseline="0" noProof="0" dirty="0">
              <a:ln>
                <a:noFill/>
              </a:ln>
              <a:solidFill>
                <a:srgbClr val="000000"/>
              </a:solidFill>
              <a:effectLst/>
              <a:uLnTx/>
              <a:uFillTx/>
              <a:latin typeface="Calibri" panose="020F0502020204030204"/>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2389420222"/>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dirty="0">
                          <a:solidFill>
                            <a:schemeClr val="accent1">
                              <a:lumMod val="50000"/>
                            </a:schemeClr>
                          </a:solidFill>
                        </a:rPr>
                        <a:t>eine fortgeführte Fremdsprache</a:t>
                      </a:r>
                    </a:p>
                    <a:p>
                      <a:pPr marL="285750" indent="-285750">
                        <a:buFont typeface="Arial" panose="020B0604020202020204" pitchFamily="34" charset="0"/>
                        <a:buChar char="•"/>
                      </a:pPr>
                      <a:r>
                        <a:rPr lang="de-DE" sz="1600" dirty="0">
                          <a:solidFill>
                            <a:schemeClr val="accent1">
                              <a:lumMod val="50000"/>
                            </a:schemeClr>
                          </a:solidFill>
                        </a:rPr>
                        <a:t>eine Naturwissenschaft </a:t>
                      </a:r>
                      <a:r>
                        <a:rPr lang="de-DE" sz="1400" dirty="0">
                          <a:solidFill>
                            <a:schemeClr val="accent1">
                              <a:lumMod val="50000"/>
                            </a:schemeClr>
                          </a:solidFill>
                        </a:rPr>
                        <a:t>(Biologie, Chemie, Physik)</a:t>
                      </a:r>
                    </a:p>
                    <a:p>
                      <a:pPr marL="285750" indent="-285750">
                        <a:buFont typeface="Arial" panose="020B0604020202020204" pitchFamily="34" charset="0"/>
                        <a:buChar char="•"/>
                      </a:pPr>
                      <a:r>
                        <a:rPr lang="de-DE" sz="1600" dirty="0">
                          <a:solidFill>
                            <a:schemeClr val="accent1">
                              <a:lumMod val="50000"/>
                            </a:schemeClr>
                          </a:solidFill>
                        </a:rPr>
                        <a:t>eine weitere fortgeführte Fremdsprache </a:t>
                      </a:r>
                      <a:br>
                        <a:rPr lang="de-DE" sz="1600" dirty="0">
                          <a:solidFill>
                            <a:schemeClr val="accent1">
                              <a:lumMod val="50000"/>
                            </a:schemeClr>
                          </a:solidFill>
                        </a:rPr>
                      </a:br>
                      <a:r>
                        <a:rPr lang="de-DE" sz="1600" b="1" i="1" dirty="0">
                          <a:solidFill>
                            <a:schemeClr val="accent1">
                              <a:lumMod val="50000"/>
                            </a:schemeClr>
                          </a:solidFill>
                        </a:rPr>
                        <a:t>oder</a:t>
                      </a:r>
                      <a:r>
                        <a:rPr lang="de-DE" sz="1600" b="1" i="1" baseline="0" dirty="0">
                          <a:solidFill>
                            <a:schemeClr val="accent1">
                              <a:lumMod val="50000"/>
                            </a:schemeClr>
                          </a:solidFill>
                        </a:rPr>
                        <a:t> </a:t>
                      </a:r>
                      <a:r>
                        <a:rPr lang="de-DE" sz="1600" baseline="0" dirty="0">
                          <a:solidFill>
                            <a:schemeClr val="accent1">
                              <a:lumMod val="50000"/>
                            </a:schemeClr>
                          </a:solidFill>
                        </a:rPr>
                        <a:t>eine spät beginnende Fremdsprache</a:t>
                      </a:r>
                      <a:br>
                        <a:rPr lang="de-DE" sz="1600" baseline="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eine weitere Naturwissenschaft</a:t>
                      </a:r>
                      <a:br>
                        <a:rPr lang="de-DE" sz="160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Informatik </a:t>
                      </a:r>
                      <a:r>
                        <a:rPr lang="de-DE" sz="1400" dirty="0">
                          <a:solidFill>
                            <a:schemeClr val="accent1">
                              <a:lumMod val="50000"/>
                            </a:schemeClr>
                          </a:solidFill>
                        </a:rPr>
                        <a:t>(nur </a:t>
                      </a:r>
                      <a:r>
                        <a:rPr lang="de-DE" sz="1400" dirty="0" err="1">
                          <a:solidFill>
                            <a:schemeClr val="accent1">
                              <a:lumMod val="50000"/>
                            </a:schemeClr>
                          </a:solidFill>
                        </a:rPr>
                        <a:t>NTG</a:t>
                      </a:r>
                      <a:r>
                        <a:rPr lang="de-DE" sz="1400" dirty="0">
                          <a:solidFill>
                            <a:schemeClr val="accent1">
                              <a:lumMod val="50000"/>
                            </a:schemeClr>
                          </a:solidFill>
                        </a:rPr>
                        <a:t>)</a:t>
                      </a:r>
                      <a:br>
                        <a:rPr lang="de-DE" sz="1600" dirty="0">
                          <a:solidFill>
                            <a:schemeClr val="accent1">
                              <a:lumMod val="50000"/>
                            </a:schemeClr>
                          </a:solidFill>
                        </a:rPr>
                      </a:br>
                      <a:r>
                        <a:rPr lang="de-DE" sz="1600" b="1" i="1" dirty="0">
                          <a:solidFill>
                            <a:schemeClr val="accent1">
                              <a:lumMod val="50000"/>
                            </a:schemeClr>
                          </a:solidFill>
                        </a:rPr>
                        <a:t>oder </a:t>
                      </a:r>
                      <a:r>
                        <a:rPr lang="de-DE" sz="1600" b="0" i="0" dirty="0">
                          <a:solidFill>
                            <a:schemeClr val="accent1">
                              <a:lumMod val="50000"/>
                            </a:schemeClr>
                          </a:solidFill>
                        </a:rPr>
                        <a:t>spät beginnende </a:t>
                      </a:r>
                      <a:r>
                        <a:rPr lang="de-DE" sz="1600" dirty="0">
                          <a:solidFill>
                            <a:schemeClr val="accent1">
                              <a:lumMod val="50000"/>
                            </a:schemeClr>
                          </a:solidFill>
                        </a:rPr>
                        <a:t>Informatik </a:t>
                      </a:r>
                      <a:r>
                        <a:rPr lang="de-DE" sz="1400" dirty="0">
                          <a:solidFill>
                            <a:schemeClr val="accent1">
                              <a:lumMod val="50000"/>
                            </a:schemeClr>
                          </a:solidFill>
                        </a:rPr>
                        <a:t>(HG, SG, </a:t>
                      </a:r>
                      <a:r>
                        <a:rPr lang="de-DE" sz="1400" dirty="0" err="1">
                          <a:solidFill>
                            <a:schemeClr val="accent1">
                              <a:lumMod val="50000"/>
                            </a:schemeClr>
                          </a:solidFill>
                        </a:rPr>
                        <a:t>MuG</a:t>
                      </a:r>
                      <a:r>
                        <a:rPr lang="de-DE" sz="1400" dirty="0">
                          <a:solidFill>
                            <a:schemeClr val="accent1">
                              <a:lumMod val="50000"/>
                            </a:schemeClr>
                          </a:solidFill>
                        </a:rPr>
                        <a:t>, </a:t>
                      </a:r>
                      <a:r>
                        <a:rPr lang="de-DE" sz="1400" dirty="0" err="1">
                          <a:solidFill>
                            <a:schemeClr val="accent1">
                              <a:lumMod val="50000"/>
                            </a:schemeClr>
                          </a:solidFill>
                        </a:rPr>
                        <a:t>WWG</a:t>
                      </a:r>
                      <a:r>
                        <a:rPr lang="de-DE" sz="1400" dirty="0">
                          <a:solidFill>
                            <a:schemeClr val="accent1">
                              <a:lumMod val="50000"/>
                            </a:schemeClr>
                          </a:solidFill>
                        </a:rPr>
                        <a:t>, </a:t>
                      </a:r>
                      <a:r>
                        <a:rPr lang="de-DE" sz="1400" dirty="0" err="1">
                          <a:solidFill>
                            <a:schemeClr val="accent1">
                              <a:lumMod val="50000"/>
                            </a:schemeClr>
                          </a:solidFill>
                        </a:rPr>
                        <a:t>SWG</a:t>
                      </a:r>
                      <a:r>
                        <a:rPr lang="de-DE" sz="1400" dirty="0">
                          <a:solidFill>
                            <a:schemeClr val="accent1">
                              <a:lumMod val="50000"/>
                            </a:schemeClr>
                          </a:solidFill>
                        </a:rPr>
                        <a:t>, </a:t>
                      </a:r>
                      <a:r>
                        <a:rPr lang="de-DE" sz="1400" dirty="0" err="1">
                          <a:solidFill>
                            <a:schemeClr val="accent1">
                              <a:lumMod val="50000"/>
                            </a:schemeClr>
                          </a:solidFill>
                        </a:rPr>
                        <a:t>EFK</a:t>
                      </a:r>
                      <a:r>
                        <a:rPr lang="de-DE" sz="1400" dirty="0">
                          <a:solidFill>
                            <a:schemeClr val="accent1">
                              <a:lumMod val="50000"/>
                            </a:schemeClr>
                          </a:solidFill>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buFont typeface="Arial" panose="020B0604020202020204" pitchFamily="34" charset="0"/>
                        <a:buChar char="•"/>
                      </a:pPr>
                      <a:r>
                        <a:rPr lang="de-DE" sz="1600" dirty="0">
                          <a:solidFill>
                            <a:schemeClr val="accent1">
                              <a:lumMod val="50000"/>
                            </a:schemeClr>
                          </a:solidFill>
                        </a:rPr>
                        <a:t>Kunst </a:t>
                      </a:r>
                      <a:r>
                        <a:rPr lang="de-DE" sz="1600" b="1" i="1" dirty="0">
                          <a:solidFill>
                            <a:schemeClr val="accent1">
                              <a:lumMod val="50000"/>
                            </a:schemeClr>
                          </a:solidFill>
                        </a:rPr>
                        <a:t>oder</a:t>
                      </a:r>
                      <a:r>
                        <a:rPr lang="de-DE" sz="1600" dirty="0">
                          <a:solidFill>
                            <a:schemeClr val="accent1">
                              <a:lumMod val="50000"/>
                            </a:schemeClr>
                          </a:solidFill>
                        </a:rPr>
                        <a:t>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accent1">
                              <a:lumMod val="50000"/>
                            </a:schemeClr>
                          </a:solidFill>
                        </a:rPr>
                        <a:t>Geographie </a:t>
                      </a:r>
                      <a:r>
                        <a:rPr lang="de-DE" sz="1600" b="1" i="1" kern="1200" dirty="0">
                          <a:solidFill>
                            <a:schemeClr val="accent1">
                              <a:lumMod val="50000"/>
                            </a:schemeClr>
                          </a:solidFill>
                        </a:rPr>
                        <a:t>oder</a:t>
                      </a:r>
                      <a:r>
                        <a:rPr lang="de-DE" sz="1600" kern="1200" dirty="0">
                          <a:solidFill>
                            <a:schemeClr val="accent1">
                              <a:lumMod val="50000"/>
                            </a:schemeClr>
                          </a:solidFill>
                        </a:rPr>
                        <a:t> Wirtschaft und Recht </a:t>
                      </a:r>
                      <a:r>
                        <a:rPr lang="de-DE" sz="1400" kern="1200" dirty="0">
                          <a:solidFill>
                            <a:schemeClr val="accent1">
                              <a:lumMod val="50000"/>
                            </a:schemeClr>
                          </a:solidFill>
                        </a:rPr>
                        <a:t>(WR)</a:t>
                      </a:r>
                      <a:endParaRPr lang="de-DE" sz="1600" kern="1200" dirty="0">
                        <a:solidFill>
                          <a:schemeClr val="accent1">
                            <a:lumMod val="50000"/>
                          </a:schemeClr>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chemeClr val="accent1">
                              <a:lumMod val="50000"/>
                            </a:schemeClr>
                          </a:solidFill>
                        </a:rPr>
                        <a:t>Weiterführung von </a:t>
                      </a:r>
                      <a:r>
                        <a:rPr lang="de-DE" sz="1600" kern="1200" dirty="0" err="1">
                          <a:solidFill>
                            <a:schemeClr val="accent1">
                              <a:lumMod val="50000"/>
                            </a:schemeClr>
                          </a:solidFill>
                        </a:rPr>
                        <a:t>PuG</a:t>
                      </a:r>
                      <a:r>
                        <a:rPr lang="de-DE" sz="1600" kern="1200" dirty="0">
                          <a:solidFill>
                            <a:schemeClr val="accent1">
                              <a:lumMod val="50000"/>
                            </a:schemeClr>
                          </a:solidFill>
                        </a:rPr>
                        <a:t> </a:t>
                      </a:r>
                      <a:r>
                        <a:rPr lang="de-DE" sz="1600" b="1" i="1" kern="1200" dirty="0">
                          <a:solidFill>
                            <a:schemeClr val="accent1">
                              <a:lumMod val="50000"/>
                            </a:schemeClr>
                          </a:solidFill>
                        </a:rPr>
                        <a:t>oder</a:t>
                      </a:r>
                      <a:r>
                        <a:rPr lang="de-DE" sz="1600" kern="1200" dirty="0">
                          <a:solidFill>
                            <a:schemeClr val="accent1">
                              <a:lumMod val="50000"/>
                            </a:schemeClr>
                          </a:solidFill>
                        </a:rPr>
                        <a:t> Geographie </a:t>
                      </a:r>
                      <a:r>
                        <a:rPr lang="de-DE" sz="1600" b="1" i="1" kern="1200" dirty="0">
                          <a:solidFill>
                            <a:schemeClr val="accent1">
                              <a:lumMod val="50000"/>
                            </a:schemeClr>
                          </a:solidFill>
                        </a:rPr>
                        <a:t>oder </a:t>
                      </a:r>
                      <a:r>
                        <a:rPr lang="de-DE" sz="1600" kern="1200" dirty="0">
                          <a:solidFill>
                            <a:schemeClr val="accent1">
                              <a:lumMod val="50000"/>
                            </a:schemeClr>
                          </a:solidFill>
                        </a:rPr>
                        <a:t>WR</a:t>
                      </a:r>
                      <a:endParaRPr lang="de-DE" sz="1600" kern="1200" dirty="0">
                        <a:solidFill>
                          <a:schemeClr val="accent1">
                            <a:lumMod val="50000"/>
                          </a:schemeClr>
                        </a:solidFill>
                        <a:latin typeface="+mn-lt"/>
                        <a:ea typeface="+mn-ea"/>
                        <a:cs typeface="Arial" panose="020B0604020202020204" pitchFamily="34" charset="0"/>
                      </a:endParaRP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b</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reite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und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vertiefte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Allgemein-bildung</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i</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ndividuelle</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Wahl-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möglichkeiten</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333773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Leistungsfach</a:t>
            </a:r>
            <a:r>
              <a:rPr lang="en-GB" altLang="de-DE" sz="2000" b="1" dirty="0">
                <a:solidFill>
                  <a:srgbClr val="000000"/>
                </a:solidFill>
                <a:latin typeface="+mn-lt"/>
                <a:cs typeface="Arial" panose="020B0604020202020204" pitchFamily="34" charset="0"/>
              </a:rPr>
              <a:t> (LF)</a:t>
            </a:r>
            <a:endParaRPr lang="en-GB" altLang="de-DE" sz="2000" dirty="0">
              <a:solidFill>
                <a:srgbClr val="000000"/>
              </a:solidFill>
              <a:latin typeface="+mn-lt"/>
              <a:cs typeface="Arial" panose="020B0604020202020204" pitchFamily="34" charset="0"/>
            </a:endParaRPr>
          </a:p>
        </p:txBody>
      </p:sp>
      <p:graphicFrame>
        <p:nvGraphicFramePr>
          <p:cNvPr id="3" name="Diagramm 2"/>
          <p:cNvGraphicFramePr/>
          <p:nvPr>
            <p:extLst>
              <p:ext uri="{D42A27DB-BD31-4B8C-83A1-F6EECF244321}">
                <p14:modId xmlns:p14="http://schemas.microsoft.com/office/powerpoint/2010/main" val="748396076"/>
              </p:ext>
            </p:extLst>
          </p:nvPr>
        </p:nvGraphicFramePr>
        <p:xfrm>
          <a:off x="395532" y="1672687"/>
          <a:ext cx="8569325" cy="47397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600670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Leistungsfach</a:t>
            </a:r>
            <a:r>
              <a:rPr lang="en-GB" altLang="de-DE" sz="2000" b="1" dirty="0">
                <a:solidFill>
                  <a:srgbClr val="000000"/>
                </a:solidFill>
                <a:latin typeface="+mn-lt"/>
                <a:cs typeface="Arial" panose="020B0604020202020204" pitchFamily="34" charset="0"/>
              </a:rPr>
              <a:t> (LF)</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5144998"/>
          </a:xfrm>
          <a:prstGeom prst="rect">
            <a:avLst/>
          </a:prstGeom>
        </p:spPr>
        <p:txBody>
          <a:bodyPr wrap="square">
            <a:spAutoFit/>
          </a:bodyPr>
          <a:lstStyle/>
          <a:p>
            <a:pPr marL="285750" indent="-285750">
              <a:spcAft>
                <a:spcPts val="1000"/>
              </a:spcAft>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a:spcAft>
                <a:spcPts val="1000"/>
              </a:spcAft>
            </a:pPr>
            <a:br>
              <a:rPr lang="de-DE" dirty="0">
                <a:latin typeface="Arial" panose="020B0604020202020204" pitchFamily="34" charset="0"/>
                <a:cs typeface="Arial" panose="020B0604020202020204" pitchFamily="34" charset="0"/>
              </a:rPr>
            </a:br>
            <a:br>
              <a:rPr lang="de-DE" dirty="0">
                <a:latin typeface="Arial" panose="020B0604020202020204" pitchFamily="34" charset="0"/>
                <a:cs typeface="Arial" panose="020B0604020202020204" pitchFamily="34" charset="0"/>
              </a:rPr>
            </a:br>
            <a:endParaRPr lang="de-DE"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i="1"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i="1"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i="1" dirty="0">
              <a:cs typeface="Arial" panose="020B0604020202020204" pitchFamily="34" charset="0"/>
            </a:endParaRPr>
          </a:p>
          <a:p>
            <a:pPr>
              <a:spcAft>
                <a:spcPts val="1000"/>
              </a:spcAft>
            </a:pPr>
            <a:r>
              <a:rPr lang="de-DE" i="1" dirty="0">
                <a:cs typeface="Arial" panose="020B0604020202020204" pitchFamily="34" charset="0"/>
              </a:rPr>
              <a:t>Nicht als Leistungsfach wählbar: </a:t>
            </a:r>
            <a:r>
              <a:rPr lang="de-DE" dirty="0">
                <a:cs typeface="Arial" panose="020B0604020202020204" pitchFamily="34" charset="0"/>
              </a:rPr>
              <a:t>Deutsch, Mathematik, spät beginnende Fremdsprachen, spät beginnende Informatik, Lehrplanalternativen (Biophysik, Astrophysik, Geologie), Wirtschaftsinformatik, Sozialwissenschaftliche Arbeitsfelder</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br>
              <a:rPr lang="de-DE" dirty="0">
                <a:latin typeface="Arial" panose="020B0604020202020204" pitchFamily="34" charset="0"/>
                <a:cs typeface="Arial" panose="020B0604020202020204" pitchFamily="34" charset="0"/>
              </a:rPr>
            </a:b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2743232284"/>
              </p:ext>
            </p:extLst>
          </p:nvPr>
        </p:nvGraphicFramePr>
        <p:xfrm>
          <a:off x="493333" y="2161307"/>
          <a:ext cx="7916834" cy="1911928"/>
        </p:xfrm>
        <a:graphic>
          <a:graphicData uri="http://schemas.openxmlformats.org/drawingml/2006/table">
            <a:tbl>
              <a:tblPr firstCol="1" bandRow="1">
                <a:tableStyleId>{3B4B98B0-60AC-42C2-AFA5-B58CD77FA1E5}</a:tableStyleId>
              </a:tblPr>
              <a:tblGrid>
                <a:gridCol w="3958417">
                  <a:extLst>
                    <a:ext uri="{9D8B030D-6E8A-4147-A177-3AD203B41FA5}">
                      <a16:colId xmlns:a16="http://schemas.microsoft.com/office/drawing/2014/main" val="496565774"/>
                    </a:ext>
                  </a:extLst>
                </a:gridCol>
                <a:gridCol w="3958417">
                  <a:extLst>
                    <a:ext uri="{9D8B030D-6E8A-4147-A177-3AD203B41FA5}">
                      <a16:colId xmlns:a16="http://schemas.microsoft.com/office/drawing/2014/main" val="2628477223"/>
                    </a:ext>
                  </a:extLst>
                </a:gridCol>
              </a:tblGrid>
              <a:tr h="9559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5-stündige Leistungsfächer</a:t>
                      </a:r>
                      <a:endParaRPr lang="de-DE" sz="1600" dirty="0">
                        <a:solidFill>
                          <a:schemeClr val="bg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fortgeführte Fremdsprachen,</a:t>
                      </a:r>
                      <a:endParaRPr lang="de-DE" sz="16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Naturwissenschaften (Biologie, Chemie, Physik),</a:t>
                      </a:r>
                      <a:r>
                        <a:rPr lang="de-DE" sz="1600" baseline="0" dirty="0"/>
                        <a:t> </a:t>
                      </a:r>
                      <a:r>
                        <a:rPr lang="de-DE" sz="1600" dirty="0"/>
                        <a:t>Informatik</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97622817"/>
                  </a:ext>
                </a:extLst>
              </a:tr>
              <a:tr h="9559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4-stündige Leistungsfächer</a:t>
                      </a:r>
                      <a:endParaRPr lang="de-DE" sz="1600" dirty="0">
                        <a:solidFill>
                          <a:schemeClr val="bg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Geschichte, Politik und Gesellschaft, Geographie, Wirtschaft und Recht, Religionslehre</a:t>
                      </a:r>
                      <a:r>
                        <a:rPr lang="de-DE" sz="1600" baseline="0" dirty="0"/>
                        <a:t> bzw. Ethik, Musik, Kunst, Sport</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959986716"/>
                  </a:ext>
                </a:extLst>
              </a:tr>
            </a:tbl>
          </a:graphicData>
        </a:graphic>
      </p:graphicFrame>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30496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Leistungsfach</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Kunst</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Musik</a:t>
            </a:r>
            <a:r>
              <a:rPr lang="en-GB" altLang="de-DE" sz="2000" b="1" dirty="0">
                <a:solidFill>
                  <a:srgbClr val="000000"/>
                </a:solidFill>
                <a:latin typeface="+mn-lt"/>
                <a:cs typeface="Arial" panose="020B0604020202020204" pitchFamily="34" charset="0"/>
              </a:rPr>
              <a:t>, Sport</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5355312"/>
          </a:xfrm>
          <a:prstGeom prst="rect">
            <a:avLst/>
          </a:prstGeom>
        </p:spPr>
        <p:txBody>
          <a:bodyPr wrap="square">
            <a:spAutoFit/>
          </a:bodyPr>
          <a:lstStyle/>
          <a:p>
            <a:endParaRPr lang="de-DE" dirty="0">
              <a:cs typeface="Arial" panose="020B0604020202020204" pitchFamily="34" charset="0"/>
            </a:endParaRPr>
          </a:p>
          <a:p>
            <a:r>
              <a:rPr lang="de-DE" b="1" dirty="0">
                <a:cs typeface="Arial" panose="020B0604020202020204" pitchFamily="34" charset="0"/>
              </a:rPr>
              <a:t>Kunst</a:t>
            </a:r>
          </a:p>
          <a:p>
            <a:pPr marL="442913" indent="-285750">
              <a:buFont typeface="Arial" panose="020B0604020202020204" pitchFamily="34" charset="0"/>
              <a:buChar char="•"/>
            </a:pPr>
            <a:r>
              <a:rPr lang="de-DE" dirty="0">
                <a:cs typeface="Arial" panose="020B0604020202020204" pitchFamily="34" charset="0"/>
              </a:rPr>
              <a:t>Abiturprüfung </a:t>
            </a:r>
            <a:r>
              <a:rPr lang="de-DE" i="1" dirty="0">
                <a:cs typeface="Arial" panose="020B0604020202020204" pitchFamily="34" charset="0"/>
              </a:rPr>
              <a:t>verpflichtend schriftlich </a:t>
            </a:r>
            <a:r>
              <a:rPr lang="de-DE" dirty="0">
                <a:cs typeface="Arial" panose="020B0604020202020204" pitchFamily="34" charset="0"/>
              </a:rPr>
              <a:t>(besondere Fachprüfung)</a:t>
            </a:r>
          </a:p>
          <a:p>
            <a:pPr marL="442913" indent="-285750">
              <a:buFont typeface="Arial" panose="020B0604020202020204" pitchFamily="34" charset="0"/>
              <a:buChar char="•"/>
            </a:pPr>
            <a:r>
              <a:rPr lang="de-DE" i="1" dirty="0">
                <a:cs typeface="Arial" panose="020B0604020202020204" pitchFamily="34" charset="0"/>
              </a:rPr>
              <a:t>mind. Note 3 </a:t>
            </a:r>
            <a:r>
              <a:rPr lang="de-DE" dirty="0">
                <a:cs typeface="Arial" panose="020B0604020202020204" pitchFamily="34" charset="0"/>
              </a:rPr>
              <a:t>im Zwischenzeugnis der </a:t>
            </a:r>
            <a:r>
              <a:rPr lang="de-DE" dirty="0" err="1">
                <a:cs typeface="Arial" panose="020B0604020202020204" pitchFamily="34" charset="0"/>
              </a:rPr>
              <a:t>Jgst</a:t>
            </a:r>
            <a:r>
              <a:rPr lang="de-DE" dirty="0">
                <a:cs typeface="Arial" panose="020B0604020202020204" pitchFamily="34" charset="0"/>
              </a:rPr>
              <a:t>. 11 </a:t>
            </a:r>
            <a:br>
              <a:rPr lang="de-DE" dirty="0">
                <a:cs typeface="Arial" panose="020B0604020202020204" pitchFamily="34" charset="0"/>
              </a:rPr>
            </a:br>
            <a:r>
              <a:rPr lang="de-DE" dirty="0">
                <a:cs typeface="Arial" panose="020B0604020202020204" pitchFamily="34" charset="0"/>
              </a:rPr>
              <a:t>(bzw. Jahreszeugnis der </a:t>
            </a:r>
            <a:r>
              <a:rPr lang="de-DE" dirty="0" err="1">
                <a:cs typeface="Arial" panose="020B0604020202020204" pitchFamily="34" charset="0"/>
              </a:rPr>
              <a:t>Jgst</a:t>
            </a:r>
            <a:r>
              <a:rPr lang="de-DE" dirty="0">
                <a:cs typeface="Arial" panose="020B0604020202020204" pitchFamily="34" charset="0"/>
              </a:rPr>
              <a:t>. 10 bei Überspringen von </a:t>
            </a:r>
            <a:r>
              <a:rPr lang="de-DE" dirty="0" err="1">
                <a:cs typeface="Arial" panose="020B0604020202020204" pitchFamily="34" charset="0"/>
              </a:rPr>
              <a:t>Jgst</a:t>
            </a:r>
            <a:r>
              <a:rPr lang="de-DE" dirty="0">
                <a:cs typeface="Arial" panose="020B0604020202020204" pitchFamily="34" charset="0"/>
              </a:rPr>
              <a:t>. 11)</a:t>
            </a:r>
          </a:p>
          <a:p>
            <a:pPr marL="442913" indent="-285750">
              <a:buFont typeface="Arial" panose="020B0604020202020204" pitchFamily="34" charset="0"/>
              <a:buChar char="•"/>
            </a:pPr>
            <a:endParaRPr lang="de-DE" dirty="0">
              <a:cs typeface="Arial" panose="020B0604020202020204" pitchFamily="34" charset="0"/>
            </a:endParaRPr>
          </a:p>
          <a:p>
            <a:r>
              <a:rPr lang="de-DE" b="1" dirty="0">
                <a:cs typeface="Arial" panose="020B0604020202020204" pitchFamily="34" charset="0"/>
              </a:rPr>
              <a:t>Musik</a:t>
            </a:r>
          </a:p>
          <a:p>
            <a:pPr marL="442913" indent="-285750">
              <a:buFont typeface="Arial" panose="020B0604020202020204" pitchFamily="34" charset="0"/>
              <a:buChar char="•"/>
            </a:pPr>
            <a:r>
              <a:rPr lang="de-DE" dirty="0">
                <a:cs typeface="Arial" panose="020B0604020202020204" pitchFamily="34" charset="0"/>
              </a:rPr>
              <a:t>Abiturprüfung </a:t>
            </a:r>
            <a:r>
              <a:rPr lang="de-DE" i="1" dirty="0">
                <a:cs typeface="Arial" panose="020B0604020202020204" pitchFamily="34" charset="0"/>
              </a:rPr>
              <a:t>verpflichtend schriftlich </a:t>
            </a:r>
            <a:r>
              <a:rPr lang="de-DE" dirty="0">
                <a:cs typeface="Arial" panose="020B0604020202020204" pitchFamily="34" charset="0"/>
              </a:rPr>
              <a:t>(besondere Fachprüfung)</a:t>
            </a:r>
          </a:p>
          <a:p>
            <a:pPr marL="442913" indent="-285750">
              <a:buFont typeface="Arial" panose="020B0604020202020204" pitchFamily="34" charset="0"/>
              <a:buChar char="•"/>
            </a:pPr>
            <a:r>
              <a:rPr lang="de-DE" i="1" dirty="0">
                <a:cs typeface="Arial" panose="020B0604020202020204" pitchFamily="34" charset="0"/>
              </a:rPr>
              <a:t>mind. Note 3 </a:t>
            </a:r>
            <a:r>
              <a:rPr lang="de-DE" dirty="0">
                <a:cs typeface="Arial" panose="020B0604020202020204" pitchFamily="34" charset="0"/>
              </a:rPr>
              <a:t>im Zwischenzeugnis der </a:t>
            </a:r>
            <a:r>
              <a:rPr lang="de-DE" dirty="0" err="1">
                <a:cs typeface="Arial" panose="020B0604020202020204" pitchFamily="34" charset="0"/>
              </a:rPr>
              <a:t>Jgst</a:t>
            </a:r>
            <a:r>
              <a:rPr lang="de-DE" dirty="0">
                <a:cs typeface="Arial" panose="020B0604020202020204" pitchFamily="34" charset="0"/>
              </a:rPr>
              <a:t>. 11 </a:t>
            </a:r>
            <a:br>
              <a:rPr lang="de-DE" dirty="0">
                <a:cs typeface="Arial" panose="020B0604020202020204" pitchFamily="34" charset="0"/>
              </a:rPr>
            </a:br>
            <a:r>
              <a:rPr lang="de-DE" dirty="0">
                <a:cs typeface="Arial" panose="020B0604020202020204" pitchFamily="34" charset="0"/>
              </a:rPr>
              <a:t>(bzw. Jahreszeugnis der </a:t>
            </a:r>
            <a:r>
              <a:rPr lang="de-DE" dirty="0" err="1">
                <a:cs typeface="Arial" panose="020B0604020202020204" pitchFamily="34" charset="0"/>
              </a:rPr>
              <a:t>Jgst</a:t>
            </a:r>
            <a:r>
              <a:rPr lang="de-DE" dirty="0">
                <a:cs typeface="Arial" panose="020B0604020202020204" pitchFamily="34" charset="0"/>
              </a:rPr>
              <a:t>. 10 bei Überspringen von </a:t>
            </a:r>
            <a:r>
              <a:rPr lang="de-DE" dirty="0" err="1">
                <a:cs typeface="Arial" panose="020B0604020202020204" pitchFamily="34" charset="0"/>
              </a:rPr>
              <a:t>Jgst</a:t>
            </a:r>
            <a:r>
              <a:rPr lang="de-DE" dirty="0">
                <a:cs typeface="Arial" panose="020B0604020202020204" pitchFamily="34" charset="0"/>
              </a:rPr>
              <a:t>. 11) </a:t>
            </a:r>
          </a:p>
          <a:p>
            <a:pPr marL="442913" indent="-285750">
              <a:buFont typeface="Arial" panose="020B0604020202020204" pitchFamily="34" charset="0"/>
              <a:buChar char="•"/>
            </a:pPr>
            <a:r>
              <a:rPr lang="de-DE" i="1" dirty="0">
                <a:cs typeface="Arial" panose="020B0604020202020204" pitchFamily="34" charset="0"/>
              </a:rPr>
              <a:t>Nachweis von angemessenen Fertigkeiten </a:t>
            </a:r>
            <a:r>
              <a:rPr lang="de-DE" dirty="0">
                <a:cs typeface="Arial" panose="020B0604020202020204" pitchFamily="34" charset="0"/>
              </a:rPr>
              <a:t>in Instrument oder Gesang</a:t>
            </a:r>
          </a:p>
          <a:p>
            <a:pPr marL="285750" indent="-285750">
              <a:buFont typeface="Arial" panose="020B0604020202020204" pitchFamily="34" charset="0"/>
              <a:buChar char="•"/>
            </a:pPr>
            <a:endParaRPr lang="de-DE" dirty="0">
              <a:cs typeface="Arial" panose="020B0604020202020204" pitchFamily="34" charset="0"/>
            </a:endParaRPr>
          </a:p>
          <a:p>
            <a:r>
              <a:rPr lang="de-DE" b="1" dirty="0">
                <a:cs typeface="Arial" panose="020B0604020202020204" pitchFamily="34" charset="0"/>
              </a:rPr>
              <a:t>Sport</a:t>
            </a:r>
          </a:p>
          <a:p>
            <a:pPr marL="442913" indent="-285750">
              <a:buFont typeface="Arial" panose="020B0604020202020204" pitchFamily="34" charset="0"/>
              <a:buChar char="•"/>
            </a:pPr>
            <a:r>
              <a:rPr lang="de-DE" dirty="0">
                <a:cs typeface="Arial" panose="020B0604020202020204" pitchFamily="34" charset="0"/>
              </a:rPr>
              <a:t>Abiturprüfung </a:t>
            </a:r>
            <a:r>
              <a:rPr lang="de-DE" i="1" dirty="0">
                <a:cs typeface="Arial" panose="020B0604020202020204" pitchFamily="34" charset="0"/>
              </a:rPr>
              <a:t>schriftlich oder mündlich </a:t>
            </a:r>
            <a:r>
              <a:rPr lang="de-DE" dirty="0">
                <a:cs typeface="Arial" panose="020B0604020202020204" pitchFamily="34" charset="0"/>
              </a:rPr>
              <a:t>möglich (besondere Fachprüfung)</a:t>
            </a:r>
            <a:br>
              <a:rPr lang="de-DE" dirty="0">
                <a:cs typeface="Arial" panose="020B0604020202020204" pitchFamily="34" charset="0"/>
              </a:rPr>
            </a:br>
            <a:r>
              <a:rPr lang="de-DE" dirty="0">
                <a:cs typeface="Arial" panose="020B0604020202020204" pitchFamily="34" charset="0"/>
              </a:rPr>
              <a:t>Wahl der Prüfungsform erst in 13/1</a:t>
            </a:r>
          </a:p>
          <a:p>
            <a:pPr marL="442913" indent="-285750">
              <a:buFont typeface="Arial" panose="020B0604020202020204" pitchFamily="34" charset="0"/>
              <a:buChar char="•"/>
            </a:pPr>
            <a:r>
              <a:rPr lang="de-DE" i="1" dirty="0">
                <a:cs typeface="Arial" panose="020B0604020202020204" pitchFamily="34" charset="0"/>
              </a:rPr>
              <a:t>mind. Note 3 </a:t>
            </a:r>
            <a:r>
              <a:rPr lang="de-DE" dirty="0">
                <a:cs typeface="Arial" panose="020B0604020202020204" pitchFamily="34" charset="0"/>
              </a:rPr>
              <a:t>im Zwischenzeugnis der </a:t>
            </a:r>
            <a:r>
              <a:rPr lang="de-DE" dirty="0" err="1">
                <a:cs typeface="Arial" panose="020B0604020202020204" pitchFamily="34" charset="0"/>
              </a:rPr>
              <a:t>Jgst</a:t>
            </a:r>
            <a:r>
              <a:rPr lang="de-DE" dirty="0">
                <a:cs typeface="Arial" panose="020B0604020202020204" pitchFamily="34" charset="0"/>
              </a:rPr>
              <a:t>. 11 </a:t>
            </a:r>
            <a:br>
              <a:rPr lang="de-DE" dirty="0">
                <a:cs typeface="Arial" panose="020B0604020202020204" pitchFamily="34" charset="0"/>
              </a:rPr>
            </a:br>
            <a:r>
              <a:rPr lang="de-DE" dirty="0">
                <a:cs typeface="Arial" panose="020B0604020202020204" pitchFamily="34" charset="0"/>
              </a:rPr>
              <a:t>(bzw. Jahreszeugnis der </a:t>
            </a:r>
            <a:r>
              <a:rPr lang="de-DE" dirty="0" err="1">
                <a:cs typeface="Arial" panose="020B0604020202020204" pitchFamily="34" charset="0"/>
              </a:rPr>
              <a:t>Jgst</a:t>
            </a:r>
            <a:r>
              <a:rPr lang="de-DE" dirty="0">
                <a:cs typeface="Arial" panose="020B0604020202020204" pitchFamily="34" charset="0"/>
              </a:rPr>
              <a:t>. 10 bei Überspringen von </a:t>
            </a:r>
            <a:r>
              <a:rPr lang="de-DE" dirty="0" err="1">
                <a:cs typeface="Arial" panose="020B0604020202020204" pitchFamily="34" charset="0"/>
              </a:rPr>
              <a:t>Jgst</a:t>
            </a:r>
            <a:r>
              <a:rPr lang="de-DE" dirty="0">
                <a:cs typeface="Arial" panose="020B0604020202020204" pitchFamily="34" charset="0"/>
              </a:rPr>
              <a:t>. 11)</a:t>
            </a:r>
          </a:p>
          <a:p>
            <a:br>
              <a:rPr lang="de-DE" dirty="0">
                <a:latin typeface="Arial" panose="020B0604020202020204" pitchFamily="34" charset="0"/>
                <a:cs typeface="Arial" panose="020B0604020202020204" pitchFamily="34" charset="0"/>
              </a:rPr>
            </a:br>
            <a:endParaRPr lang="de-DE" dirty="0"/>
          </a:p>
        </p:txBody>
      </p:sp>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720638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227297430"/>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dirty="0">
                          <a:solidFill>
                            <a:schemeClr val="accent1">
                              <a:lumMod val="50000"/>
                            </a:schemeClr>
                          </a:solidFill>
                        </a:rPr>
                        <a:t>und Wahlpflichtfächer</a:t>
                      </a:r>
                      <a:endParaRPr lang="de-DE" sz="16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7084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rowSpan="3" gridSpan="2">
                  <a:txBody>
                    <a:bodyPr/>
                    <a:lstStyle/>
                    <a:p>
                      <a:pPr algn="ctr"/>
                      <a:r>
                        <a:rPr lang="de-DE" sz="2400" b="1" dirty="0">
                          <a:solidFill>
                            <a:srgbClr val="00B050"/>
                          </a:solidFill>
                          <a:latin typeface="+mn-lt"/>
                          <a:cs typeface="Arial" panose="020B0604020202020204" pitchFamily="34" charset="0"/>
                        </a:rPr>
                        <a:t>L E I S T U N G S F A C H</a:t>
                      </a:r>
                    </a:p>
                    <a:p>
                      <a:pPr algn="ctr"/>
                      <a:r>
                        <a:rPr lang="de-DE" sz="2400" b="1" dirty="0">
                          <a:solidFill>
                            <a:srgbClr val="00B050"/>
                          </a:solidFill>
                          <a:latin typeface="+mn-lt"/>
                          <a:cs typeface="Arial" panose="020B0604020202020204" pitchFamily="34" charset="0"/>
                        </a:rPr>
                        <a:t>(12/1-13/2)</a:t>
                      </a:r>
                    </a:p>
                  </a:txBody>
                  <a:tcPr vert="vert270" anchor="ctr">
                    <a:solidFill>
                      <a:schemeClr val="accent6">
                        <a:lumMod val="20000"/>
                        <a:lumOff val="80000"/>
                        <a:alpha val="20000"/>
                      </a:schemeClr>
                    </a:solidFill>
                  </a:tcPr>
                </a:tc>
                <a:tc rowSpan="3" hMerge="1">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solidFill>
                            <a:schemeClr val="accent1">
                              <a:lumMod val="40000"/>
                              <a:lumOff val="60000"/>
                            </a:schemeClr>
                          </a:solidFill>
                        </a:rPr>
                        <a:t>Deutsch</a:t>
                      </a:r>
                    </a:p>
                    <a:p>
                      <a:pPr marL="285750" indent="-285750">
                        <a:buFont typeface="Arial" panose="020B0604020202020204" pitchFamily="34" charset="0"/>
                        <a:buChar char="•"/>
                      </a:pPr>
                      <a:r>
                        <a:rPr lang="de-DE" sz="1600" dirty="0">
                          <a:solidFill>
                            <a:schemeClr val="accent1">
                              <a:lumMod val="40000"/>
                              <a:lumOff val="60000"/>
                            </a:schemeClr>
                          </a:solidFill>
                        </a:rPr>
                        <a:t>Mathematik</a:t>
                      </a:r>
                    </a:p>
                    <a:p>
                      <a:pPr marL="285750" indent="-285750">
                        <a:buFont typeface="Arial" panose="020B0604020202020204" pitchFamily="34" charset="0"/>
                        <a:buChar char="•"/>
                      </a:pPr>
                      <a:r>
                        <a:rPr lang="de-DE" sz="1600" dirty="0">
                          <a:solidFill>
                            <a:srgbClr val="00B050"/>
                          </a:solidFill>
                        </a:rPr>
                        <a:t>eine fortgeführte Fremdsprache</a:t>
                      </a:r>
                    </a:p>
                    <a:p>
                      <a:pPr marL="285750" indent="-285750">
                        <a:buFont typeface="Arial" panose="020B0604020202020204" pitchFamily="34" charset="0"/>
                        <a:buChar char="•"/>
                      </a:pPr>
                      <a:r>
                        <a:rPr lang="de-DE" sz="1600" dirty="0">
                          <a:solidFill>
                            <a:srgbClr val="00B050"/>
                          </a:solidFill>
                        </a:rPr>
                        <a:t>eine Naturwissenschaft </a:t>
                      </a:r>
                      <a:r>
                        <a:rPr lang="de-DE" sz="1400" dirty="0">
                          <a:solidFill>
                            <a:srgbClr val="00B050"/>
                          </a:solidFill>
                        </a:rPr>
                        <a:t>(Biologie, Chemie, Physik)</a:t>
                      </a:r>
                    </a:p>
                    <a:p>
                      <a:pPr marL="285750" indent="-285750">
                        <a:buFont typeface="Arial" panose="020B0604020202020204" pitchFamily="34" charset="0"/>
                        <a:buChar char="•"/>
                      </a:pPr>
                      <a:r>
                        <a:rPr lang="de-DE" sz="1600" dirty="0">
                          <a:solidFill>
                            <a:srgbClr val="00B050"/>
                          </a:solidFill>
                        </a:rPr>
                        <a:t>eine weitere fortgeführte Fremdsprache </a:t>
                      </a:r>
                      <a:br>
                        <a:rPr lang="de-DE" sz="1600" dirty="0">
                          <a:solidFill>
                            <a:schemeClr val="accent1">
                              <a:lumMod val="50000"/>
                            </a:schemeClr>
                          </a:solidFill>
                        </a:rPr>
                      </a:br>
                      <a:r>
                        <a:rPr lang="de-DE" sz="1600" b="1" i="1" dirty="0">
                          <a:solidFill>
                            <a:schemeClr val="accent1">
                              <a:lumMod val="40000"/>
                              <a:lumOff val="60000"/>
                            </a:schemeClr>
                          </a:solidFill>
                        </a:rPr>
                        <a:t>oder</a:t>
                      </a:r>
                      <a:r>
                        <a:rPr lang="de-DE" sz="1600" b="1" i="1" baseline="0" dirty="0">
                          <a:solidFill>
                            <a:schemeClr val="accent1">
                              <a:lumMod val="40000"/>
                              <a:lumOff val="60000"/>
                            </a:schemeClr>
                          </a:solidFill>
                        </a:rPr>
                        <a:t> </a:t>
                      </a:r>
                      <a:r>
                        <a:rPr lang="de-DE" sz="1600" baseline="0" dirty="0">
                          <a:solidFill>
                            <a:schemeClr val="accent1">
                              <a:lumMod val="40000"/>
                              <a:lumOff val="60000"/>
                            </a:schemeClr>
                          </a:solidFill>
                        </a:rPr>
                        <a:t>eine spät beginnende Fremdsprache</a:t>
                      </a:r>
                      <a:br>
                        <a:rPr lang="de-DE" sz="1600" baseline="0" dirty="0">
                          <a:solidFill>
                            <a:schemeClr val="accent1">
                              <a:lumMod val="50000"/>
                            </a:schemeClr>
                          </a:solidFill>
                        </a:rPr>
                      </a:br>
                      <a:r>
                        <a:rPr lang="de-DE" sz="1600" b="1" i="1" dirty="0">
                          <a:solidFill>
                            <a:srgbClr val="00B050"/>
                          </a:solidFill>
                        </a:rPr>
                        <a:t>oder </a:t>
                      </a:r>
                      <a:r>
                        <a:rPr lang="de-DE" sz="1600" dirty="0">
                          <a:solidFill>
                            <a:srgbClr val="00B050"/>
                          </a:solidFill>
                        </a:rPr>
                        <a:t>eine weitere Naturwissenschaft</a:t>
                      </a:r>
                      <a:br>
                        <a:rPr lang="de-DE" sz="1600" dirty="0">
                          <a:solidFill>
                            <a:srgbClr val="00B050"/>
                          </a:solidFill>
                        </a:rPr>
                      </a:br>
                      <a:r>
                        <a:rPr lang="de-DE" sz="1600" b="1" i="1" dirty="0">
                          <a:solidFill>
                            <a:srgbClr val="00B050"/>
                          </a:solidFill>
                        </a:rPr>
                        <a:t>oder </a:t>
                      </a:r>
                      <a:r>
                        <a:rPr lang="de-DE" sz="1600" dirty="0">
                          <a:solidFill>
                            <a:srgbClr val="00B050"/>
                          </a:solidFill>
                        </a:rPr>
                        <a:t>Informatik </a:t>
                      </a:r>
                      <a:r>
                        <a:rPr lang="de-DE" sz="1400" dirty="0">
                          <a:solidFill>
                            <a:srgbClr val="00B050"/>
                          </a:solidFill>
                        </a:rPr>
                        <a:t>(nur </a:t>
                      </a:r>
                      <a:r>
                        <a:rPr lang="de-DE" sz="1400" dirty="0" err="1">
                          <a:solidFill>
                            <a:srgbClr val="00B050"/>
                          </a:solidFill>
                        </a:rPr>
                        <a:t>NTG</a:t>
                      </a:r>
                      <a:r>
                        <a:rPr lang="de-DE" sz="1400" dirty="0">
                          <a:solidFill>
                            <a:srgbClr val="00B050"/>
                          </a:solidFill>
                        </a:rPr>
                        <a:t>)</a:t>
                      </a:r>
                      <a:br>
                        <a:rPr lang="de-DE" sz="1600" dirty="0">
                          <a:solidFill>
                            <a:schemeClr val="accent1">
                              <a:lumMod val="50000"/>
                            </a:schemeClr>
                          </a:solidFill>
                        </a:rPr>
                      </a:br>
                      <a:r>
                        <a:rPr lang="de-DE" sz="1600" b="1" i="1" dirty="0">
                          <a:solidFill>
                            <a:schemeClr val="accent1">
                              <a:lumMod val="40000"/>
                              <a:lumOff val="60000"/>
                            </a:schemeClr>
                          </a:solidFill>
                        </a:rPr>
                        <a:t>oder </a:t>
                      </a:r>
                      <a:r>
                        <a:rPr lang="de-DE" sz="1600" b="0" i="0" dirty="0">
                          <a:solidFill>
                            <a:schemeClr val="accent1">
                              <a:lumMod val="40000"/>
                              <a:lumOff val="60000"/>
                            </a:schemeClr>
                          </a:solidFill>
                        </a:rPr>
                        <a:t>spät beginnende </a:t>
                      </a:r>
                      <a:r>
                        <a:rPr lang="de-DE" sz="1600" dirty="0">
                          <a:solidFill>
                            <a:schemeClr val="accent1">
                              <a:lumMod val="40000"/>
                              <a:lumOff val="60000"/>
                            </a:schemeClr>
                          </a:solidFill>
                        </a:rPr>
                        <a:t>Informatik </a:t>
                      </a:r>
                      <a:r>
                        <a:rPr lang="de-DE" sz="1400" dirty="0">
                          <a:solidFill>
                            <a:schemeClr val="accent1">
                              <a:lumMod val="40000"/>
                              <a:lumOff val="60000"/>
                            </a:schemeClr>
                          </a:solidFill>
                        </a:rPr>
                        <a:t>(HG, SG, </a:t>
                      </a:r>
                      <a:r>
                        <a:rPr lang="de-DE" sz="1400" dirty="0" err="1">
                          <a:solidFill>
                            <a:schemeClr val="accent1">
                              <a:lumMod val="40000"/>
                              <a:lumOff val="60000"/>
                            </a:schemeClr>
                          </a:solidFill>
                        </a:rPr>
                        <a:t>MuG</a:t>
                      </a:r>
                      <a:r>
                        <a:rPr lang="de-DE" sz="1400" dirty="0">
                          <a:solidFill>
                            <a:schemeClr val="accent1">
                              <a:lumMod val="40000"/>
                              <a:lumOff val="60000"/>
                            </a:schemeClr>
                          </a:solidFill>
                        </a:rPr>
                        <a:t>, </a:t>
                      </a:r>
                      <a:r>
                        <a:rPr lang="de-DE" sz="1400" dirty="0" err="1">
                          <a:solidFill>
                            <a:schemeClr val="accent1">
                              <a:lumMod val="40000"/>
                              <a:lumOff val="60000"/>
                            </a:schemeClr>
                          </a:solidFill>
                        </a:rPr>
                        <a:t>WWG</a:t>
                      </a:r>
                      <a:r>
                        <a:rPr lang="de-DE" sz="1400" dirty="0">
                          <a:solidFill>
                            <a:schemeClr val="accent1">
                              <a:lumMod val="40000"/>
                              <a:lumOff val="60000"/>
                            </a:schemeClr>
                          </a:solidFill>
                        </a:rPr>
                        <a:t>, </a:t>
                      </a:r>
                      <a:r>
                        <a:rPr lang="de-DE" sz="1400" dirty="0" err="1">
                          <a:solidFill>
                            <a:schemeClr val="accent1">
                              <a:lumMod val="40000"/>
                              <a:lumOff val="60000"/>
                            </a:schemeClr>
                          </a:solidFill>
                        </a:rPr>
                        <a:t>SWG</a:t>
                      </a:r>
                      <a:r>
                        <a:rPr lang="de-DE" sz="1400" dirty="0">
                          <a:solidFill>
                            <a:schemeClr val="accent1">
                              <a:lumMod val="40000"/>
                              <a:lumOff val="60000"/>
                            </a:schemeClr>
                          </a:solidFill>
                        </a:rPr>
                        <a:t>, </a:t>
                      </a:r>
                      <a:r>
                        <a:rPr lang="de-DE" sz="1400" dirty="0" err="1">
                          <a:solidFill>
                            <a:schemeClr val="accent1">
                              <a:lumMod val="40000"/>
                              <a:lumOff val="60000"/>
                            </a:schemeClr>
                          </a:solidFill>
                        </a:rPr>
                        <a:t>EFK</a:t>
                      </a:r>
                      <a:r>
                        <a:rPr lang="de-DE" sz="1400" dirty="0">
                          <a:solidFill>
                            <a:schemeClr val="accent1">
                              <a:lumMod val="40000"/>
                              <a:lumOff val="60000"/>
                            </a:schemeClr>
                          </a:solidFill>
                        </a:rPr>
                        <a:t>)</a:t>
                      </a:r>
                      <a:endParaRPr lang="de-DE" sz="1600" dirty="0">
                        <a:solidFill>
                          <a:schemeClr val="accent1">
                            <a:lumMod val="40000"/>
                            <a:lumOff val="60000"/>
                          </a:schemeClr>
                        </a:solidFill>
                      </a:endParaRPr>
                    </a:p>
                    <a:p>
                      <a:pPr marL="285750" indent="-285750">
                        <a:buFont typeface="Arial" panose="020B0604020202020204" pitchFamily="34" charset="0"/>
                        <a:buChar char="•"/>
                      </a:pPr>
                      <a:r>
                        <a:rPr lang="de-DE" sz="1600" dirty="0">
                          <a:solidFill>
                            <a:srgbClr val="00B050"/>
                          </a:solidFill>
                        </a:rPr>
                        <a:t>Religionslehre bzw. Ethik</a:t>
                      </a:r>
                    </a:p>
                    <a:p>
                      <a:pPr marL="285750" indent="-285750">
                        <a:buFont typeface="Arial" panose="020B0604020202020204" pitchFamily="34" charset="0"/>
                        <a:buChar char="•"/>
                      </a:pPr>
                      <a:r>
                        <a:rPr lang="de-DE" sz="1600" dirty="0">
                          <a:solidFill>
                            <a:srgbClr val="00B050"/>
                          </a:solidFill>
                        </a:rPr>
                        <a:t>Geschichte</a:t>
                      </a:r>
                    </a:p>
                    <a:p>
                      <a:pPr marL="285750" indent="-285750">
                        <a:buFont typeface="Arial" panose="020B0604020202020204" pitchFamily="34" charset="0"/>
                        <a:buChar char="•"/>
                      </a:pPr>
                      <a:r>
                        <a:rPr lang="de-DE" sz="1600" dirty="0">
                          <a:solidFill>
                            <a:srgbClr val="00B050"/>
                          </a:solidFill>
                        </a:rPr>
                        <a:t>Kunst </a:t>
                      </a:r>
                      <a:r>
                        <a:rPr lang="de-DE" sz="1600" b="1" i="1" dirty="0">
                          <a:solidFill>
                            <a:srgbClr val="00B050"/>
                          </a:solidFill>
                        </a:rPr>
                        <a:t>oder</a:t>
                      </a:r>
                      <a:r>
                        <a:rPr lang="de-DE" sz="1600" dirty="0">
                          <a:solidFill>
                            <a:srgbClr val="00B050"/>
                          </a:solidFill>
                        </a:rPr>
                        <a:t> Musik</a:t>
                      </a:r>
                    </a:p>
                    <a:p>
                      <a:pPr marL="285750" indent="-285750">
                        <a:buFont typeface="Arial" panose="020B0604020202020204" pitchFamily="34" charset="0"/>
                        <a:buChar char="•"/>
                      </a:pPr>
                      <a:r>
                        <a:rPr lang="de-DE" sz="1600" dirty="0">
                          <a:solidFill>
                            <a:srgbClr val="00B050"/>
                          </a:solidFill>
                        </a:rPr>
                        <a:t>Sport</a:t>
                      </a:r>
                      <a:endParaRPr lang="de-DE" sz="1600" dirty="0">
                        <a:solidFill>
                          <a:srgbClr val="00B05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00B050"/>
                          </a:solidFill>
                        </a:rPr>
                        <a:t>Politik und Gesellschaft </a:t>
                      </a:r>
                      <a:r>
                        <a:rPr lang="de-DE" sz="1400" kern="1200" dirty="0">
                          <a:solidFill>
                            <a:srgbClr val="00B050"/>
                          </a:solidFill>
                        </a:rPr>
                        <a:t>(</a:t>
                      </a:r>
                      <a:r>
                        <a:rPr lang="de-DE" sz="1400" kern="1200" dirty="0" err="1">
                          <a:solidFill>
                            <a:srgbClr val="00B050"/>
                          </a:solidFill>
                        </a:rPr>
                        <a:t>PuG</a:t>
                      </a:r>
                      <a:r>
                        <a:rPr lang="de-DE" sz="1400" kern="1200" dirty="0">
                          <a:solidFill>
                            <a:srgbClr val="00B050"/>
                          </a:solidFill>
                        </a:rPr>
                        <a:t>)</a:t>
                      </a:r>
                    </a:p>
                    <a:p>
                      <a:pPr marL="285750" indent="-285750" algn="l" defTabSz="914400" rtl="0" eaLnBrk="1" latinLnBrk="0" hangingPunct="1">
                        <a:buFont typeface="Arial" panose="020B0604020202020204" pitchFamily="34" charset="0"/>
                        <a:buChar char="•"/>
                      </a:pPr>
                      <a:r>
                        <a:rPr lang="de-DE" sz="1600" kern="1200" dirty="0">
                          <a:solidFill>
                            <a:srgbClr val="00B050"/>
                          </a:solidFill>
                        </a:rPr>
                        <a:t>Geographie </a:t>
                      </a:r>
                      <a:r>
                        <a:rPr lang="de-DE" sz="1600" b="1" i="1" kern="1200" dirty="0">
                          <a:solidFill>
                            <a:srgbClr val="00B050"/>
                          </a:solidFill>
                        </a:rPr>
                        <a:t>oder </a:t>
                      </a:r>
                      <a:r>
                        <a:rPr lang="de-DE" sz="1600" kern="1200" dirty="0">
                          <a:solidFill>
                            <a:srgbClr val="00B050"/>
                          </a:solidFill>
                        </a:rPr>
                        <a:t>Wirtschaft und Recht </a:t>
                      </a:r>
                      <a:r>
                        <a:rPr lang="de-DE" sz="1400" kern="1200" dirty="0">
                          <a:solidFill>
                            <a:srgbClr val="00B050"/>
                          </a:solidFill>
                        </a:rPr>
                        <a:t>(WR)</a:t>
                      </a:r>
                      <a:endParaRPr lang="de-DE" sz="1600" kern="1200" dirty="0">
                        <a:solidFill>
                          <a:srgbClr val="00B050"/>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chemeClr val="accent1">
                              <a:lumMod val="40000"/>
                              <a:lumOff val="60000"/>
                            </a:schemeClr>
                          </a:solidFill>
                        </a:rPr>
                        <a:t>Weiterführung von </a:t>
                      </a:r>
                      <a:r>
                        <a:rPr lang="de-DE" sz="1600" kern="1200" dirty="0" err="1">
                          <a:solidFill>
                            <a:srgbClr val="00B050"/>
                          </a:solidFill>
                        </a:rPr>
                        <a:t>PuG</a:t>
                      </a:r>
                      <a:r>
                        <a:rPr lang="de-DE" sz="1600" kern="1200" dirty="0">
                          <a:solidFill>
                            <a:srgbClr val="00B050"/>
                          </a:solidFill>
                        </a:rPr>
                        <a:t> </a:t>
                      </a:r>
                      <a:r>
                        <a:rPr lang="de-DE" sz="1600" b="1" i="1" kern="1200" dirty="0">
                          <a:solidFill>
                            <a:srgbClr val="00B050"/>
                          </a:solidFill>
                        </a:rPr>
                        <a:t>oder </a:t>
                      </a:r>
                      <a:r>
                        <a:rPr lang="de-DE" sz="1600" kern="1200" dirty="0">
                          <a:solidFill>
                            <a:srgbClr val="00B050"/>
                          </a:solidFill>
                        </a:rPr>
                        <a:t>Geographie </a:t>
                      </a:r>
                      <a:r>
                        <a:rPr lang="de-DE" sz="1600" b="1" i="1" kern="1200" dirty="0">
                          <a:solidFill>
                            <a:srgbClr val="00B050"/>
                          </a:solidFill>
                        </a:rPr>
                        <a:t>oder</a:t>
                      </a:r>
                      <a:r>
                        <a:rPr lang="de-DE" sz="1600" kern="1200" dirty="0">
                          <a:solidFill>
                            <a:srgbClr val="00B050"/>
                          </a:solidFill>
                        </a:rPr>
                        <a:t> WR</a:t>
                      </a:r>
                      <a:endParaRPr lang="de-DE" sz="1600" kern="1200" dirty="0">
                        <a:solidFill>
                          <a:srgbClr val="00B050"/>
                        </a:solidFill>
                        <a:latin typeface="+mn-lt"/>
                        <a:ea typeface="+mn-ea"/>
                        <a:cs typeface="Arial" panose="020B0604020202020204" pitchFamily="34" charset="0"/>
                      </a:endParaRP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779118211"/>
                  </a:ext>
                </a:extLst>
              </a:tr>
            </a:tbl>
          </a:graphicData>
        </a:graphic>
      </p:graphicFrame>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1" name="Textfeld 10">
            <a:extLst>
              <a:ext uri="{FF2B5EF4-FFF2-40B4-BE49-F238E27FC236}">
                <a16:creationId xmlns:a16="http://schemas.microsoft.com/office/drawing/2014/main" id="{9970E631-C26C-4734-9733-D4DF6B46299C}"/>
              </a:ext>
            </a:extLst>
          </p:cNvPr>
          <p:cNvSpPr txBox="1"/>
          <p:nvPr/>
        </p:nvSpPr>
        <p:spPr>
          <a:xfrm>
            <a:off x="7814339" y="3646473"/>
            <a:ext cx="1053687" cy="461665"/>
          </a:xfrm>
          <a:prstGeom prst="rect">
            <a:avLst/>
          </a:prstGeom>
          <a:solidFill>
            <a:srgbClr val="00B050"/>
          </a:solidFill>
          <a:ln w="38100">
            <a:solidFill>
              <a:srgbClr val="00B050"/>
            </a:solidFill>
          </a:ln>
        </p:spPr>
        <p:txBody>
          <a:bodyPr wrap="square">
            <a:spAutoFit/>
          </a:bodyPr>
          <a:lstStyle/>
          <a:p>
            <a:pPr algn="ctr" eaLnBrk="1" hangingPunct="1">
              <a:lnSpc>
                <a:spcPct val="100000"/>
              </a:lnSpc>
            </a:pPr>
            <a:r>
              <a:rPr lang="en-GB" altLang="de-DE" sz="2400" b="1" dirty="0">
                <a:solidFill>
                  <a:schemeClr val="bg1"/>
                </a:solidFill>
                <a:cs typeface="Arial" panose="020B0604020202020204" pitchFamily="34" charset="0"/>
              </a:rPr>
              <a:t>+ 2 </a:t>
            </a:r>
            <a:r>
              <a:rPr lang="en-GB" altLang="de-DE" sz="2400" b="1" dirty="0" err="1">
                <a:solidFill>
                  <a:schemeClr val="bg1"/>
                </a:solidFill>
                <a:cs typeface="Arial" panose="020B0604020202020204" pitchFamily="34" charset="0"/>
              </a:rPr>
              <a:t>WS</a:t>
            </a:r>
            <a:endParaRPr lang="en-GB" altLang="de-DE" sz="2400" b="1" dirty="0">
              <a:solidFill>
                <a:schemeClr val="bg1"/>
              </a:solidFill>
              <a:cs typeface="Arial" panose="020B0604020202020204" pitchFamily="34" charset="0"/>
            </a:endParaRPr>
          </a:p>
        </p:txBody>
      </p:sp>
    </p:spTree>
    <p:extLst>
      <p:ext uri="{BB962C8B-B14F-4D97-AF65-F5344CB8AC3E}">
        <p14:creationId xmlns:p14="http://schemas.microsoft.com/office/powerpoint/2010/main" val="24006389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Wissenschaftspropädeutisches</a:t>
            </a:r>
            <a:r>
              <a:rPr lang="en-GB" altLang="de-DE" sz="2000" b="1" dirty="0">
                <a:solidFill>
                  <a:srgbClr val="000000"/>
                </a:solidFill>
                <a:latin typeface="+mn-lt"/>
                <a:cs typeface="Arial" panose="020B0604020202020204" pitchFamily="34" charset="0"/>
              </a:rPr>
              <a:t> Seminar </a:t>
            </a:r>
            <a:endParaRPr lang="en-GB" altLang="de-DE" sz="2000" dirty="0">
              <a:solidFill>
                <a:srgbClr val="000000"/>
              </a:solidFill>
              <a:latin typeface="+mn-lt"/>
              <a:cs typeface="Arial" panose="020B0604020202020204" pitchFamily="34" charset="0"/>
            </a:endParaRPr>
          </a:p>
        </p:txBody>
      </p:sp>
      <p:graphicFrame>
        <p:nvGraphicFramePr>
          <p:cNvPr id="3" name="Diagramm 2"/>
          <p:cNvGraphicFramePr/>
          <p:nvPr>
            <p:extLst>
              <p:ext uri="{D42A27DB-BD31-4B8C-83A1-F6EECF244321}">
                <p14:modId xmlns:p14="http://schemas.microsoft.com/office/powerpoint/2010/main" val="338407913"/>
              </p:ext>
            </p:extLst>
          </p:nvPr>
        </p:nvGraphicFramePr>
        <p:xfrm>
          <a:off x="395532" y="1672687"/>
          <a:ext cx="8569325" cy="47397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607124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Wissenschaftspropädeutisches</a:t>
            </a:r>
            <a:r>
              <a:rPr lang="en-GB" altLang="de-DE" sz="2000" b="1" dirty="0">
                <a:solidFill>
                  <a:srgbClr val="000000"/>
                </a:solidFill>
                <a:latin typeface="+mn-lt"/>
                <a:cs typeface="Arial" panose="020B0604020202020204" pitchFamily="34" charset="0"/>
              </a:rPr>
              <a:t> Seminar </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4939814"/>
          </a:xfrm>
          <a:prstGeom prst="rect">
            <a:avLst/>
          </a:prstGeom>
        </p:spPr>
        <p:txBody>
          <a:bodyPr wrap="square">
            <a:spAutoFit/>
          </a:bodyPr>
          <a:lstStyle/>
          <a:p>
            <a:pPr>
              <a:spcAft>
                <a:spcPts val="600"/>
              </a:spcAft>
            </a:pPr>
            <a:r>
              <a:rPr lang="de-DE" b="1" dirty="0">
                <a:cs typeface="Arial" panose="020B0604020202020204" pitchFamily="34" charset="0"/>
              </a:rPr>
              <a:t>Ziele des W-Seminars</a:t>
            </a:r>
          </a:p>
          <a:p>
            <a:pPr marL="442913" indent="-285750">
              <a:spcAft>
                <a:spcPts val="600"/>
              </a:spcAft>
              <a:buFont typeface="Arial" panose="020B0604020202020204" pitchFamily="34" charset="0"/>
              <a:buChar char="•"/>
            </a:pPr>
            <a:r>
              <a:rPr lang="de-DE" dirty="0">
                <a:cs typeface="Arial" panose="020B0604020202020204" pitchFamily="34" charset="0"/>
              </a:rPr>
              <a:t>Erlernen von </a:t>
            </a:r>
            <a:r>
              <a:rPr lang="de-DE" i="1" dirty="0">
                <a:cs typeface="Arial" panose="020B0604020202020204" pitchFamily="34" charset="0"/>
              </a:rPr>
              <a:t>Methoden wissenschaftlichen Arbeitens</a:t>
            </a:r>
          </a:p>
          <a:p>
            <a:pPr marL="442913" indent="-285750">
              <a:spcAft>
                <a:spcPts val="600"/>
              </a:spcAft>
              <a:buFont typeface="Arial" panose="020B0604020202020204" pitchFamily="34" charset="0"/>
              <a:buChar char="•"/>
            </a:pPr>
            <a:r>
              <a:rPr lang="de-DE" dirty="0">
                <a:cs typeface="Arial" panose="020B0604020202020204" pitchFamily="34" charset="0"/>
              </a:rPr>
              <a:t>Erstellung einer </a:t>
            </a:r>
            <a:r>
              <a:rPr lang="de-DE" i="1" dirty="0">
                <a:cs typeface="Arial" panose="020B0604020202020204" pitchFamily="34" charset="0"/>
              </a:rPr>
              <a:t>Seminararbeit </a:t>
            </a:r>
            <a:r>
              <a:rPr lang="de-DE" dirty="0">
                <a:cs typeface="Arial" panose="020B0604020202020204" pitchFamily="34" charset="0"/>
              </a:rPr>
              <a:t>und </a:t>
            </a:r>
            <a:r>
              <a:rPr lang="de-DE" i="1" dirty="0">
                <a:cs typeface="Arial" panose="020B0604020202020204" pitchFamily="34" charset="0"/>
              </a:rPr>
              <a:t>Präsentation</a:t>
            </a:r>
            <a:r>
              <a:rPr lang="de-DE" dirty="0">
                <a:cs typeface="Arial" panose="020B0604020202020204" pitchFamily="34" charset="0"/>
              </a:rPr>
              <a:t> der Arbeit</a:t>
            </a:r>
          </a:p>
          <a:p>
            <a:pPr marL="442913" indent="-285750">
              <a:spcAft>
                <a:spcPts val="600"/>
              </a:spcAft>
              <a:buFont typeface="Arial" panose="020B0604020202020204" pitchFamily="34" charset="0"/>
              <a:buChar char="•"/>
            </a:pPr>
            <a:r>
              <a:rPr lang="de-DE" dirty="0">
                <a:cs typeface="Arial" panose="020B0604020202020204" pitchFamily="34" charset="0"/>
              </a:rPr>
              <a:t>keine abiturrelevanten fachlichen Inhalte zum Rahmenthema, </a:t>
            </a:r>
            <a:br>
              <a:rPr lang="de-DE" dirty="0">
                <a:cs typeface="Arial" panose="020B0604020202020204" pitchFamily="34" charset="0"/>
              </a:rPr>
            </a:br>
            <a:r>
              <a:rPr lang="de-DE" dirty="0">
                <a:cs typeface="Arial" panose="020B0604020202020204" pitchFamily="34" charset="0"/>
              </a:rPr>
              <a:t>sondern </a:t>
            </a:r>
            <a:r>
              <a:rPr lang="de-DE" i="1" dirty="0">
                <a:cs typeface="Arial" panose="020B0604020202020204" pitchFamily="34" charset="0"/>
              </a:rPr>
              <a:t>individuelle Seminarkonzepte </a:t>
            </a:r>
            <a:r>
              <a:rPr lang="de-DE" dirty="0">
                <a:cs typeface="Arial" panose="020B0604020202020204" pitchFamily="34" charset="0"/>
              </a:rPr>
              <a:t>durch die Lehrkräfte</a:t>
            </a:r>
          </a:p>
          <a:p>
            <a:pPr>
              <a:spcAft>
                <a:spcPts val="600"/>
              </a:spcAft>
            </a:pPr>
            <a:endParaRPr lang="de-DE" dirty="0">
              <a:cs typeface="Arial" panose="020B0604020202020204" pitchFamily="34" charset="0"/>
            </a:endParaRPr>
          </a:p>
          <a:p>
            <a:pPr>
              <a:spcAft>
                <a:spcPts val="600"/>
              </a:spcAft>
            </a:pPr>
            <a:r>
              <a:rPr lang="de-DE" b="1" dirty="0">
                <a:cs typeface="Arial" panose="020B0604020202020204" pitchFamily="34" charset="0"/>
              </a:rPr>
              <a:t>Neuakzentuierung im W-Seminar </a:t>
            </a:r>
          </a:p>
          <a:p>
            <a:pPr marL="442913" indent="-285750">
              <a:spcAft>
                <a:spcPts val="600"/>
              </a:spcAft>
              <a:buFont typeface="Arial" panose="020B0604020202020204" pitchFamily="34" charset="0"/>
              <a:buChar char="•"/>
            </a:pPr>
            <a:r>
              <a:rPr lang="de-DE" dirty="0">
                <a:cs typeface="Arial" panose="020B0604020202020204" pitchFamily="34" charset="0"/>
              </a:rPr>
              <a:t>Stärkung der </a:t>
            </a:r>
            <a:r>
              <a:rPr lang="de-DE" i="1" dirty="0">
                <a:cs typeface="Arial" panose="020B0604020202020204" pitchFamily="34" charset="0"/>
              </a:rPr>
              <a:t>Brückenfunktion</a:t>
            </a:r>
            <a:r>
              <a:rPr lang="de-DE" dirty="0">
                <a:cs typeface="Arial" panose="020B0604020202020204" pitchFamily="34" charset="0"/>
              </a:rPr>
              <a:t> zu Universität und Hochschule: Einblick in Studiengänge und Alltag an Hochschulen im Rahmen der </a:t>
            </a:r>
            <a:r>
              <a:rPr lang="de-DE" i="1" dirty="0">
                <a:cs typeface="Arial" panose="020B0604020202020204" pitchFamily="34" charset="0"/>
              </a:rPr>
              <a:t>Studienorientierung</a:t>
            </a:r>
            <a:r>
              <a:rPr lang="de-DE" dirty="0">
                <a:cs typeface="Arial" panose="020B0604020202020204" pitchFamily="34" charset="0"/>
              </a:rPr>
              <a:t>  </a:t>
            </a:r>
          </a:p>
          <a:p>
            <a:pPr marL="442913" indent="-285750">
              <a:spcAft>
                <a:spcPts val="600"/>
              </a:spcAft>
              <a:buFont typeface="Arial" panose="020B0604020202020204" pitchFamily="34" charset="0"/>
              <a:buChar char="•"/>
            </a:pPr>
            <a:r>
              <a:rPr lang="de-DE" dirty="0">
                <a:cs typeface="Arial" panose="020B0604020202020204" pitchFamily="34" charset="0"/>
              </a:rPr>
              <a:t>seminarübergreifende verbindliche Kompetenzerwartungen: </a:t>
            </a:r>
            <a:r>
              <a:rPr lang="de-DE" i="1" dirty="0">
                <a:cs typeface="Arial" panose="020B0604020202020204" pitchFamily="34" charset="0"/>
              </a:rPr>
              <a:t>Lehrplan</a:t>
            </a:r>
            <a:r>
              <a:rPr lang="de-DE" dirty="0">
                <a:cs typeface="Arial" panose="020B0604020202020204" pitchFamily="34" charset="0"/>
              </a:rPr>
              <a:t> zur Wissenschaftspropädeutik</a:t>
            </a:r>
          </a:p>
          <a:p>
            <a:pPr>
              <a:spcAft>
                <a:spcPts val="600"/>
              </a:spcAft>
            </a:pPr>
            <a:endParaRPr lang="de-DE" dirty="0">
              <a:cs typeface="Arial" panose="020B0604020202020204" pitchFamily="34" charset="0"/>
            </a:endParaRPr>
          </a:p>
          <a:p>
            <a:endParaRPr lang="de-DE" dirty="0">
              <a:latin typeface="Arial" panose="020B0604020202020204" pitchFamily="34" charset="0"/>
              <a:cs typeface="Arial" panose="020B0604020202020204" pitchFamily="34" charset="0"/>
            </a:endParaRPr>
          </a:p>
          <a:p>
            <a:br>
              <a:rPr lang="de-DE" dirty="0">
                <a:latin typeface="Arial" panose="020B0604020202020204" pitchFamily="34" charset="0"/>
                <a:cs typeface="Arial" panose="020B0604020202020204" pitchFamily="34" charset="0"/>
              </a:rPr>
            </a:br>
            <a:endParaRPr lang="de-DE" dirty="0"/>
          </a:p>
        </p:txBody>
      </p:sp>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7" name="Ellipse 6">
            <a:extLst>
              <a:ext uri="{FF2B5EF4-FFF2-40B4-BE49-F238E27FC236}">
                <a16:creationId xmlns:a16="http://schemas.microsoft.com/office/drawing/2014/main" id="{33E8728E-8AB7-4CCF-BF01-8AFA77BE0DFA}"/>
              </a:ext>
            </a:extLst>
          </p:cNvPr>
          <p:cNvSpPr/>
          <p:nvPr/>
        </p:nvSpPr>
        <p:spPr>
          <a:xfrm>
            <a:off x="5734307" y="149221"/>
            <a:ext cx="1517400" cy="1346159"/>
          </a:xfrm>
          <a:prstGeom prst="ellipse">
            <a:avLst/>
          </a:prstGeom>
          <a:solidFill>
            <a:schemeClr val="accent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88BF6E5D-AB10-43DE-AE55-C5A0EAD7EC99}"/>
              </a:ext>
            </a:extLst>
          </p:cNvPr>
          <p:cNvSpPr txBox="1"/>
          <p:nvPr/>
        </p:nvSpPr>
        <p:spPr>
          <a:xfrm>
            <a:off x="5845558" y="452968"/>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Studien</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Berufs-orientierung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2430812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rgbClr val="000000"/>
                </a:solidFill>
                <a:latin typeface="+mn-lt"/>
                <a:cs typeface="Arial" panose="020B0604020202020204" pitchFamily="34" charset="0"/>
              </a:rPr>
              <a:t>Die </a:t>
            </a:r>
            <a:r>
              <a:rPr lang="en-GB" altLang="de-DE" sz="2000" dirty="0" err="1">
                <a:solidFill>
                  <a:srgbClr val="000000"/>
                </a:solidFill>
                <a:latin typeface="+mn-lt"/>
                <a:cs typeface="Arial" panose="020B0604020202020204" pitchFamily="34" charset="0"/>
              </a:rPr>
              <a:t>Profil</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Leistungsstufe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PuLSt</a:t>
            </a:r>
            <a:r>
              <a:rPr lang="en-GB" altLang="de-DE" sz="2000" dirty="0">
                <a:solidFill>
                  <a:srgbClr val="000000"/>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Belegung</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Belegungsbeispiele</a:t>
            </a:r>
            <a:endParaRPr lang="en-GB" altLang="de-DE" sz="2000" dirty="0">
              <a:solidFill>
                <a:srgbClr val="000000"/>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rgbClr val="000000"/>
                </a:solidFill>
                <a:latin typeface="+mn-lt"/>
                <a:cs typeface="Arial" panose="020B0604020202020204" pitchFamily="34" charset="0"/>
              </a:rPr>
              <a:t>Informations</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Wahlverfahren</a:t>
            </a:r>
            <a:endParaRPr lang="en-GB" altLang="de-DE" sz="2000" dirty="0">
              <a:solidFill>
                <a:srgbClr val="00000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Abiturfächerwahl</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Abiturprüfung</a:t>
            </a:r>
            <a:endParaRPr lang="en-GB" altLang="de-DE" sz="2000" dirty="0">
              <a:solidFill>
                <a:srgbClr val="00000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Studien</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Berufsorientierung</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StuBo</a:t>
            </a:r>
            <a:r>
              <a:rPr lang="en-GB" altLang="de-DE" sz="2000" dirty="0">
                <a:solidFill>
                  <a:srgbClr val="000000"/>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Leistungsnachweise</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Einbringungsregeln</a:t>
            </a:r>
            <a:endParaRPr lang="en-GB" altLang="de-DE" sz="2000" dirty="0">
              <a:solidFill>
                <a:srgbClr val="00000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Gesamtqualifikation</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Allgemeine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Hochschulreife</a:t>
            </a:r>
            <a:endParaRPr lang="en-GB" altLang="de-DE" sz="2000" dirty="0">
              <a:solidFill>
                <a:srgbClr val="00000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Weiterführende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Informationen</a:t>
            </a:r>
            <a:endParaRPr lang="en-GB" altLang="de-DE" sz="2000" dirty="0">
              <a:solidFill>
                <a:srgbClr val="000000"/>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00027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Wissenschaftspropädeutisches</a:t>
            </a:r>
            <a:r>
              <a:rPr lang="en-GB" altLang="de-DE" sz="2000" b="1" dirty="0">
                <a:solidFill>
                  <a:srgbClr val="000000"/>
                </a:solidFill>
                <a:latin typeface="+mn-lt"/>
                <a:cs typeface="Arial" panose="020B0604020202020204" pitchFamily="34" charset="0"/>
              </a:rPr>
              <a:t> Seminar </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5078313"/>
          </a:xfrm>
          <a:prstGeom prst="rect">
            <a:avLst/>
          </a:prstGeom>
        </p:spPr>
        <p:txBody>
          <a:bodyPr wrap="square">
            <a:spAutoFit/>
          </a:bodyPr>
          <a:lstStyle/>
          <a:p>
            <a:endParaRPr lang="de-DE" dirty="0">
              <a:cs typeface="Arial" panose="020B0604020202020204" pitchFamily="34" charset="0"/>
            </a:endParaRPr>
          </a:p>
          <a:p>
            <a:r>
              <a:rPr lang="de-DE" b="1" dirty="0">
                <a:cs typeface="Arial" panose="020B0604020202020204" pitchFamily="34" charset="0"/>
              </a:rPr>
              <a:t>12/1</a:t>
            </a:r>
            <a:endParaRPr lang="de-DE" dirty="0">
              <a:cs typeface="Arial" panose="020B0604020202020204" pitchFamily="34" charset="0"/>
            </a:endParaRPr>
          </a:p>
          <a:p>
            <a:pPr marL="442913" indent="-285750">
              <a:buFont typeface="Arial" panose="020B0604020202020204" pitchFamily="34" charset="0"/>
              <a:buChar char="•"/>
            </a:pPr>
            <a:r>
              <a:rPr lang="de-DE" dirty="0">
                <a:cs typeface="Arial" panose="020B0604020202020204" pitchFamily="34" charset="0"/>
              </a:rPr>
              <a:t>Hinführung zum Rahmenthema, Methoden wissenschaftlichen Arbeitens</a:t>
            </a:r>
          </a:p>
          <a:p>
            <a:pPr marL="442913" indent="-285750">
              <a:buFont typeface="Arial" panose="020B0604020202020204" pitchFamily="34" charset="0"/>
              <a:buChar char="•"/>
            </a:pPr>
            <a:r>
              <a:rPr lang="de-DE" dirty="0">
                <a:cs typeface="Arial" panose="020B0604020202020204" pitchFamily="34" charset="0"/>
              </a:rPr>
              <a:t>Ende 12/1: Festlegung der Themen der Seminararbeiten</a:t>
            </a:r>
          </a:p>
          <a:p>
            <a:pPr marL="442913" indent="-285750">
              <a:buFont typeface="Arial" panose="020B0604020202020204" pitchFamily="34" charset="0"/>
              <a:buChar char="•"/>
            </a:pPr>
            <a:r>
              <a:rPr lang="de-DE" dirty="0">
                <a:cs typeface="Arial" panose="020B0604020202020204" pitchFamily="34" charset="0"/>
              </a:rPr>
              <a:t>mind. 2 kleine Leistungsnachweise (Art und Zahl siehe Seminarkonzept)</a:t>
            </a:r>
          </a:p>
          <a:p>
            <a:endParaRPr lang="de-DE" dirty="0">
              <a:cs typeface="Arial" panose="020B0604020202020204" pitchFamily="34" charset="0"/>
            </a:endParaRPr>
          </a:p>
          <a:p>
            <a:r>
              <a:rPr lang="de-DE" b="1" dirty="0">
                <a:cs typeface="Arial" panose="020B0604020202020204" pitchFamily="34" charset="0"/>
              </a:rPr>
              <a:t>12/2</a:t>
            </a:r>
            <a:endParaRPr lang="de-DE" dirty="0">
              <a:cs typeface="Arial" panose="020B0604020202020204" pitchFamily="34" charset="0"/>
            </a:endParaRPr>
          </a:p>
          <a:p>
            <a:pPr marL="442913" indent="-285750">
              <a:buFont typeface="Arial" panose="020B0604020202020204" pitchFamily="34" charset="0"/>
              <a:buChar char="•"/>
            </a:pPr>
            <a:r>
              <a:rPr lang="de-DE" dirty="0">
                <a:cs typeface="Arial" panose="020B0604020202020204" pitchFamily="34" charset="0"/>
              </a:rPr>
              <a:t>Arbeit am Rahmenthema, selbstständige Arbeit an der Seminararbeit </a:t>
            </a:r>
          </a:p>
          <a:p>
            <a:pPr marL="442913" indent="-285750">
              <a:buFont typeface="Arial" panose="020B0604020202020204" pitchFamily="34" charset="0"/>
              <a:buChar char="•"/>
            </a:pPr>
            <a:r>
              <a:rPr lang="de-DE" dirty="0">
                <a:cs typeface="Arial" panose="020B0604020202020204" pitchFamily="34" charset="0"/>
              </a:rPr>
              <a:t>Ende 12/2: Gliederungsentwurf, Exposé</a:t>
            </a:r>
          </a:p>
          <a:p>
            <a:pPr marL="442913" indent="-285750">
              <a:buFont typeface="Arial" panose="020B0604020202020204" pitchFamily="34" charset="0"/>
              <a:buChar char="•"/>
            </a:pPr>
            <a:r>
              <a:rPr lang="de-DE" dirty="0">
                <a:cs typeface="Arial" panose="020B0604020202020204" pitchFamily="34" charset="0"/>
              </a:rPr>
              <a:t>mind. 2 kleine Leistungsnachweise (Art und Zahl siehe Seminarkonzept)</a:t>
            </a:r>
          </a:p>
          <a:p>
            <a:endParaRPr lang="de-DE" dirty="0">
              <a:cs typeface="Arial" panose="020B0604020202020204" pitchFamily="34" charset="0"/>
            </a:endParaRPr>
          </a:p>
          <a:p>
            <a:r>
              <a:rPr lang="de-DE" b="1" dirty="0">
                <a:cs typeface="Arial" panose="020B0604020202020204" pitchFamily="34" charset="0"/>
              </a:rPr>
              <a:t>13/1 </a:t>
            </a:r>
            <a:r>
              <a:rPr lang="de-DE" b="1">
                <a:cs typeface="Arial" panose="020B0604020202020204" pitchFamily="34" charset="0"/>
              </a:rPr>
              <a:t>(Präsentationshalbjahr)</a:t>
            </a:r>
            <a:endParaRPr lang="de-DE" dirty="0">
              <a:cs typeface="Arial" panose="020B0604020202020204" pitchFamily="34" charset="0"/>
            </a:endParaRPr>
          </a:p>
          <a:p>
            <a:pPr marL="442913" indent="-285750">
              <a:buFont typeface="Arial" panose="020B0604020202020204" pitchFamily="34" charset="0"/>
              <a:buChar char="•"/>
            </a:pPr>
            <a:r>
              <a:rPr lang="de-DE" dirty="0">
                <a:cs typeface="Arial" panose="020B0604020202020204" pitchFamily="34" charset="0"/>
              </a:rPr>
              <a:t>Finalisierung der Seminararbeit, Gesamtüberblick zum Rahmenthema</a:t>
            </a:r>
          </a:p>
          <a:p>
            <a:pPr marL="442913" indent="-285750">
              <a:buFont typeface="Arial" panose="020B0604020202020204" pitchFamily="34" charset="0"/>
              <a:buChar char="•"/>
            </a:pPr>
            <a:r>
              <a:rPr lang="de-DE" dirty="0">
                <a:cs typeface="Arial" panose="020B0604020202020204" pitchFamily="34" charset="0"/>
              </a:rPr>
              <a:t>spätestens am 2. Unterrichtstag im November: Abgabe der Seminararbeit</a:t>
            </a:r>
          </a:p>
          <a:p>
            <a:pPr marL="442913" indent="-285750">
              <a:buFont typeface="Arial" panose="020B0604020202020204" pitchFamily="34" charset="0"/>
              <a:buChar char="•"/>
            </a:pPr>
            <a:r>
              <a:rPr lang="de-DE" dirty="0">
                <a:cs typeface="Arial" panose="020B0604020202020204" pitchFamily="34" charset="0"/>
              </a:rPr>
              <a:t>Präsentation der Seminararbeiten mit Prüfungsgespräch</a:t>
            </a:r>
          </a:p>
          <a:p>
            <a:endParaRPr lang="de-DE" dirty="0">
              <a:latin typeface="Arial" panose="020B0604020202020204" pitchFamily="34" charset="0"/>
              <a:cs typeface="Arial" panose="020B0604020202020204" pitchFamily="34" charset="0"/>
            </a:endParaRPr>
          </a:p>
          <a:p>
            <a:br>
              <a:rPr lang="de-DE" dirty="0">
                <a:latin typeface="Arial" panose="020B0604020202020204" pitchFamily="34" charset="0"/>
                <a:cs typeface="Arial" panose="020B0604020202020204" pitchFamily="34" charset="0"/>
              </a:rPr>
            </a:br>
            <a:endParaRPr lang="de-DE" dirty="0"/>
          </a:p>
        </p:txBody>
      </p:sp>
      <p:sp>
        <p:nvSpPr>
          <p:cNvPr id="12" name="Ellipse 11">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7" name="Ellipse 6">
            <a:extLst>
              <a:ext uri="{FF2B5EF4-FFF2-40B4-BE49-F238E27FC236}">
                <a16:creationId xmlns:a16="http://schemas.microsoft.com/office/drawing/2014/main" id="{33E8728E-8AB7-4CCF-BF01-8AFA77BE0DFA}"/>
              </a:ext>
            </a:extLst>
          </p:cNvPr>
          <p:cNvSpPr/>
          <p:nvPr/>
        </p:nvSpPr>
        <p:spPr>
          <a:xfrm>
            <a:off x="5734307" y="149221"/>
            <a:ext cx="1517400" cy="1346159"/>
          </a:xfrm>
          <a:prstGeom prst="ellipse">
            <a:avLst/>
          </a:prstGeom>
          <a:solidFill>
            <a:schemeClr val="accent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88BF6E5D-AB10-43DE-AE55-C5A0EAD7EC99}"/>
              </a:ext>
            </a:extLst>
          </p:cNvPr>
          <p:cNvSpPr txBox="1"/>
          <p:nvPr/>
        </p:nvSpPr>
        <p:spPr>
          <a:xfrm>
            <a:off x="5845558" y="452968"/>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Studien</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Berufs-orientierung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467584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2611477333"/>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dirty="0">
                          <a:solidFill>
                            <a:schemeClr val="accent1">
                              <a:lumMod val="50000"/>
                            </a:schemeClr>
                          </a:solidFill>
                        </a:rPr>
                        <a:t>und Wahlpflichtfächer</a:t>
                      </a:r>
                      <a:endParaRPr lang="de-DE" sz="16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7084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rowSpan="3" gridSpan="2">
                  <a:txBody>
                    <a:bodyPr/>
                    <a:lstStyle/>
                    <a:p>
                      <a:pPr algn="ctr"/>
                      <a:r>
                        <a:rPr lang="de-DE" sz="2400" b="1" dirty="0">
                          <a:solidFill>
                            <a:srgbClr val="00B0F0"/>
                          </a:solidFill>
                          <a:latin typeface="+mn-lt"/>
                          <a:cs typeface="Arial" panose="020B0604020202020204" pitchFamily="34" charset="0"/>
                        </a:rPr>
                        <a:t>W</a:t>
                      </a:r>
                      <a:r>
                        <a:rPr lang="de-DE" sz="2400" b="1" baseline="0" dirty="0">
                          <a:solidFill>
                            <a:srgbClr val="00B0F0"/>
                          </a:solidFill>
                          <a:latin typeface="+mn-lt"/>
                          <a:cs typeface="Arial" panose="020B0604020202020204" pitchFamily="34" charset="0"/>
                        </a:rPr>
                        <a:t> – S E M I N A R </a:t>
                      </a:r>
                    </a:p>
                    <a:p>
                      <a:pPr algn="ctr"/>
                      <a:r>
                        <a:rPr lang="de-DE" sz="2400" b="1" baseline="0" dirty="0">
                          <a:solidFill>
                            <a:srgbClr val="00B0F0"/>
                          </a:solidFill>
                          <a:latin typeface="+mn-lt"/>
                          <a:cs typeface="Arial" panose="020B0604020202020204" pitchFamily="34" charset="0"/>
                        </a:rPr>
                        <a:t>(12/1 – 13/1)</a:t>
                      </a:r>
                      <a:endParaRPr lang="de-DE" sz="2400" b="1" dirty="0">
                        <a:solidFill>
                          <a:srgbClr val="00B0F0"/>
                        </a:solidFill>
                        <a:latin typeface="+mn-lt"/>
                        <a:cs typeface="Arial" panose="020B0604020202020204" pitchFamily="34" charset="0"/>
                      </a:endParaRPr>
                    </a:p>
                  </a:txBody>
                  <a:tcPr vert="vert270" anchor="ctr">
                    <a:solidFill>
                      <a:schemeClr val="accent1">
                        <a:alpha val="5000"/>
                      </a:schemeClr>
                    </a:solidFill>
                  </a:tcPr>
                </a:tc>
                <a:tc rowSpan="3" hMerge="1">
                  <a:txBody>
                    <a:bodyPr/>
                    <a:lstStyle/>
                    <a:p>
                      <a:pPr algn="ctr"/>
                      <a:endParaRPr lang="de-DE" sz="2400" b="1" dirty="0">
                        <a:solidFill>
                          <a:srgbClr val="00B0F0"/>
                        </a:solidFill>
                        <a:latin typeface="+mn-lt"/>
                        <a:cs typeface="Arial" panose="020B0604020202020204" pitchFamily="34" charset="0"/>
                      </a:endParaRPr>
                    </a:p>
                  </a:txBody>
                  <a:tcPr vert="vert270" anchor="ctr"/>
                </a:tc>
                <a:tc>
                  <a:txBody>
                    <a:bodyPr/>
                    <a:lstStyle/>
                    <a:p>
                      <a:pPr marL="285750" indent="-285750">
                        <a:buFont typeface="Arial" panose="020B0604020202020204" pitchFamily="34" charset="0"/>
                        <a:buChar char="•"/>
                      </a:pPr>
                      <a:r>
                        <a:rPr lang="de-DE" sz="1600" dirty="0">
                          <a:solidFill>
                            <a:srgbClr val="00B0F0"/>
                          </a:solidFill>
                        </a:rPr>
                        <a:t>Deutsch</a:t>
                      </a:r>
                    </a:p>
                    <a:p>
                      <a:pPr marL="285750" indent="-285750">
                        <a:buFont typeface="Arial" panose="020B0604020202020204" pitchFamily="34" charset="0"/>
                        <a:buChar char="•"/>
                      </a:pPr>
                      <a:r>
                        <a:rPr lang="de-DE" sz="1600" dirty="0">
                          <a:solidFill>
                            <a:srgbClr val="00B0F0"/>
                          </a:solidFill>
                        </a:rPr>
                        <a:t>Mathematik</a:t>
                      </a:r>
                    </a:p>
                    <a:p>
                      <a:pPr marL="285750" indent="-285750">
                        <a:buFont typeface="Arial" panose="020B0604020202020204" pitchFamily="34" charset="0"/>
                        <a:buChar char="•"/>
                      </a:pPr>
                      <a:r>
                        <a:rPr lang="de-DE" sz="1600" dirty="0">
                          <a:solidFill>
                            <a:srgbClr val="00B0F0"/>
                          </a:solidFill>
                        </a:rPr>
                        <a:t>eine fortgeführte Fremdsprache</a:t>
                      </a:r>
                    </a:p>
                    <a:p>
                      <a:pPr marL="285750" indent="-285750">
                        <a:buFont typeface="Arial" panose="020B0604020202020204" pitchFamily="34" charset="0"/>
                        <a:buChar char="•"/>
                      </a:pPr>
                      <a:r>
                        <a:rPr lang="de-DE" sz="1600" dirty="0">
                          <a:solidFill>
                            <a:srgbClr val="00B0F0"/>
                          </a:solidFill>
                        </a:rPr>
                        <a:t>eine Naturwissenschaft </a:t>
                      </a:r>
                      <a:r>
                        <a:rPr lang="de-DE" sz="1400" dirty="0">
                          <a:solidFill>
                            <a:srgbClr val="00B0F0"/>
                          </a:solidFill>
                        </a:rPr>
                        <a:t>(Biologie, Chemie, Physik)</a:t>
                      </a:r>
                    </a:p>
                    <a:p>
                      <a:pPr marL="285750" indent="-285750">
                        <a:buFont typeface="Arial" panose="020B0604020202020204" pitchFamily="34" charset="0"/>
                        <a:buChar char="•"/>
                      </a:pPr>
                      <a:r>
                        <a:rPr lang="de-DE" sz="1600" dirty="0">
                          <a:solidFill>
                            <a:srgbClr val="00B0F0"/>
                          </a:solidFill>
                        </a:rPr>
                        <a:t>eine weitere fortgeführte Fremdsprache </a:t>
                      </a:r>
                      <a:br>
                        <a:rPr lang="de-DE" sz="1600" dirty="0">
                          <a:solidFill>
                            <a:srgbClr val="C00000"/>
                          </a:solidFill>
                        </a:rPr>
                      </a:br>
                      <a:r>
                        <a:rPr lang="de-DE" sz="1600" b="1" i="1" dirty="0">
                          <a:solidFill>
                            <a:schemeClr val="accent1">
                              <a:lumMod val="40000"/>
                              <a:lumOff val="60000"/>
                            </a:schemeClr>
                          </a:solidFill>
                        </a:rPr>
                        <a:t>oder</a:t>
                      </a:r>
                      <a:r>
                        <a:rPr lang="de-DE" sz="1600" b="1" i="1" baseline="0" dirty="0">
                          <a:solidFill>
                            <a:schemeClr val="accent1">
                              <a:lumMod val="40000"/>
                              <a:lumOff val="60000"/>
                            </a:schemeClr>
                          </a:solidFill>
                        </a:rPr>
                        <a:t> </a:t>
                      </a:r>
                      <a:r>
                        <a:rPr lang="de-DE" sz="1600" baseline="0" dirty="0">
                          <a:solidFill>
                            <a:schemeClr val="accent1">
                              <a:lumMod val="40000"/>
                              <a:lumOff val="60000"/>
                            </a:schemeClr>
                          </a:solidFill>
                        </a:rPr>
                        <a:t>eine spät beginnende Fremdsprache</a:t>
                      </a:r>
                      <a:br>
                        <a:rPr lang="de-DE" sz="1600" baseline="0" dirty="0">
                          <a:solidFill>
                            <a:schemeClr val="accent1">
                              <a:lumMod val="50000"/>
                            </a:schemeClr>
                          </a:solidFill>
                        </a:rPr>
                      </a:br>
                      <a:r>
                        <a:rPr lang="de-DE" sz="1600" b="1" i="1" dirty="0">
                          <a:solidFill>
                            <a:srgbClr val="00B0F0"/>
                          </a:solidFill>
                        </a:rPr>
                        <a:t>oder </a:t>
                      </a:r>
                      <a:r>
                        <a:rPr lang="de-DE" sz="1600" dirty="0">
                          <a:solidFill>
                            <a:srgbClr val="00B0F0"/>
                          </a:solidFill>
                        </a:rPr>
                        <a:t>eine weitere Naturwissenschaft</a:t>
                      </a:r>
                      <a:br>
                        <a:rPr lang="de-DE" sz="1600" dirty="0">
                          <a:solidFill>
                            <a:srgbClr val="00B0F0"/>
                          </a:solidFill>
                        </a:rPr>
                      </a:br>
                      <a:r>
                        <a:rPr lang="de-DE" sz="1600" b="1" i="1" dirty="0">
                          <a:solidFill>
                            <a:srgbClr val="00B0F0"/>
                          </a:solidFill>
                        </a:rPr>
                        <a:t>oder </a:t>
                      </a:r>
                      <a:r>
                        <a:rPr lang="de-DE" sz="1600" dirty="0">
                          <a:solidFill>
                            <a:srgbClr val="00B0F0"/>
                          </a:solidFill>
                        </a:rPr>
                        <a:t>Informatik </a:t>
                      </a:r>
                      <a:r>
                        <a:rPr lang="de-DE" sz="1400" dirty="0">
                          <a:solidFill>
                            <a:srgbClr val="00B0F0"/>
                          </a:solidFill>
                        </a:rPr>
                        <a:t>(nur </a:t>
                      </a:r>
                      <a:r>
                        <a:rPr lang="de-DE" sz="1400" dirty="0" err="1">
                          <a:solidFill>
                            <a:srgbClr val="00B0F0"/>
                          </a:solidFill>
                        </a:rPr>
                        <a:t>NTG</a:t>
                      </a:r>
                      <a:r>
                        <a:rPr lang="de-DE" sz="1400" dirty="0">
                          <a:solidFill>
                            <a:srgbClr val="00B0F0"/>
                          </a:solidFill>
                        </a:rPr>
                        <a:t>)</a:t>
                      </a:r>
                      <a:br>
                        <a:rPr lang="de-DE" sz="1600" dirty="0">
                          <a:solidFill>
                            <a:srgbClr val="00B0F0"/>
                          </a:solidFill>
                        </a:rPr>
                      </a:br>
                      <a:r>
                        <a:rPr lang="de-DE" sz="1600" b="1" i="1" dirty="0">
                          <a:solidFill>
                            <a:schemeClr val="accent1">
                              <a:lumMod val="40000"/>
                              <a:lumOff val="60000"/>
                            </a:schemeClr>
                          </a:solidFill>
                        </a:rPr>
                        <a:t>oder </a:t>
                      </a:r>
                      <a:r>
                        <a:rPr lang="de-DE" sz="1600" b="0" i="0" dirty="0">
                          <a:solidFill>
                            <a:schemeClr val="accent1">
                              <a:lumMod val="40000"/>
                              <a:lumOff val="60000"/>
                            </a:schemeClr>
                          </a:solidFill>
                        </a:rPr>
                        <a:t>spät beginnende </a:t>
                      </a:r>
                      <a:r>
                        <a:rPr lang="de-DE" sz="1600" dirty="0">
                          <a:solidFill>
                            <a:schemeClr val="accent1">
                              <a:lumMod val="40000"/>
                              <a:lumOff val="60000"/>
                            </a:schemeClr>
                          </a:solidFill>
                        </a:rPr>
                        <a:t>Informatik </a:t>
                      </a:r>
                      <a:r>
                        <a:rPr lang="de-DE" sz="1400" dirty="0">
                          <a:solidFill>
                            <a:schemeClr val="accent1">
                              <a:lumMod val="40000"/>
                              <a:lumOff val="60000"/>
                            </a:schemeClr>
                          </a:solidFill>
                        </a:rPr>
                        <a:t>(HG, SG, </a:t>
                      </a:r>
                      <a:r>
                        <a:rPr lang="de-DE" sz="1400" dirty="0" err="1">
                          <a:solidFill>
                            <a:schemeClr val="accent1">
                              <a:lumMod val="40000"/>
                              <a:lumOff val="60000"/>
                            </a:schemeClr>
                          </a:solidFill>
                        </a:rPr>
                        <a:t>MuG</a:t>
                      </a:r>
                      <a:r>
                        <a:rPr lang="de-DE" sz="1400" dirty="0">
                          <a:solidFill>
                            <a:schemeClr val="accent1">
                              <a:lumMod val="40000"/>
                              <a:lumOff val="60000"/>
                            </a:schemeClr>
                          </a:solidFill>
                        </a:rPr>
                        <a:t>, </a:t>
                      </a:r>
                      <a:r>
                        <a:rPr lang="de-DE" sz="1400" dirty="0" err="1">
                          <a:solidFill>
                            <a:schemeClr val="accent1">
                              <a:lumMod val="40000"/>
                              <a:lumOff val="60000"/>
                            </a:schemeClr>
                          </a:solidFill>
                        </a:rPr>
                        <a:t>WWG</a:t>
                      </a:r>
                      <a:r>
                        <a:rPr lang="de-DE" sz="1400" dirty="0">
                          <a:solidFill>
                            <a:schemeClr val="accent1">
                              <a:lumMod val="40000"/>
                              <a:lumOff val="60000"/>
                            </a:schemeClr>
                          </a:solidFill>
                        </a:rPr>
                        <a:t>, </a:t>
                      </a:r>
                      <a:r>
                        <a:rPr lang="de-DE" sz="1400" dirty="0" err="1">
                          <a:solidFill>
                            <a:schemeClr val="accent1">
                              <a:lumMod val="40000"/>
                              <a:lumOff val="60000"/>
                            </a:schemeClr>
                          </a:solidFill>
                        </a:rPr>
                        <a:t>SWG</a:t>
                      </a:r>
                      <a:r>
                        <a:rPr lang="de-DE" sz="1400" dirty="0">
                          <a:solidFill>
                            <a:schemeClr val="accent1">
                              <a:lumMod val="40000"/>
                              <a:lumOff val="60000"/>
                            </a:schemeClr>
                          </a:solidFill>
                        </a:rPr>
                        <a:t>, </a:t>
                      </a:r>
                      <a:r>
                        <a:rPr lang="de-DE" sz="1400" dirty="0" err="1">
                          <a:solidFill>
                            <a:schemeClr val="accent1">
                              <a:lumMod val="40000"/>
                              <a:lumOff val="60000"/>
                            </a:schemeClr>
                          </a:solidFill>
                        </a:rPr>
                        <a:t>EFK</a:t>
                      </a:r>
                      <a:r>
                        <a:rPr lang="de-DE" sz="1400" dirty="0">
                          <a:solidFill>
                            <a:schemeClr val="accent1">
                              <a:lumMod val="40000"/>
                              <a:lumOff val="60000"/>
                            </a:schemeClr>
                          </a:solidFill>
                        </a:rPr>
                        <a:t>)</a:t>
                      </a:r>
                      <a:endParaRPr lang="de-DE" sz="1600" dirty="0">
                        <a:solidFill>
                          <a:schemeClr val="accent1">
                            <a:lumMod val="40000"/>
                            <a:lumOff val="60000"/>
                          </a:schemeClr>
                        </a:solidFill>
                      </a:endParaRPr>
                    </a:p>
                    <a:p>
                      <a:pPr marL="285750" indent="-285750">
                        <a:buFont typeface="Arial" panose="020B0604020202020204" pitchFamily="34" charset="0"/>
                        <a:buChar char="•"/>
                      </a:pPr>
                      <a:r>
                        <a:rPr lang="de-DE" sz="1600" dirty="0">
                          <a:solidFill>
                            <a:srgbClr val="00B0F0"/>
                          </a:solidFill>
                        </a:rPr>
                        <a:t>Religionslehre bzw. Ethik</a:t>
                      </a:r>
                    </a:p>
                    <a:p>
                      <a:pPr marL="285750" indent="-285750">
                        <a:buFont typeface="Arial" panose="020B0604020202020204" pitchFamily="34" charset="0"/>
                        <a:buChar char="•"/>
                      </a:pPr>
                      <a:r>
                        <a:rPr lang="de-DE" sz="1600" dirty="0">
                          <a:solidFill>
                            <a:srgbClr val="00B0F0"/>
                          </a:solidFill>
                        </a:rPr>
                        <a:t>Geschichte</a:t>
                      </a:r>
                    </a:p>
                    <a:p>
                      <a:pPr marL="285750" indent="-285750">
                        <a:buFont typeface="Arial" panose="020B0604020202020204" pitchFamily="34" charset="0"/>
                        <a:buChar char="•"/>
                      </a:pPr>
                      <a:r>
                        <a:rPr lang="de-DE" sz="1600" dirty="0">
                          <a:solidFill>
                            <a:srgbClr val="00B0F0"/>
                          </a:solidFill>
                        </a:rPr>
                        <a:t>Kunst </a:t>
                      </a:r>
                      <a:r>
                        <a:rPr lang="de-DE" sz="1600" b="1" i="1" dirty="0">
                          <a:solidFill>
                            <a:srgbClr val="00B0F0"/>
                          </a:solidFill>
                        </a:rPr>
                        <a:t>oder</a:t>
                      </a:r>
                      <a:r>
                        <a:rPr lang="de-DE" sz="1600" dirty="0">
                          <a:solidFill>
                            <a:srgbClr val="00B0F0"/>
                          </a:solidFill>
                        </a:rPr>
                        <a:t> Musik</a:t>
                      </a:r>
                    </a:p>
                    <a:p>
                      <a:pPr marL="285750" indent="-285750">
                        <a:buFont typeface="Arial" panose="020B0604020202020204" pitchFamily="34" charset="0"/>
                        <a:buChar char="•"/>
                      </a:pPr>
                      <a:r>
                        <a:rPr lang="de-DE" sz="1600" dirty="0">
                          <a:solidFill>
                            <a:srgbClr val="00B0F0"/>
                          </a:solidFill>
                        </a:rPr>
                        <a:t>Sport</a:t>
                      </a:r>
                      <a:endParaRPr lang="de-DE" sz="160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00B0F0"/>
                          </a:solidFill>
                        </a:rPr>
                        <a:t>Politik und Gesellschaft </a:t>
                      </a:r>
                      <a:r>
                        <a:rPr lang="de-DE" sz="1400" kern="1200" dirty="0">
                          <a:solidFill>
                            <a:srgbClr val="00B0F0"/>
                          </a:solidFill>
                        </a:rPr>
                        <a:t>(</a:t>
                      </a:r>
                      <a:r>
                        <a:rPr lang="de-DE" sz="1400" kern="1200" dirty="0" err="1">
                          <a:solidFill>
                            <a:srgbClr val="00B0F0"/>
                          </a:solidFill>
                        </a:rPr>
                        <a:t>PuG</a:t>
                      </a:r>
                      <a:r>
                        <a:rPr lang="de-DE" sz="1400" kern="1200" dirty="0">
                          <a:solidFill>
                            <a:srgbClr val="00B0F0"/>
                          </a:solidFill>
                        </a:rPr>
                        <a:t>)</a:t>
                      </a:r>
                    </a:p>
                    <a:p>
                      <a:pPr marL="285750" indent="-285750" algn="l" defTabSz="914400" rtl="0" eaLnBrk="1" latinLnBrk="0" hangingPunct="1">
                        <a:buFont typeface="Arial" panose="020B0604020202020204" pitchFamily="34" charset="0"/>
                        <a:buChar char="•"/>
                      </a:pPr>
                      <a:r>
                        <a:rPr lang="de-DE" sz="1600" kern="1200" dirty="0">
                          <a:solidFill>
                            <a:srgbClr val="00B0F0"/>
                          </a:solidFill>
                        </a:rPr>
                        <a:t>Geographie</a:t>
                      </a:r>
                      <a:r>
                        <a:rPr lang="de-DE" sz="1600" b="1" i="1" kern="1200" dirty="0">
                          <a:solidFill>
                            <a:srgbClr val="00B0F0"/>
                          </a:solidFill>
                        </a:rPr>
                        <a:t> oder </a:t>
                      </a:r>
                      <a:r>
                        <a:rPr lang="de-DE" sz="1600" kern="1200" dirty="0">
                          <a:solidFill>
                            <a:srgbClr val="00B0F0"/>
                          </a:solidFill>
                        </a:rPr>
                        <a:t>Wirtschaft und Recht </a:t>
                      </a:r>
                      <a:r>
                        <a:rPr lang="de-DE" sz="1400" kern="1200" dirty="0">
                          <a:solidFill>
                            <a:srgbClr val="00B0F0"/>
                          </a:solidFill>
                        </a:rPr>
                        <a:t>(WR)</a:t>
                      </a:r>
                      <a:endParaRPr lang="de-DE" sz="1600" kern="1200" dirty="0">
                        <a:solidFill>
                          <a:srgbClr val="00B0F0"/>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chemeClr val="accent1">
                              <a:lumMod val="40000"/>
                              <a:lumOff val="60000"/>
                            </a:schemeClr>
                          </a:solidFill>
                        </a:rPr>
                        <a:t>Weiterführung von </a:t>
                      </a:r>
                      <a:r>
                        <a:rPr lang="de-DE" sz="1600" kern="1200" dirty="0" err="1">
                          <a:solidFill>
                            <a:srgbClr val="00B0F0"/>
                          </a:solidFill>
                        </a:rPr>
                        <a:t>PuG</a:t>
                      </a:r>
                      <a:r>
                        <a:rPr lang="de-DE" sz="1600" kern="1200" dirty="0">
                          <a:solidFill>
                            <a:srgbClr val="00B0F0"/>
                          </a:solidFill>
                        </a:rPr>
                        <a:t> </a:t>
                      </a:r>
                      <a:r>
                        <a:rPr lang="de-DE" sz="1600" b="1" i="1" kern="1200" dirty="0">
                          <a:solidFill>
                            <a:srgbClr val="00B0F0"/>
                          </a:solidFill>
                        </a:rPr>
                        <a:t>oder</a:t>
                      </a:r>
                      <a:r>
                        <a:rPr lang="de-DE" sz="1600" kern="1200" dirty="0">
                          <a:solidFill>
                            <a:srgbClr val="00B0F0"/>
                          </a:solidFill>
                        </a:rPr>
                        <a:t> Geographie </a:t>
                      </a:r>
                      <a:r>
                        <a:rPr lang="de-DE" sz="1600" b="1" i="1" kern="1200" dirty="0">
                          <a:solidFill>
                            <a:srgbClr val="00B0F0"/>
                          </a:solidFill>
                        </a:rPr>
                        <a:t>oder </a:t>
                      </a:r>
                      <a:r>
                        <a:rPr lang="de-DE" sz="1600" kern="1200" dirty="0">
                          <a:solidFill>
                            <a:srgbClr val="00B0F0"/>
                          </a:solidFill>
                        </a:rPr>
                        <a:t>WR</a:t>
                      </a:r>
                      <a:endParaRPr lang="de-DE" sz="1600" kern="1200" dirty="0">
                        <a:solidFill>
                          <a:srgbClr val="00B0F0"/>
                        </a:solidFill>
                        <a:latin typeface="+mn-lt"/>
                        <a:ea typeface="+mn-ea"/>
                        <a:cs typeface="Arial" panose="020B0604020202020204" pitchFamily="34" charset="0"/>
                      </a:endParaRP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779118211"/>
                  </a:ext>
                </a:extLst>
              </a:tr>
            </a:tbl>
          </a:graphicData>
        </a:graphic>
      </p:graphicFrame>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2" name="Textfeld 11">
            <a:extLst>
              <a:ext uri="{FF2B5EF4-FFF2-40B4-BE49-F238E27FC236}">
                <a16:creationId xmlns:a16="http://schemas.microsoft.com/office/drawing/2014/main" id="{9970E631-C26C-4734-9733-D4DF6B46299C}"/>
              </a:ext>
            </a:extLst>
          </p:cNvPr>
          <p:cNvSpPr txBox="1"/>
          <p:nvPr/>
        </p:nvSpPr>
        <p:spPr>
          <a:xfrm>
            <a:off x="193589" y="3646473"/>
            <a:ext cx="1053687" cy="461665"/>
          </a:xfrm>
          <a:prstGeom prst="rect">
            <a:avLst/>
          </a:prstGeom>
          <a:solidFill>
            <a:srgbClr val="00B0F0"/>
          </a:solidFill>
          <a:ln w="38100">
            <a:solidFill>
              <a:srgbClr val="00B0F0"/>
            </a:solidFill>
          </a:ln>
        </p:spPr>
        <p:txBody>
          <a:bodyPr wrap="square">
            <a:spAutoFit/>
          </a:bodyPr>
          <a:lstStyle/>
          <a:p>
            <a:pPr algn="ctr" eaLnBrk="1" hangingPunct="1">
              <a:lnSpc>
                <a:spcPct val="100000"/>
              </a:lnSpc>
            </a:pPr>
            <a:r>
              <a:rPr lang="en-GB" altLang="de-DE" sz="2400" b="1" dirty="0">
                <a:solidFill>
                  <a:schemeClr val="bg1"/>
                </a:solidFill>
                <a:cs typeface="Arial" panose="020B0604020202020204" pitchFamily="34" charset="0"/>
              </a:rPr>
              <a:t>2 </a:t>
            </a:r>
            <a:r>
              <a:rPr lang="en-GB" altLang="de-DE" sz="2400" b="1" dirty="0" err="1">
                <a:solidFill>
                  <a:schemeClr val="bg1"/>
                </a:solidFill>
                <a:cs typeface="Arial" panose="020B0604020202020204" pitchFamily="34" charset="0"/>
              </a:rPr>
              <a:t>WS</a:t>
            </a:r>
            <a:endParaRPr lang="en-GB" altLang="de-DE" sz="2400" b="1" dirty="0">
              <a:solidFill>
                <a:schemeClr val="bg1"/>
              </a:solidFill>
              <a:cs typeface="Arial" panose="020B0604020202020204" pitchFamily="34" charset="0"/>
            </a:endParaRPr>
          </a:p>
        </p:txBody>
      </p:sp>
      <p:sp>
        <p:nvSpPr>
          <p:cNvPr id="10" name="Ellipse 9">
            <a:extLst>
              <a:ext uri="{FF2B5EF4-FFF2-40B4-BE49-F238E27FC236}">
                <a16:creationId xmlns:a16="http://schemas.microsoft.com/office/drawing/2014/main" id="{33E8728E-8AB7-4CCF-BF01-8AFA77BE0DFA}"/>
              </a:ext>
            </a:extLst>
          </p:cNvPr>
          <p:cNvSpPr/>
          <p:nvPr/>
        </p:nvSpPr>
        <p:spPr>
          <a:xfrm>
            <a:off x="5734307" y="149221"/>
            <a:ext cx="1517400" cy="1346159"/>
          </a:xfrm>
          <a:prstGeom prst="ellipse">
            <a:avLst/>
          </a:prstGeom>
          <a:solidFill>
            <a:schemeClr val="accent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feld 10">
            <a:extLst>
              <a:ext uri="{FF2B5EF4-FFF2-40B4-BE49-F238E27FC236}">
                <a16:creationId xmlns:a16="http://schemas.microsoft.com/office/drawing/2014/main" id="{88BF6E5D-AB10-43DE-AE55-C5A0EAD7EC99}"/>
              </a:ext>
            </a:extLst>
          </p:cNvPr>
          <p:cNvSpPr txBox="1"/>
          <p:nvPr/>
        </p:nvSpPr>
        <p:spPr>
          <a:xfrm>
            <a:off x="5845558" y="452968"/>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Studien</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Berufs-orientierung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986755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Vertiefungskurs</a:t>
            </a:r>
            <a:r>
              <a:rPr lang="en-GB" altLang="de-DE" sz="2000" b="1" dirty="0">
                <a:solidFill>
                  <a:srgbClr val="000000"/>
                </a:solidFill>
                <a:latin typeface="+mn-lt"/>
                <a:cs typeface="Arial" panose="020B0604020202020204" pitchFamily="34" charset="0"/>
              </a:rPr>
              <a:t> Deutsch / </a:t>
            </a:r>
            <a:r>
              <a:rPr lang="en-GB" altLang="de-DE" sz="2000" b="1" dirty="0" err="1">
                <a:solidFill>
                  <a:srgbClr val="000000"/>
                </a:solidFill>
                <a:latin typeface="+mn-lt"/>
                <a:cs typeface="Arial" panose="020B0604020202020204" pitchFamily="34" charset="0"/>
              </a:rPr>
              <a:t>Mathematik</a:t>
            </a:r>
            <a:endParaRPr lang="en-GB" altLang="de-DE" sz="2000" dirty="0">
              <a:solidFill>
                <a:srgbClr val="000000"/>
              </a:solidFill>
              <a:latin typeface="+mn-lt"/>
              <a:cs typeface="Arial" panose="020B0604020202020204" pitchFamily="34" charset="0"/>
            </a:endParaRPr>
          </a:p>
        </p:txBody>
      </p:sp>
      <p:graphicFrame>
        <p:nvGraphicFramePr>
          <p:cNvPr id="3" name="Diagramm 2"/>
          <p:cNvGraphicFramePr/>
          <p:nvPr>
            <p:extLst>
              <p:ext uri="{D42A27DB-BD31-4B8C-83A1-F6EECF244321}">
                <p14:modId xmlns:p14="http://schemas.microsoft.com/office/powerpoint/2010/main" val="1648410993"/>
              </p:ext>
            </p:extLst>
          </p:nvPr>
        </p:nvGraphicFramePr>
        <p:xfrm>
          <a:off x="395532" y="1672687"/>
          <a:ext cx="8569325" cy="47397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2412198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4" y="1218233"/>
            <a:ext cx="2823452"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Vertiefungskurs</a:t>
            </a:r>
            <a:r>
              <a:rPr lang="en-GB" altLang="de-DE" sz="2000" b="1" dirty="0">
                <a:solidFill>
                  <a:srgbClr val="000000"/>
                </a:solidFill>
                <a:latin typeface="+mn-lt"/>
                <a:cs typeface="Arial" panose="020B0604020202020204" pitchFamily="34" charset="0"/>
              </a:rPr>
              <a:t> Deutsch</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3780522"/>
          </a:xfrm>
          <a:prstGeom prst="rect">
            <a:avLst/>
          </a:prstGeom>
        </p:spPr>
        <p:txBody>
          <a:bodyPr wrap="square">
            <a:spAutoFit/>
          </a:bodyPr>
          <a:lstStyle/>
          <a:p>
            <a:pPr marL="285750" indent="-285750">
              <a:spcAft>
                <a:spcPts val="1000"/>
              </a:spcAft>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a:spcAft>
                <a:spcPts val="1000"/>
              </a:spcAft>
            </a:pPr>
            <a:br>
              <a:rPr lang="de-DE" dirty="0">
                <a:latin typeface="Arial" panose="020B0604020202020204" pitchFamily="34" charset="0"/>
                <a:cs typeface="Arial" panose="020B0604020202020204" pitchFamily="34" charset="0"/>
              </a:rPr>
            </a:br>
            <a:br>
              <a:rPr lang="de-DE" dirty="0">
                <a:latin typeface="Arial" panose="020B0604020202020204" pitchFamily="34" charset="0"/>
                <a:cs typeface="Arial" panose="020B0604020202020204" pitchFamily="34" charset="0"/>
              </a:rPr>
            </a:br>
            <a:endParaRPr lang="de-DE"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i="1"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i="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br>
              <a:rPr lang="de-DE" dirty="0">
                <a:latin typeface="Arial" panose="020B0604020202020204" pitchFamily="34" charset="0"/>
                <a:cs typeface="Arial" panose="020B0604020202020204" pitchFamily="34" charset="0"/>
              </a:rPr>
            </a:br>
            <a:endParaRPr lang="de-DE" dirty="0"/>
          </a:p>
        </p:txBody>
      </p:sp>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graphicFrame>
        <p:nvGraphicFramePr>
          <p:cNvPr id="12" name="Tabelle 11">
            <a:extLst>
              <a:ext uri="{FF2B5EF4-FFF2-40B4-BE49-F238E27FC236}">
                <a16:creationId xmlns:a16="http://schemas.microsoft.com/office/drawing/2014/main" id="{64107512-C8C3-40A3-BAD7-99D37F261A28}"/>
              </a:ext>
            </a:extLst>
          </p:cNvPr>
          <p:cNvGraphicFramePr>
            <a:graphicFrameLocks noGrp="1"/>
          </p:cNvGraphicFramePr>
          <p:nvPr>
            <p:extLst>
              <p:ext uri="{D42A27DB-BD31-4B8C-83A1-F6EECF244321}">
                <p14:modId xmlns:p14="http://schemas.microsoft.com/office/powerpoint/2010/main" val="2981740400"/>
              </p:ext>
            </p:extLst>
          </p:nvPr>
        </p:nvGraphicFramePr>
        <p:xfrm>
          <a:off x="463187" y="1825625"/>
          <a:ext cx="4892584" cy="1676400"/>
        </p:xfrm>
        <a:graphic>
          <a:graphicData uri="http://schemas.openxmlformats.org/drawingml/2006/table">
            <a:tbl>
              <a:tblPr firstRow="1" lastRow="1" bandRow="1">
                <a:tableStyleId>{3B4B98B0-60AC-42C2-AFA5-B58CD77FA1E5}</a:tableStyleId>
              </a:tblPr>
              <a:tblGrid>
                <a:gridCol w="2515144">
                  <a:extLst>
                    <a:ext uri="{9D8B030D-6E8A-4147-A177-3AD203B41FA5}">
                      <a16:colId xmlns:a16="http://schemas.microsoft.com/office/drawing/2014/main" val="2570582584"/>
                    </a:ext>
                  </a:extLst>
                </a:gridCol>
                <a:gridCol w="566058">
                  <a:extLst>
                    <a:ext uri="{9D8B030D-6E8A-4147-A177-3AD203B41FA5}">
                      <a16:colId xmlns:a16="http://schemas.microsoft.com/office/drawing/2014/main" val="3649733793"/>
                    </a:ext>
                  </a:extLst>
                </a:gridCol>
                <a:gridCol w="627017">
                  <a:extLst>
                    <a:ext uri="{9D8B030D-6E8A-4147-A177-3AD203B41FA5}">
                      <a16:colId xmlns:a16="http://schemas.microsoft.com/office/drawing/2014/main" val="2711737637"/>
                    </a:ext>
                  </a:extLst>
                </a:gridCol>
                <a:gridCol w="574765">
                  <a:extLst>
                    <a:ext uri="{9D8B030D-6E8A-4147-A177-3AD203B41FA5}">
                      <a16:colId xmlns:a16="http://schemas.microsoft.com/office/drawing/2014/main" val="2922544063"/>
                    </a:ext>
                  </a:extLst>
                </a:gridCol>
                <a:gridCol w="609600">
                  <a:extLst>
                    <a:ext uri="{9D8B030D-6E8A-4147-A177-3AD203B41FA5}">
                      <a16:colId xmlns:a16="http://schemas.microsoft.com/office/drawing/2014/main" val="4050002622"/>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33827720"/>
                  </a:ext>
                </a:extLst>
              </a:tr>
              <a:tr h="335280">
                <a:tc>
                  <a:txBody>
                    <a:bodyPr/>
                    <a:lstStyle/>
                    <a:p>
                      <a:r>
                        <a:rPr lang="de-DE" sz="1400" dirty="0"/>
                        <a:t>Fremdsprache 1 </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91350683"/>
                  </a:ext>
                </a:extLst>
              </a:tr>
              <a:tr h="335280">
                <a:tc>
                  <a:txBody>
                    <a:bodyPr/>
                    <a:lstStyle/>
                    <a:p>
                      <a:r>
                        <a:rPr lang="de-DE" sz="1400" dirty="0"/>
                        <a:t>Fremdsprache 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a:t>
                      </a:r>
                      <a:endParaRPr lang="de-DE" sz="1400" b="1" dirty="0">
                        <a:solidFill>
                          <a:srgbClr val="C000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42992022"/>
                  </a:ext>
                </a:extLst>
              </a:tr>
              <a:tr h="335280">
                <a:tc>
                  <a:txBody>
                    <a:bodyPr/>
                    <a:lstStyle/>
                    <a:p>
                      <a:r>
                        <a:rPr lang="de-DE" sz="1400" dirty="0"/>
                        <a:t>Vertiefungskurs Deutsch</a:t>
                      </a:r>
                      <a:endParaRPr lang="de-DE" sz="1400" dirty="0">
                        <a:solidFill>
                          <a:srgbClr val="0070C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06273238"/>
                  </a:ext>
                </a:extLst>
              </a:tr>
              <a:tr h="335280">
                <a:tc>
                  <a:txBody>
                    <a:bodyPr/>
                    <a:lstStyle/>
                    <a:p>
                      <a:r>
                        <a:rPr lang="de-DE" sz="1400" dirty="0"/>
                        <a:t>Summe </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rgbClr val="FF00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40051609"/>
                  </a:ext>
                </a:extLst>
              </a:tr>
            </a:tbl>
          </a:graphicData>
        </a:graphic>
      </p:graphicFrame>
      <p:graphicFrame>
        <p:nvGraphicFramePr>
          <p:cNvPr id="13" name="Tabelle 12">
            <a:extLst>
              <a:ext uri="{FF2B5EF4-FFF2-40B4-BE49-F238E27FC236}">
                <a16:creationId xmlns:a16="http://schemas.microsoft.com/office/drawing/2014/main" id="{F35BD960-70EE-4041-A2AD-D2C9F7C1ACBE}"/>
              </a:ext>
            </a:extLst>
          </p:cNvPr>
          <p:cNvGraphicFramePr>
            <a:graphicFrameLocks noGrp="1"/>
          </p:cNvGraphicFramePr>
          <p:nvPr>
            <p:extLst>
              <p:ext uri="{D42A27DB-BD31-4B8C-83A1-F6EECF244321}">
                <p14:modId xmlns:p14="http://schemas.microsoft.com/office/powerpoint/2010/main" val="101729094"/>
              </p:ext>
            </p:extLst>
          </p:nvPr>
        </p:nvGraphicFramePr>
        <p:xfrm>
          <a:off x="493664" y="4377766"/>
          <a:ext cx="4879525" cy="1859280"/>
        </p:xfrm>
        <a:graphic>
          <a:graphicData uri="http://schemas.openxmlformats.org/drawingml/2006/table">
            <a:tbl>
              <a:tblPr firstRow="1" lastRow="1" bandRow="1">
                <a:tableStyleId>{3B4B98B0-60AC-42C2-AFA5-B58CD77FA1E5}</a:tableStyleId>
              </a:tblPr>
              <a:tblGrid>
                <a:gridCol w="2502085">
                  <a:extLst>
                    <a:ext uri="{9D8B030D-6E8A-4147-A177-3AD203B41FA5}">
                      <a16:colId xmlns:a16="http://schemas.microsoft.com/office/drawing/2014/main" val="2570582584"/>
                    </a:ext>
                  </a:extLst>
                </a:gridCol>
                <a:gridCol w="566057">
                  <a:extLst>
                    <a:ext uri="{9D8B030D-6E8A-4147-A177-3AD203B41FA5}">
                      <a16:colId xmlns:a16="http://schemas.microsoft.com/office/drawing/2014/main" val="3649733793"/>
                    </a:ext>
                  </a:extLst>
                </a:gridCol>
                <a:gridCol w="627017">
                  <a:extLst>
                    <a:ext uri="{9D8B030D-6E8A-4147-A177-3AD203B41FA5}">
                      <a16:colId xmlns:a16="http://schemas.microsoft.com/office/drawing/2014/main" val="2711737637"/>
                    </a:ext>
                  </a:extLst>
                </a:gridCol>
                <a:gridCol w="583474">
                  <a:extLst>
                    <a:ext uri="{9D8B030D-6E8A-4147-A177-3AD203B41FA5}">
                      <a16:colId xmlns:a16="http://schemas.microsoft.com/office/drawing/2014/main" val="2922544063"/>
                    </a:ext>
                  </a:extLst>
                </a:gridCol>
                <a:gridCol w="600892">
                  <a:extLst>
                    <a:ext uri="{9D8B030D-6E8A-4147-A177-3AD203B41FA5}">
                      <a16:colId xmlns:a16="http://schemas.microsoft.com/office/drawing/2014/main" val="4050002622"/>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33827720"/>
                  </a:ext>
                </a:extLst>
              </a:tr>
              <a:tr h="335280">
                <a:tc>
                  <a:txBody>
                    <a:bodyPr/>
                    <a:lstStyle/>
                    <a:p>
                      <a:r>
                        <a:rPr lang="de-DE" sz="1400" dirty="0"/>
                        <a:t>Naturwissenschaft 1 </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91350683"/>
                  </a:ext>
                </a:extLst>
              </a:tr>
              <a:tr h="335280">
                <a:tc>
                  <a:txBody>
                    <a:bodyPr/>
                    <a:lstStyle/>
                    <a:p>
                      <a:r>
                        <a:rPr lang="de-DE" sz="1400" dirty="0"/>
                        <a:t>Naturwissenschaft 2 bzw. (spät beginnende) Informatik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a:t>
                      </a:r>
                      <a:endParaRPr lang="de-DE" sz="1400" b="1" dirty="0">
                        <a:solidFill>
                          <a:srgbClr val="C000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42992022"/>
                  </a:ext>
                </a:extLst>
              </a:tr>
              <a:tr h="335280">
                <a:tc>
                  <a:txBody>
                    <a:bodyPr/>
                    <a:lstStyle/>
                    <a:p>
                      <a:r>
                        <a:rPr lang="de-DE" sz="1400" dirty="0"/>
                        <a:t>Vertiefungskurs Mathematik</a:t>
                      </a:r>
                      <a:endParaRPr lang="de-DE" sz="1400" dirty="0">
                        <a:solidFill>
                          <a:srgbClr val="0070C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06273238"/>
                  </a:ext>
                </a:extLst>
              </a:tr>
              <a:tr h="335280">
                <a:tc>
                  <a:txBody>
                    <a:bodyPr/>
                    <a:lstStyle/>
                    <a:p>
                      <a:r>
                        <a:rPr lang="de-DE" sz="1400" dirty="0"/>
                        <a:t>Summe </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rgbClr val="FF00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40051609"/>
                  </a:ext>
                </a:extLst>
              </a:tr>
            </a:tbl>
          </a:graphicData>
        </a:graphic>
      </p:graphicFrame>
      <p:sp>
        <p:nvSpPr>
          <p:cNvPr id="6" name="Geschweifte Klammer rechts 5"/>
          <p:cNvSpPr/>
          <p:nvPr/>
        </p:nvSpPr>
        <p:spPr>
          <a:xfrm>
            <a:off x="5471321" y="2412389"/>
            <a:ext cx="264461" cy="2824629"/>
          </a:xfrm>
          <a:prstGeom prst="rightBrace">
            <a:avLst>
              <a:gd name="adj1" fmla="val 8333"/>
              <a:gd name="adj2" fmla="val 48365"/>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7" name="Rechteck 6"/>
          <p:cNvSpPr/>
          <p:nvPr/>
        </p:nvSpPr>
        <p:spPr>
          <a:xfrm>
            <a:off x="6151418" y="3177309"/>
            <a:ext cx="2522798" cy="1099127"/>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höhere Belegung in Q12,</a:t>
            </a:r>
          </a:p>
          <a:p>
            <a:pPr algn="ctr"/>
            <a:r>
              <a:rPr lang="de-DE" sz="1600" dirty="0">
                <a:solidFill>
                  <a:schemeClr val="tx1"/>
                </a:solidFill>
              </a:rPr>
              <a:t>niedrigere Belegung in </a:t>
            </a:r>
            <a:r>
              <a:rPr lang="de-DE" sz="1600" dirty="0" err="1">
                <a:solidFill>
                  <a:schemeClr val="tx1"/>
                </a:solidFill>
              </a:rPr>
              <a:t>Q13</a:t>
            </a:r>
            <a:endParaRPr lang="de-DE" sz="1600" dirty="0">
              <a:solidFill>
                <a:schemeClr val="tx1"/>
              </a:solidFill>
            </a:endParaRPr>
          </a:p>
        </p:txBody>
      </p:sp>
      <p:sp>
        <p:nvSpPr>
          <p:cNvPr id="11"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2" y="3746186"/>
            <a:ext cx="3269502"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Vertiefungskurs</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Mathematik</a:t>
            </a:r>
            <a:endParaRPr lang="en-GB" altLang="de-DE" sz="2000" dirty="0">
              <a:solidFill>
                <a:srgbClr val="000000"/>
              </a:solidFill>
              <a:latin typeface="+mn-lt"/>
              <a:cs typeface="Arial" panose="020B0604020202020204" pitchFamily="34" charset="0"/>
            </a:endParaRPr>
          </a:p>
        </p:txBody>
      </p:sp>
    </p:spTree>
    <p:extLst>
      <p:ext uri="{BB962C8B-B14F-4D97-AF65-F5344CB8AC3E}">
        <p14:creationId xmlns:p14="http://schemas.microsoft.com/office/powerpoint/2010/main" val="34394304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1669220806"/>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dirty="0">
                          <a:solidFill>
                            <a:schemeClr val="accent1">
                              <a:lumMod val="50000"/>
                            </a:schemeClr>
                          </a:solidFill>
                        </a:rPr>
                        <a:t>und Wahlpflichtfächer</a:t>
                      </a:r>
                      <a:endParaRPr lang="de-DE" sz="16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7084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rowSpan="3" gridSpan="2">
                  <a:txBody>
                    <a:bodyPr/>
                    <a:lstStyle/>
                    <a:p>
                      <a:pPr algn="ctr"/>
                      <a:r>
                        <a:rPr lang="de-DE" sz="2400" b="1" dirty="0">
                          <a:solidFill>
                            <a:srgbClr val="C00000"/>
                          </a:solidFill>
                          <a:latin typeface="+mn-lt"/>
                          <a:cs typeface="Arial" panose="020B0604020202020204" pitchFamily="34" charset="0"/>
                        </a:rPr>
                        <a:t>V</a:t>
                      </a:r>
                      <a:r>
                        <a:rPr lang="de-DE" sz="2400" b="1" baseline="0" dirty="0">
                          <a:solidFill>
                            <a:srgbClr val="C00000"/>
                          </a:solidFill>
                          <a:latin typeface="+mn-lt"/>
                          <a:cs typeface="Arial" panose="020B0604020202020204" pitchFamily="34" charset="0"/>
                        </a:rPr>
                        <a:t> E R T I E F U N G S K U R S  </a:t>
                      </a:r>
                    </a:p>
                    <a:p>
                      <a:pPr algn="ctr"/>
                      <a:r>
                        <a:rPr lang="de-DE" sz="2400" b="1" baseline="0" dirty="0">
                          <a:solidFill>
                            <a:srgbClr val="C00000"/>
                          </a:solidFill>
                          <a:latin typeface="+mn-lt"/>
                          <a:cs typeface="Arial" panose="020B0604020202020204" pitchFamily="34" charset="0"/>
                        </a:rPr>
                        <a:t>(12/1 – 12/2)</a:t>
                      </a:r>
                      <a:endParaRPr lang="de-DE" sz="2400" b="1" dirty="0">
                        <a:solidFill>
                          <a:srgbClr val="C00000"/>
                        </a:solidFill>
                        <a:latin typeface="+mn-lt"/>
                        <a:cs typeface="Arial" panose="020B0604020202020204" pitchFamily="34" charset="0"/>
                      </a:endParaRPr>
                    </a:p>
                  </a:txBody>
                  <a:tcPr vert="vert270" anchor="ctr">
                    <a:solidFill>
                      <a:schemeClr val="accent2">
                        <a:lumMod val="40000"/>
                        <a:lumOff val="60000"/>
                        <a:alpha val="20000"/>
                      </a:schemeClr>
                    </a:solidFill>
                  </a:tcPr>
                </a:tc>
                <a:tc rowSpan="3" hMerge="1">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b="1" dirty="0">
                          <a:solidFill>
                            <a:srgbClr val="C00000"/>
                          </a:solidFill>
                        </a:rPr>
                        <a:t>Deutsch</a:t>
                      </a:r>
                    </a:p>
                    <a:p>
                      <a:pPr marL="285750" indent="-285750">
                        <a:buFont typeface="Arial" panose="020B0604020202020204" pitchFamily="34" charset="0"/>
                        <a:buChar char="•"/>
                      </a:pPr>
                      <a:r>
                        <a:rPr lang="de-DE" sz="1600" b="1" dirty="0">
                          <a:solidFill>
                            <a:srgbClr val="C00000"/>
                          </a:solidFill>
                        </a:rPr>
                        <a:t>Mathematik</a:t>
                      </a:r>
                    </a:p>
                    <a:p>
                      <a:pPr marL="285750" indent="-285750">
                        <a:buFont typeface="Arial" panose="020B0604020202020204" pitchFamily="34" charset="0"/>
                        <a:buChar char="•"/>
                      </a:pPr>
                      <a:r>
                        <a:rPr lang="de-DE" sz="1600" dirty="0">
                          <a:solidFill>
                            <a:schemeClr val="accent1">
                              <a:lumMod val="40000"/>
                              <a:lumOff val="60000"/>
                            </a:schemeClr>
                          </a:solidFill>
                        </a:rPr>
                        <a:t>eine fortgeführte Fremdsprache</a:t>
                      </a:r>
                    </a:p>
                    <a:p>
                      <a:pPr marL="285750" indent="-285750">
                        <a:buFont typeface="Arial" panose="020B0604020202020204" pitchFamily="34" charset="0"/>
                        <a:buChar char="•"/>
                      </a:pPr>
                      <a:r>
                        <a:rPr lang="de-DE" sz="1600" dirty="0">
                          <a:solidFill>
                            <a:schemeClr val="accent1">
                              <a:lumMod val="40000"/>
                              <a:lumOff val="60000"/>
                            </a:schemeClr>
                          </a:solidFill>
                        </a:rPr>
                        <a:t>eine Naturwissenschaft </a:t>
                      </a:r>
                      <a:r>
                        <a:rPr lang="de-DE" sz="1400" dirty="0">
                          <a:solidFill>
                            <a:schemeClr val="accent1">
                              <a:lumMod val="40000"/>
                              <a:lumOff val="60000"/>
                            </a:schemeClr>
                          </a:solidFill>
                        </a:rPr>
                        <a:t>(Biologie, Chemie, Physik)</a:t>
                      </a:r>
                    </a:p>
                    <a:p>
                      <a:pPr marL="285750" indent="-285750">
                        <a:buFont typeface="Arial" panose="020B0604020202020204" pitchFamily="34" charset="0"/>
                        <a:buChar char="•"/>
                      </a:pPr>
                      <a:r>
                        <a:rPr lang="de-DE" sz="1600" dirty="0">
                          <a:solidFill>
                            <a:schemeClr val="accent1">
                              <a:lumMod val="40000"/>
                              <a:lumOff val="60000"/>
                            </a:schemeClr>
                          </a:solidFill>
                        </a:rPr>
                        <a:t>eine weitere fortgeführte Fremdsprache </a:t>
                      </a:r>
                      <a:br>
                        <a:rPr lang="de-DE" sz="1600" dirty="0">
                          <a:solidFill>
                            <a:schemeClr val="accent1">
                              <a:lumMod val="40000"/>
                              <a:lumOff val="60000"/>
                            </a:schemeClr>
                          </a:solidFill>
                        </a:rPr>
                      </a:br>
                      <a:r>
                        <a:rPr lang="de-DE" sz="1600" b="1" i="1" dirty="0">
                          <a:solidFill>
                            <a:schemeClr val="accent1">
                              <a:lumMod val="40000"/>
                              <a:lumOff val="60000"/>
                            </a:schemeClr>
                          </a:solidFill>
                        </a:rPr>
                        <a:t>oder</a:t>
                      </a:r>
                      <a:r>
                        <a:rPr lang="de-DE" sz="1600" b="1" i="1" baseline="0" dirty="0">
                          <a:solidFill>
                            <a:schemeClr val="accent1">
                              <a:lumMod val="40000"/>
                              <a:lumOff val="60000"/>
                            </a:schemeClr>
                          </a:solidFill>
                        </a:rPr>
                        <a:t> </a:t>
                      </a:r>
                      <a:r>
                        <a:rPr lang="de-DE" sz="1600" baseline="0" dirty="0">
                          <a:solidFill>
                            <a:schemeClr val="accent1">
                              <a:lumMod val="40000"/>
                              <a:lumOff val="60000"/>
                            </a:schemeClr>
                          </a:solidFill>
                        </a:rPr>
                        <a:t>eine spät beginnende Fremdsprache</a:t>
                      </a:r>
                      <a:br>
                        <a:rPr lang="de-DE" sz="1600" baseline="0" dirty="0">
                          <a:solidFill>
                            <a:schemeClr val="accent1">
                              <a:lumMod val="40000"/>
                              <a:lumOff val="60000"/>
                            </a:schemeClr>
                          </a:solidFill>
                        </a:rPr>
                      </a:br>
                      <a:r>
                        <a:rPr lang="de-DE" sz="1600" b="1" i="1" dirty="0">
                          <a:solidFill>
                            <a:schemeClr val="accent1">
                              <a:lumMod val="40000"/>
                              <a:lumOff val="60000"/>
                            </a:schemeClr>
                          </a:solidFill>
                        </a:rPr>
                        <a:t>oder </a:t>
                      </a:r>
                      <a:r>
                        <a:rPr lang="de-DE" sz="1600" dirty="0">
                          <a:solidFill>
                            <a:schemeClr val="accent1">
                              <a:lumMod val="40000"/>
                              <a:lumOff val="60000"/>
                            </a:schemeClr>
                          </a:solidFill>
                        </a:rPr>
                        <a:t>eine weitere Naturwissenschaft</a:t>
                      </a:r>
                      <a:br>
                        <a:rPr lang="de-DE" sz="1600" dirty="0">
                          <a:solidFill>
                            <a:schemeClr val="accent1">
                              <a:lumMod val="40000"/>
                              <a:lumOff val="60000"/>
                            </a:schemeClr>
                          </a:solidFill>
                        </a:rPr>
                      </a:br>
                      <a:r>
                        <a:rPr lang="de-DE" sz="1600" b="1" i="1" dirty="0">
                          <a:solidFill>
                            <a:schemeClr val="accent1">
                              <a:lumMod val="40000"/>
                              <a:lumOff val="60000"/>
                            </a:schemeClr>
                          </a:solidFill>
                        </a:rPr>
                        <a:t>oder </a:t>
                      </a:r>
                      <a:r>
                        <a:rPr lang="de-DE" sz="1600" dirty="0">
                          <a:solidFill>
                            <a:schemeClr val="accent1">
                              <a:lumMod val="40000"/>
                              <a:lumOff val="60000"/>
                            </a:schemeClr>
                          </a:solidFill>
                        </a:rPr>
                        <a:t>Informatik </a:t>
                      </a:r>
                      <a:r>
                        <a:rPr lang="de-DE" sz="1400" dirty="0">
                          <a:solidFill>
                            <a:schemeClr val="accent1">
                              <a:lumMod val="40000"/>
                              <a:lumOff val="60000"/>
                            </a:schemeClr>
                          </a:solidFill>
                        </a:rPr>
                        <a:t>(nur </a:t>
                      </a:r>
                      <a:r>
                        <a:rPr lang="de-DE" sz="1400" dirty="0" err="1">
                          <a:solidFill>
                            <a:schemeClr val="accent1">
                              <a:lumMod val="40000"/>
                              <a:lumOff val="60000"/>
                            </a:schemeClr>
                          </a:solidFill>
                        </a:rPr>
                        <a:t>NTG</a:t>
                      </a:r>
                      <a:r>
                        <a:rPr lang="de-DE" sz="1400" dirty="0">
                          <a:solidFill>
                            <a:schemeClr val="accent1">
                              <a:lumMod val="40000"/>
                              <a:lumOff val="60000"/>
                            </a:schemeClr>
                          </a:solidFill>
                        </a:rPr>
                        <a:t>)</a:t>
                      </a:r>
                      <a:br>
                        <a:rPr lang="de-DE" sz="1600" dirty="0">
                          <a:solidFill>
                            <a:schemeClr val="accent1">
                              <a:lumMod val="40000"/>
                              <a:lumOff val="60000"/>
                            </a:schemeClr>
                          </a:solidFill>
                        </a:rPr>
                      </a:br>
                      <a:r>
                        <a:rPr lang="de-DE" sz="1600" b="1" i="1" dirty="0">
                          <a:solidFill>
                            <a:schemeClr val="accent1">
                              <a:lumMod val="40000"/>
                              <a:lumOff val="60000"/>
                            </a:schemeClr>
                          </a:solidFill>
                        </a:rPr>
                        <a:t>oder </a:t>
                      </a:r>
                      <a:r>
                        <a:rPr lang="de-DE" sz="1600" b="0" i="0" dirty="0">
                          <a:solidFill>
                            <a:schemeClr val="accent1">
                              <a:lumMod val="40000"/>
                              <a:lumOff val="60000"/>
                            </a:schemeClr>
                          </a:solidFill>
                        </a:rPr>
                        <a:t>spät beginnende </a:t>
                      </a:r>
                      <a:r>
                        <a:rPr lang="de-DE" sz="1600" dirty="0">
                          <a:solidFill>
                            <a:schemeClr val="accent1">
                              <a:lumMod val="40000"/>
                              <a:lumOff val="60000"/>
                            </a:schemeClr>
                          </a:solidFill>
                        </a:rPr>
                        <a:t>Informatik </a:t>
                      </a:r>
                      <a:r>
                        <a:rPr lang="de-DE" sz="1400" dirty="0">
                          <a:solidFill>
                            <a:schemeClr val="accent1">
                              <a:lumMod val="40000"/>
                              <a:lumOff val="60000"/>
                            </a:schemeClr>
                          </a:solidFill>
                        </a:rPr>
                        <a:t>(HG, SG, </a:t>
                      </a:r>
                      <a:r>
                        <a:rPr lang="de-DE" sz="1400" dirty="0" err="1">
                          <a:solidFill>
                            <a:schemeClr val="accent1">
                              <a:lumMod val="40000"/>
                              <a:lumOff val="60000"/>
                            </a:schemeClr>
                          </a:solidFill>
                        </a:rPr>
                        <a:t>MuG</a:t>
                      </a:r>
                      <a:r>
                        <a:rPr lang="de-DE" sz="1400" dirty="0">
                          <a:solidFill>
                            <a:schemeClr val="accent1">
                              <a:lumMod val="40000"/>
                              <a:lumOff val="60000"/>
                            </a:schemeClr>
                          </a:solidFill>
                        </a:rPr>
                        <a:t>, </a:t>
                      </a:r>
                      <a:r>
                        <a:rPr lang="de-DE" sz="1400" dirty="0" err="1">
                          <a:solidFill>
                            <a:schemeClr val="accent1">
                              <a:lumMod val="40000"/>
                              <a:lumOff val="60000"/>
                            </a:schemeClr>
                          </a:solidFill>
                        </a:rPr>
                        <a:t>WWG</a:t>
                      </a:r>
                      <a:r>
                        <a:rPr lang="de-DE" sz="1400" dirty="0">
                          <a:solidFill>
                            <a:schemeClr val="accent1">
                              <a:lumMod val="40000"/>
                              <a:lumOff val="60000"/>
                            </a:schemeClr>
                          </a:solidFill>
                        </a:rPr>
                        <a:t>, </a:t>
                      </a:r>
                      <a:r>
                        <a:rPr lang="de-DE" sz="1400" dirty="0" err="1">
                          <a:solidFill>
                            <a:schemeClr val="accent1">
                              <a:lumMod val="40000"/>
                              <a:lumOff val="60000"/>
                            </a:schemeClr>
                          </a:solidFill>
                        </a:rPr>
                        <a:t>SWG</a:t>
                      </a:r>
                      <a:r>
                        <a:rPr lang="de-DE" sz="1400" dirty="0">
                          <a:solidFill>
                            <a:schemeClr val="accent1">
                              <a:lumMod val="40000"/>
                              <a:lumOff val="60000"/>
                            </a:schemeClr>
                          </a:solidFill>
                        </a:rPr>
                        <a:t>, </a:t>
                      </a:r>
                      <a:r>
                        <a:rPr lang="de-DE" sz="1400" dirty="0" err="1">
                          <a:solidFill>
                            <a:schemeClr val="accent1">
                              <a:lumMod val="40000"/>
                              <a:lumOff val="60000"/>
                            </a:schemeClr>
                          </a:solidFill>
                        </a:rPr>
                        <a:t>EFK</a:t>
                      </a:r>
                      <a:r>
                        <a:rPr lang="de-DE" sz="1400" dirty="0">
                          <a:solidFill>
                            <a:schemeClr val="accent1">
                              <a:lumMod val="40000"/>
                              <a:lumOff val="60000"/>
                            </a:schemeClr>
                          </a:solidFill>
                        </a:rPr>
                        <a:t>)</a:t>
                      </a:r>
                    </a:p>
                    <a:p>
                      <a:pPr marL="285750" indent="-285750">
                        <a:buFont typeface="Arial" panose="020B0604020202020204" pitchFamily="34" charset="0"/>
                        <a:buChar char="•"/>
                      </a:pPr>
                      <a:r>
                        <a:rPr lang="de-DE" sz="1600" dirty="0">
                          <a:solidFill>
                            <a:schemeClr val="accent1">
                              <a:lumMod val="40000"/>
                              <a:lumOff val="60000"/>
                            </a:schemeClr>
                          </a:solidFill>
                        </a:rPr>
                        <a:t>Religionslehre bzw. Ethik</a:t>
                      </a:r>
                    </a:p>
                    <a:p>
                      <a:pPr marL="285750" indent="-285750">
                        <a:buFont typeface="Arial" panose="020B0604020202020204" pitchFamily="34" charset="0"/>
                        <a:buChar char="•"/>
                      </a:pPr>
                      <a:r>
                        <a:rPr lang="de-DE" sz="1600" dirty="0">
                          <a:solidFill>
                            <a:schemeClr val="accent1">
                              <a:lumMod val="40000"/>
                              <a:lumOff val="60000"/>
                            </a:schemeClr>
                          </a:solidFill>
                        </a:rPr>
                        <a:t>Geschichte</a:t>
                      </a:r>
                    </a:p>
                    <a:p>
                      <a:pPr marL="285750" indent="-285750">
                        <a:buFont typeface="Arial" panose="020B0604020202020204" pitchFamily="34" charset="0"/>
                        <a:buChar char="•"/>
                      </a:pPr>
                      <a:r>
                        <a:rPr lang="de-DE" sz="1600" dirty="0">
                          <a:solidFill>
                            <a:schemeClr val="accent1">
                              <a:lumMod val="40000"/>
                              <a:lumOff val="60000"/>
                            </a:schemeClr>
                          </a:solidFill>
                        </a:rPr>
                        <a:t>Kunst </a:t>
                      </a:r>
                      <a:r>
                        <a:rPr lang="de-DE" sz="1600" b="1" i="1" dirty="0">
                          <a:solidFill>
                            <a:schemeClr val="accent1">
                              <a:lumMod val="40000"/>
                              <a:lumOff val="60000"/>
                            </a:schemeClr>
                          </a:solidFill>
                        </a:rPr>
                        <a:t>oder</a:t>
                      </a:r>
                      <a:r>
                        <a:rPr lang="de-DE" sz="1600" dirty="0">
                          <a:solidFill>
                            <a:schemeClr val="accent1">
                              <a:lumMod val="40000"/>
                              <a:lumOff val="60000"/>
                            </a:schemeClr>
                          </a:solidFill>
                        </a:rPr>
                        <a:t> Musik</a:t>
                      </a:r>
                    </a:p>
                    <a:p>
                      <a:pPr marL="285750" indent="-285750">
                        <a:buFont typeface="Arial" panose="020B0604020202020204" pitchFamily="34" charset="0"/>
                        <a:buChar char="•"/>
                      </a:pPr>
                      <a:r>
                        <a:rPr lang="de-DE" sz="1600" dirty="0">
                          <a:solidFill>
                            <a:schemeClr val="accent1">
                              <a:lumMod val="40000"/>
                              <a:lumOff val="60000"/>
                            </a:schemeClr>
                          </a:solidFill>
                        </a:rPr>
                        <a:t>Sport</a:t>
                      </a:r>
                      <a:endParaRPr lang="de-DE" sz="1600" dirty="0">
                        <a:solidFill>
                          <a:schemeClr val="accent1">
                            <a:lumMod val="40000"/>
                            <a:lumOff val="60000"/>
                          </a:schemeClr>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solidFill>
                            <a:schemeClr val="tx1"/>
                          </a:solidFill>
                        </a:rPr>
                        <a:t>4</a:t>
                      </a:r>
                    </a:p>
                    <a:p>
                      <a:pPr marL="0" indent="0" algn="ctr">
                        <a:buFont typeface="Arial" panose="020B0604020202020204" pitchFamily="34" charset="0"/>
                        <a:buNone/>
                      </a:pPr>
                      <a:r>
                        <a:rPr lang="de-DE" sz="1600" dirty="0">
                          <a:solidFill>
                            <a:schemeClr val="tx1"/>
                          </a:solidFill>
                        </a:rPr>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chemeClr val="accent1">
                              <a:lumMod val="40000"/>
                              <a:lumOff val="60000"/>
                            </a:schemeClr>
                          </a:solidFill>
                        </a:rPr>
                        <a:t>Politik und Gesellschaft </a:t>
                      </a:r>
                      <a:r>
                        <a:rPr lang="de-DE" sz="1400" kern="1200" dirty="0">
                          <a:solidFill>
                            <a:schemeClr val="accent1">
                              <a:lumMod val="40000"/>
                              <a:lumOff val="60000"/>
                            </a:schemeClr>
                          </a:solidFill>
                        </a:rPr>
                        <a:t>(</a:t>
                      </a:r>
                      <a:r>
                        <a:rPr lang="de-DE" sz="1400" kern="1200" dirty="0" err="1">
                          <a:solidFill>
                            <a:schemeClr val="accent1">
                              <a:lumMod val="40000"/>
                              <a:lumOff val="60000"/>
                            </a:schemeClr>
                          </a:solidFill>
                        </a:rPr>
                        <a:t>PuG</a:t>
                      </a:r>
                      <a:r>
                        <a:rPr lang="de-DE" sz="1400" kern="1200" dirty="0">
                          <a:solidFill>
                            <a:schemeClr val="accent1">
                              <a:lumMod val="40000"/>
                              <a:lumOff val="60000"/>
                            </a:schemeClr>
                          </a:solidFill>
                        </a:rPr>
                        <a:t>)</a:t>
                      </a:r>
                    </a:p>
                    <a:p>
                      <a:pPr marL="285750" indent="-285750" algn="l" defTabSz="914400" rtl="0" eaLnBrk="1" latinLnBrk="0" hangingPunct="1">
                        <a:buFont typeface="Arial" panose="020B0604020202020204" pitchFamily="34" charset="0"/>
                        <a:buChar char="•"/>
                      </a:pPr>
                      <a:r>
                        <a:rPr lang="de-DE" sz="1600" kern="1200" dirty="0">
                          <a:solidFill>
                            <a:schemeClr val="accent1">
                              <a:lumMod val="40000"/>
                              <a:lumOff val="60000"/>
                            </a:schemeClr>
                          </a:solidFill>
                        </a:rPr>
                        <a:t>Geographie </a:t>
                      </a:r>
                      <a:r>
                        <a:rPr lang="de-DE" sz="1600" b="1" i="1" kern="1200" dirty="0">
                          <a:solidFill>
                            <a:schemeClr val="accent1">
                              <a:lumMod val="40000"/>
                              <a:lumOff val="60000"/>
                            </a:schemeClr>
                          </a:solidFill>
                        </a:rPr>
                        <a:t>oder</a:t>
                      </a:r>
                      <a:r>
                        <a:rPr lang="de-DE" sz="1600" kern="1200" dirty="0">
                          <a:solidFill>
                            <a:schemeClr val="accent1">
                              <a:lumMod val="40000"/>
                              <a:lumOff val="60000"/>
                            </a:schemeClr>
                          </a:solidFill>
                        </a:rPr>
                        <a:t> Wirtschaft und Recht </a:t>
                      </a:r>
                      <a:r>
                        <a:rPr lang="de-DE" sz="1400" kern="1200" dirty="0">
                          <a:solidFill>
                            <a:schemeClr val="accent1">
                              <a:lumMod val="40000"/>
                              <a:lumOff val="60000"/>
                            </a:schemeClr>
                          </a:solidFill>
                        </a:rPr>
                        <a:t>(WR)</a:t>
                      </a:r>
                      <a:endParaRPr lang="de-DE" sz="1600" kern="1200" dirty="0">
                        <a:solidFill>
                          <a:schemeClr val="accent1">
                            <a:lumMod val="40000"/>
                            <a:lumOff val="60000"/>
                          </a:schemeClr>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chemeClr val="accent1">
                              <a:lumMod val="40000"/>
                              <a:lumOff val="60000"/>
                            </a:schemeClr>
                          </a:solidFill>
                        </a:rPr>
                        <a:t>Weiterführung von </a:t>
                      </a:r>
                      <a:r>
                        <a:rPr lang="de-DE" sz="1600" kern="1200" dirty="0" err="1">
                          <a:solidFill>
                            <a:schemeClr val="accent1">
                              <a:lumMod val="40000"/>
                              <a:lumOff val="60000"/>
                            </a:schemeClr>
                          </a:solidFill>
                        </a:rPr>
                        <a:t>PuG</a:t>
                      </a:r>
                      <a:r>
                        <a:rPr lang="de-DE" sz="1600" kern="1200" dirty="0">
                          <a:solidFill>
                            <a:schemeClr val="accent1">
                              <a:lumMod val="40000"/>
                              <a:lumOff val="60000"/>
                            </a:schemeClr>
                          </a:solidFill>
                        </a:rPr>
                        <a:t> </a:t>
                      </a:r>
                      <a:r>
                        <a:rPr lang="de-DE" sz="1600" b="1" i="1" kern="1200" dirty="0">
                          <a:solidFill>
                            <a:schemeClr val="accent1">
                              <a:lumMod val="40000"/>
                              <a:lumOff val="60000"/>
                            </a:schemeClr>
                          </a:solidFill>
                        </a:rPr>
                        <a:t>oder </a:t>
                      </a:r>
                      <a:r>
                        <a:rPr lang="de-DE" sz="1600" kern="1200" dirty="0">
                          <a:solidFill>
                            <a:schemeClr val="accent1">
                              <a:lumMod val="40000"/>
                              <a:lumOff val="60000"/>
                            </a:schemeClr>
                          </a:solidFill>
                        </a:rPr>
                        <a:t>Geographie </a:t>
                      </a:r>
                      <a:r>
                        <a:rPr lang="de-DE" sz="1600" b="1" i="1" kern="1200" dirty="0">
                          <a:solidFill>
                            <a:schemeClr val="accent1">
                              <a:lumMod val="40000"/>
                              <a:lumOff val="60000"/>
                            </a:schemeClr>
                          </a:solidFill>
                        </a:rPr>
                        <a:t>oder </a:t>
                      </a:r>
                      <a:r>
                        <a:rPr lang="de-DE" sz="1600" kern="1200" dirty="0">
                          <a:solidFill>
                            <a:schemeClr val="accent1">
                              <a:lumMod val="40000"/>
                              <a:lumOff val="60000"/>
                            </a:schemeClr>
                          </a:solidFill>
                        </a:rPr>
                        <a:t>WR</a:t>
                      </a:r>
                      <a:endParaRPr lang="de-DE" sz="1600"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779118211"/>
                  </a:ext>
                </a:extLst>
              </a:tr>
            </a:tbl>
          </a:graphicData>
        </a:graphic>
      </p:graphicFrame>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2" name="Textfeld 11">
            <a:extLst>
              <a:ext uri="{FF2B5EF4-FFF2-40B4-BE49-F238E27FC236}">
                <a16:creationId xmlns:a16="http://schemas.microsoft.com/office/drawing/2014/main" id="{9970E631-C26C-4734-9733-D4DF6B46299C}"/>
              </a:ext>
            </a:extLst>
          </p:cNvPr>
          <p:cNvSpPr txBox="1"/>
          <p:nvPr/>
        </p:nvSpPr>
        <p:spPr>
          <a:xfrm>
            <a:off x="193589" y="3646473"/>
            <a:ext cx="1053687" cy="461665"/>
          </a:xfrm>
          <a:prstGeom prst="rect">
            <a:avLst/>
          </a:prstGeom>
          <a:solidFill>
            <a:srgbClr val="C00000"/>
          </a:solidFill>
          <a:ln w="38100">
            <a:solidFill>
              <a:srgbClr val="C00000"/>
            </a:solidFill>
          </a:ln>
        </p:spPr>
        <p:txBody>
          <a:bodyPr wrap="square">
            <a:spAutoFit/>
          </a:bodyPr>
          <a:lstStyle/>
          <a:p>
            <a:pPr algn="ctr" eaLnBrk="1" hangingPunct="1">
              <a:lnSpc>
                <a:spcPct val="100000"/>
              </a:lnSpc>
            </a:pPr>
            <a:r>
              <a:rPr lang="en-GB" altLang="de-DE" sz="2400" b="1" dirty="0">
                <a:solidFill>
                  <a:schemeClr val="bg1"/>
                </a:solidFill>
                <a:cs typeface="Arial" panose="020B0604020202020204" pitchFamily="34" charset="0"/>
              </a:rPr>
              <a:t>2 </a:t>
            </a:r>
            <a:r>
              <a:rPr lang="en-GB" altLang="de-DE" sz="2400" b="1" dirty="0" err="1">
                <a:solidFill>
                  <a:schemeClr val="bg1"/>
                </a:solidFill>
                <a:cs typeface="Arial" panose="020B0604020202020204" pitchFamily="34" charset="0"/>
              </a:rPr>
              <a:t>WS</a:t>
            </a:r>
            <a:endParaRPr lang="en-GB" altLang="de-DE" sz="2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997271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Stundentafel</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ohne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Vertiefungskurs</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2597884843"/>
              </p:ext>
            </p:extLst>
          </p:nvPr>
        </p:nvGraphicFramePr>
        <p:xfrm>
          <a:off x="464443" y="1620524"/>
          <a:ext cx="8193411" cy="4851400"/>
        </p:xfrm>
        <a:graphic>
          <a:graphicData uri="http://schemas.openxmlformats.org/drawingml/2006/table">
            <a:tbl>
              <a:tblPr firstRow="1" firstCol="1" lastRow="1" bandRow="1">
                <a:tableStyleId>{3B4B98B0-60AC-42C2-AFA5-B58CD77FA1E5}</a:tableStyleId>
              </a:tblPr>
              <a:tblGrid>
                <a:gridCol w="5145097">
                  <a:extLst>
                    <a:ext uri="{9D8B030D-6E8A-4147-A177-3AD203B41FA5}">
                      <a16:colId xmlns:a16="http://schemas.microsoft.com/office/drawing/2014/main" val="1172481008"/>
                    </a:ext>
                  </a:extLst>
                </a:gridCol>
                <a:gridCol w="748841">
                  <a:extLst>
                    <a:ext uri="{9D8B030D-6E8A-4147-A177-3AD203B41FA5}">
                      <a16:colId xmlns:a16="http://schemas.microsoft.com/office/drawing/2014/main" val="3740880724"/>
                    </a:ext>
                  </a:extLst>
                </a:gridCol>
                <a:gridCol w="766491">
                  <a:extLst>
                    <a:ext uri="{9D8B030D-6E8A-4147-A177-3AD203B41FA5}">
                      <a16:colId xmlns:a16="http://schemas.microsoft.com/office/drawing/2014/main" val="1986774579"/>
                    </a:ext>
                  </a:extLst>
                </a:gridCol>
                <a:gridCol w="766491">
                  <a:extLst>
                    <a:ext uri="{9D8B030D-6E8A-4147-A177-3AD203B41FA5}">
                      <a16:colId xmlns:a16="http://schemas.microsoft.com/office/drawing/2014/main" val="1782613479"/>
                    </a:ext>
                  </a:extLst>
                </a:gridCol>
                <a:gridCol w="766491">
                  <a:extLst>
                    <a:ext uri="{9D8B030D-6E8A-4147-A177-3AD203B41FA5}">
                      <a16:colId xmlns:a16="http://schemas.microsoft.com/office/drawing/2014/main" val="2250846142"/>
                    </a:ext>
                  </a:extLst>
                </a:gridCol>
              </a:tblGrid>
              <a:tr h="370840">
                <a:tc>
                  <a:txBody>
                    <a:bodyPr/>
                    <a:lstStyle/>
                    <a:p>
                      <a:pPr marL="0" indent="0">
                        <a:buFont typeface="Arial" panose="020B0604020202020204" pitchFamily="34" charset="0"/>
                        <a:buNone/>
                      </a:pPr>
                      <a:r>
                        <a:rPr lang="de-DE" sz="1400" dirty="0"/>
                        <a:t>Pflichtfächer </a:t>
                      </a:r>
                      <a:r>
                        <a:rPr lang="de-DE" sz="1400" dirty="0">
                          <a:solidFill>
                            <a:schemeClr val="accent1">
                              <a:lumMod val="50000"/>
                            </a:schemeClr>
                          </a:solidFill>
                        </a:rPr>
                        <a:t>und Wahlpflichtfächer</a:t>
                      </a:r>
                      <a:endParaRPr lang="de-DE" sz="14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lgn="ctr">
                        <a:buFontTx/>
                        <a:buNone/>
                      </a:pPr>
                      <a:r>
                        <a:rPr lang="de-DE" sz="1200" b="1" dirty="0">
                          <a:latin typeface="+mn-lt"/>
                          <a:cs typeface="Arial" panose="020B0604020202020204" pitchFamily="34" charset="0"/>
                        </a:rPr>
                        <a:t>12/1</a:t>
                      </a:r>
                    </a:p>
                  </a:txBody>
                  <a:tcPr anchor="ctr"/>
                </a:tc>
                <a:tc>
                  <a:txBody>
                    <a:bodyPr/>
                    <a:lstStyle/>
                    <a:p>
                      <a:pPr marL="0" indent="0" algn="ctr">
                        <a:buFontTx/>
                        <a:buNone/>
                      </a:pPr>
                      <a:r>
                        <a:rPr lang="de-DE" sz="1200" b="1" dirty="0">
                          <a:latin typeface="+mn-lt"/>
                          <a:cs typeface="Arial" panose="020B0604020202020204" pitchFamily="34" charset="0"/>
                        </a:rPr>
                        <a:t>12/2</a:t>
                      </a:r>
                    </a:p>
                  </a:txBody>
                  <a:tcPr anchor="ctr"/>
                </a:tc>
                <a:tc>
                  <a:txBody>
                    <a:bodyPr/>
                    <a:lstStyle/>
                    <a:p>
                      <a:pPr marL="0" indent="0" algn="ctr">
                        <a:buFontTx/>
                        <a:buNone/>
                      </a:pPr>
                      <a:r>
                        <a:rPr lang="de-DE" sz="1200" b="1" dirty="0">
                          <a:latin typeface="+mn-lt"/>
                          <a:cs typeface="Arial" panose="020B0604020202020204" pitchFamily="34" charset="0"/>
                        </a:rPr>
                        <a:t>13/1</a:t>
                      </a:r>
                    </a:p>
                  </a:txBody>
                  <a:tcPr anchor="ctr"/>
                </a:tc>
                <a:tc>
                  <a:txBody>
                    <a:bodyPr/>
                    <a:lstStyle/>
                    <a:p>
                      <a:pPr marL="0" indent="0" algn="ctr">
                        <a:buFontTx/>
                        <a:buNone/>
                      </a:pPr>
                      <a:r>
                        <a:rPr lang="de-DE" sz="1200" b="1" dirty="0">
                          <a:latin typeface="+mn-lt"/>
                          <a:cs typeface="Arial" panose="020B0604020202020204" pitchFamily="34" charset="0"/>
                        </a:rPr>
                        <a:t>13/2</a:t>
                      </a:r>
                    </a:p>
                  </a:txBody>
                  <a:tcPr anchor="ctr"/>
                </a:tc>
                <a:extLst>
                  <a:ext uri="{0D108BD9-81ED-4DB2-BD59-A6C34878D82A}">
                    <a16:rowId xmlns:a16="http://schemas.microsoft.com/office/drawing/2014/main" val="2952325914"/>
                  </a:ext>
                </a:extLst>
              </a:tr>
              <a:tr h="0">
                <a:tc>
                  <a:txBody>
                    <a:bodyPr/>
                    <a:lstStyle/>
                    <a:p>
                      <a:pPr marL="0" indent="0">
                        <a:buFont typeface="Arial" panose="020B0604020202020204" pitchFamily="34" charset="0"/>
                        <a:buNone/>
                      </a:pPr>
                      <a:r>
                        <a:rPr lang="de-DE" sz="1400" b="0" dirty="0"/>
                        <a:t>Deutsch</a:t>
                      </a: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1267805173"/>
                  </a:ext>
                </a:extLst>
              </a:tr>
              <a:tr h="0">
                <a:tc>
                  <a:txBody>
                    <a:bodyPr/>
                    <a:lstStyle/>
                    <a:p>
                      <a:pPr marL="0" indent="0">
                        <a:buFont typeface="Arial" panose="020B0604020202020204" pitchFamily="34" charset="0"/>
                        <a:buNone/>
                      </a:pPr>
                      <a:r>
                        <a:rPr lang="de-DE" sz="1400" b="0" dirty="0"/>
                        <a:t>Mathematik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3164473997"/>
                  </a:ext>
                </a:extLst>
              </a:tr>
              <a:tr h="0">
                <a:tc>
                  <a:txBody>
                    <a:bodyPr/>
                    <a:lstStyle/>
                    <a:p>
                      <a:pPr marL="0" indent="0">
                        <a:buFont typeface="Arial" panose="020B0604020202020204" pitchFamily="34" charset="0"/>
                        <a:buNone/>
                      </a:pPr>
                      <a:r>
                        <a:rPr lang="de-DE" sz="1400" b="0" dirty="0">
                          <a:solidFill>
                            <a:schemeClr val="accent1">
                              <a:lumMod val="50000"/>
                            </a:schemeClr>
                          </a:solidFill>
                        </a:rPr>
                        <a:t>eine fortgeführte Fremdsprache</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33633888"/>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Naturwissenschaft (Biologie, Chemie, Physik)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24261359"/>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weitere Fremdsprache </a:t>
                      </a:r>
                      <a:r>
                        <a:rPr lang="de-DE" sz="1400" b="0" i="1" dirty="0">
                          <a:solidFill>
                            <a:schemeClr val="accent1">
                              <a:lumMod val="50000"/>
                            </a:schemeClr>
                          </a:solidFill>
                        </a:rPr>
                        <a:t>oder</a:t>
                      </a:r>
                      <a:r>
                        <a:rPr lang="de-DE" sz="1400" b="0" dirty="0">
                          <a:solidFill>
                            <a:schemeClr val="accent1">
                              <a:lumMod val="50000"/>
                            </a:schemeClr>
                          </a:solidFill>
                        </a:rPr>
                        <a:t> eine weitere Naturwissenschaft</a:t>
                      </a:r>
                      <a:r>
                        <a:rPr lang="de-DE" sz="1400" b="0" baseline="0" dirty="0">
                          <a:solidFill>
                            <a:schemeClr val="accent1">
                              <a:lumMod val="50000"/>
                            </a:schemeClr>
                          </a:solidFill>
                        </a:rPr>
                        <a:t> </a:t>
                      </a:r>
                      <a:r>
                        <a:rPr lang="de-DE" sz="1400" b="0" i="1" dirty="0">
                          <a:solidFill>
                            <a:schemeClr val="accent1">
                              <a:lumMod val="50000"/>
                            </a:schemeClr>
                          </a:solidFill>
                        </a:rPr>
                        <a:t>oder</a:t>
                      </a:r>
                      <a:r>
                        <a:rPr lang="de-DE" sz="1400" b="0" dirty="0">
                          <a:solidFill>
                            <a:schemeClr val="accent1">
                              <a:lumMod val="50000"/>
                            </a:schemeClr>
                          </a:solidFill>
                        </a:rPr>
                        <a:t> (spät beginnende) Informatik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743027207"/>
                  </a:ext>
                </a:extLst>
              </a:tr>
              <a:tr h="0">
                <a:tc>
                  <a:txBody>
                    <a:bodyPr/>
                    <a:lstStyle/>
                    <a:p>
                      <a:pPr marL="0" indent="0">
                        <a:buFont typeface="Arial" panose="020B0604020202020204" pitchFamily="34" charset="0"/>
                        <a:buNone/>
                      </a:pPr>
                      <a:r>
                        <a:rPr lang="de-DE" sz="1400" b="0" dirty="0"/>
                        <a:t>Religionslehre bzw. Ethik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722899642"/>
                  </a:ext>
                </a:extLst>
              </a:tr>
              <a:tr h="0">
                <a:tc>
                  <a:txBody>
                    <a:bodyPr/>
                    <a:lstStyle/>
                    <a:p>
                      <a:pPr marL="0" indent="0">
                        <a:buFont typeface="Arial" panose="020B0604020202020204" pitchFamily="34" charset="0"/>
                        <a:buNone/>
                      </a:pPr>
                      <a:r>
                        <a:rPr lang="de-DE" sz="1400" b="0" dirty="0"/>
                        <a:t>Geschichte</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2968805197"/>
                  </a:ext>
                </a:extLst>
              </a:tr>
              <a:tr h="0">
                <a:tc>
                  <a:txBody>
                    <a:bodyPr/>
                    <a:lstStyle/>
                    <a:p>
                      <a:pPr marL="0" indent="0" algn="l" defTabSz="914400" rtl="0" eaLnBrk="1" latinLnBrk="0" hangingPunct="1">
                        <a:buFont typeface="Arial" panose="020B0604020202020204" pitchFamily="34" charset="0"/>
                        <a:buNone/>
                      </a:pPr>
                      <a:r>
                        <a:rPr lang="de-DE" sz="1400" b="0" kern="1200" dirty="0"/>
                        <a:t>Politik und Gesellschaft </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1412400409"/>
                  </a:ext>
                </a:extLst>
              </a:tr>
              <a:tr h="0">
                <a:tc>
                  <a:txBody>
                    <a:bodyPr/>
                    <a:lstStyle/>
                    <a:p>
                      <a:pPr marL="0" indent="0" algn="l" defTabSz="914400" rtl="0" eaLnBrk="1" latinLnBrk="0" hangingPunct="1">
                        <a:buFont typeface="Arial" panose="020B0604020202020204" pitchFamily="34" charset="0"/>
                        <a:buNone/>
                      </a:pPr>
                      <a:r>
                        <a:rPr lang="de-DE" sz="1400" b="0" kern="1200" dirty="0">
                          <a:solidFill>
                            <a:schemeClr val="accent1">
                              <a:lumMod val="50000"/>
                            </a:schemeClr>
                          </a:solidFill>
                        </a:rPr>
                        <a:t>Geographie </a:t>
                      </a:r>
                      <a:r>
                        <a:rPr lang="de-DE" sz="1400" b="0" i="1" kern="1200" dirty="0">
                          <a:solidFill>
                            <a:schemeClr val="accent1">
                              <a:lumMod val="50000"/>
                            </a:schemeClr>
                          </a:solidFill>
                        </a:rPr>
                        <a:t>oder </a:t>
                      </a:r>
                      <a:r>
                        <a:rPr lang="de-DE" sz="1400" b="0" i="0" kern="1200" dirty="0">
                          <a:solidFill>
                            <a:schemeClr val="accent1">
                              <a:lumMod val="50000"/>
                            </a:schemeClr>
                          </a:solidFill>
                        </a:rPr>
                        <a:t>Wirt</a:t>
                      </a:r>
                      <a:r>
                        <a:rPr lang="de-DE" sz="1400" b="0" kern="1200" dirty="0">
                          <a:solidFill>
                            <a:schemeClr val="accent1">
                              <a:lumMod val="50000"/>
                            </a:schemeClr>
                          </a:solidFill>
                        </a:rPr>
                        <a:t>schaft und Recht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extLst>
                  <a:ext uri="{0D108BD9-81ED-4DB2-BD59-A6C34878D82A}">
                    <a16:rowId xmlns:a16="http://schemas.microsoft.com/office/drawing/2014/main" val="1905626765"/>
                  </a:ext>
                </a:extLst>
              </a:tr>
              <a:tr h="0">
                <a:tc>
                  <a:txBody>
                    <a:bodyPr/>
                    <a:lstStyle/>
                    <a:p>
                      <a:pPr marL="0" indent="0">
                        <a:buFont typeface="Arial" panose="020B0604020202020204" pitchFamily="34" charset="0"/>
                        <a:buNone/>
                      </a:pPr>
                      <a:r>
                        <a:rPr lang="de-DE" sz="1400" b="0" dirty="0">
                          <a:solidFill>
                            <a:srgbClr val="002060"/>
                          </a:solidFill>
                        </a:rPr>
                        <a:t>Kunst </a:t>
                      </a:r>
                      <a:r>
                        <a:rPr lang="de-DE" sz="1400" b="0" i="1" dirty="0">
                          <a:solidFill>
                            <a:srgbClr val="002060"/>
                          </a:solidFill>
                        </a:rPr>
                        <a:t>oder</a:t>
                      </a:r>
                      <a:r>
                        <a:rPr lang="de-DE" sz="1400" b="0" dirty="0">
                          <a:solidFill>
                            <a:srgbClr val="002060"/>
                          </a:solidFill>
                        </a:rPr>
                        <a:t> Musik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2973447809"/>
                  </a:ext>
                </a:extLst>
              </a:tr>
              <a:tr h="0">
                <a:tc>
                  <a:txBody>
                    <a:bodyPr/>
                    <a:lstStyle/>
                    <a:p>
                      <a:pPr marL="0" indent="0">
                        <a:buFont typeface="Arial" panose="020B0604020202020204" pitchFamily="34" charset="0"/>
                        <a:buNone/>
                      </a:pPr>
                      <a:r>
                        <a:rPr lang="de-DE" sz="1400" b="0" dirty="0"/>
                        <a:t>Sport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3007346212"/>
                  </a:ext>
                </a:extLst>
              </a:tr>
              <a:tr h="0">
                <a:tc>
                  <a:txBody>
                    <a:bodyPr/>
                    <a:lstStyle/>
                    <a:p>
                      <a:pPr marL="0" indent="0">
                        <a:buFont typeface="Arial" panose="020B0604020202020204" pitchFamily="34" charset="0"/>
                        <a:buNone/>
                      </a:pPr>
                      <a:r>
                        <a:rPr lang="de-DE" sz="1400" dirty="0">
                          <a:solidFill>
                            <a:srgbClr val="00B050"/>
                          </a:solidFill>
                        </a:rPr>
                        <a:t>Leistungsfach</a:t>
                      </a:r>
                    </a:p>
                  </a:txBody>
                  <a:tcP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extLst>
                  <a:ext uri="{0D108BD9-81ED-4DB2-BD59-A6C34878D82A}">
                    <a16:rowId xmlns:a16="http://schemas.microsoft.com/office/drawing/2014/main" val="3659388370"/>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dirty="0">
                          <a:solidFill>
                            <a:srgbClr val="00B0F0"/>
                          </a:solidFill>
                        </a:rPr>
                        <a:t>W-Seminar</a:t>
                      </a:r>
                    </a:p>
                  </a:txBody>
                  <a:tcP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a:t>
                      </a:r>
                    </a:p>
                  </a:txBody>
                  <a:tcPr anchor="ctr"/>
                </a:tc>
                <a:extLst>
                  <a:ext uri="{0D108BD9-81ED-4DB2-BD59-A6C34878D82A}">
                    <a16:rowId xmlns:a16="http://schemas.microsoft.com/office/drawing/2014/main" val="210366652"/>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400" dirty="0">
                        <a:solidFill>
                          <a:srgbClr val="00B0F0"/>
                        </a:solidFill>
                      </a:endParaRPr>
                    </a:p>
                  </a:txBody>
                  <a:tcP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33</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33</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31</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29</a:t>
                      </a:r>
                    </a:p>
                  </a:txBody>
                  <a:tcPr anchor="ctr"/>
                </a:tc>
                <a:extLst>
                  <a:ext uri="{0D108BD9-81ED-4DB2-BD59-A6C34878D82A}">
                    <a16:rowId xmlns:a16="http://schemas.microsoft.com/office/drawing/2014/main" val="4261131524"/>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2" name="Rechteck 1"/>
          <p:cNvSpPr/>
          <p:nvPr/>
        </p:nvSpPr>
        <p:spPr>
          <a:xfrm>
            <a:off x="464443" y="5552388"/>
            <a:ext cx="8193411" cy="292231"/>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05811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Stundentafel</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ohne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Vertiefungskurs</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272686867"/>
              </p:ext>
            </p:extLst>
          </p:nvPr>
        </p:nvGraphicFramePr>
        <p:xfrm>
          <a:off x="464443" y="1620524"/>
          <a:ext cx="8193411" cy="4851400"/>
        </p:xfrm>
        <a:graphic>
          <a:graphicData uri="http://schemas.openxmlformats.org/drawingml/2006/table">
            <a:tbl>
              <a:tblPr firstRow="1" firstCol="1" lastRow="1" bandRow="1">
                <a:tableStyleId>{3B4B98B0-60AC-42C2-AFA5-B58CD77FA1E5}</a:tableStyleId>
              </a:tblPr>
              <a:tblGrid>
                <a:gridCol w="5145097">
                  <a:extLst>
                    <a:ext uri="{9D8B030D-6E8A-4147-A177-3AD203B41FA5}">
                      <a16:colId xmlns:a16="http://schemas.microsoft.com/office/drawing/2014/main" val="1172481008"/>
                    </a:ext>
                  </a:extLst>
                </a:gridCol>
                <a:gridCol w="748841">
                  <a:extLst>
                    <a:ext uri="{9D8B030D-6E8A-4147-A177-3AD203B41FA5}">
                      <a16:colId xmlns:a16="http://schemas.microsoft.com/office/drawing/2014/main" val="3740880724"/>
                    </a:ext>
                  </a:extLst>
                </a:gridCol>
                <a:gridCol w="766491">
                  <a:extLst>
                    <a:ext uri="{9D8B030D-6E8A-4147-A177-3AD203B41FA5}">
                      <a16:colId xmlns:a16="http://schemas.microsoft.com/office/drawing/2014/main" val="1986774579"/>
                    </a:ext>
                  </a:extLst>
                </a:gridCol>
                <a:gridCol w="766491">
                  <a:extLst>
                    <a:ext uri="{9D8B030D-6E8A-4147-A177-3AD203B41FA5}">
                      <a16:colId xmlns:a16="http://schemas.microsoft.com/office/drawing/2014/main" val="1782613479"/>
                    </a:ext>
                  </a:extLst>
                </a:gridCol>
                <a:gridCol w="766491">
                  <a:extLst>
                    <a:ext uri="{9D8B030D-6E8A-4147-A177-3AD203B41FA5}">
                      <a16:colId xmlns:a16="http://schemas.microsoft.com/office/drawing/2014/main" val="2250846142"/>
                    </a:ext>
                  </a:extLst>
                </a:gridCol>
              </a:tblGrid>
              <a:tr h="370840">
                <a:tc>
                  <a:txBody>
                    <a:bodyPr/>
                    <a:lstStyle/>
                    <a:p>
                      <a:pPr marL="0" indent="0">
                        <a:buFont typeface="Arial" panose="020B0604020202020204" pitchFamily="34" charset="0"/>
                        <a:buNone/>
                      </a:pPr>
                      <a:r>
                        <a:rPr lang="de-DE" sz="1400" dirty="0"/>
                        <a:t>Pflichtfächer </a:t>
                      </a:r>
                      <a:r>
                        <a:rPr lang="de-DE" sz="1400" dirty="0">
                          <a:solidFill>
                            <a:schemeClr val="accent1">
                              <a:lumMod val="50000"/>
                            </a:schemeClr>
                          </a:solidFill>
                        </a:rPr>
                        <a:t>und Wahlpflichtfächer</a:t>
                      </a:r>
                      <a:endParaRPr lang="de-DE" sz="14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lgn="ctr">
                        <a:buFontTx/>
                        <a:buNone/>
                      </a:pPr>
                      <a:r>
                        <a:rPr lang="de-DE" sz="1200" b="1" dirty="0">
                          <a:latin typeface="+mn-lt"/>
                          <a:cs typeface="Arial" panose="020B0604020202020204" pitchFamily="34" charset="0"/>
                        </a:rPr>
                        <a:t>12/1</a:t>
                      </a:r>
                    </a:p>
                  </a:txBody>
                  <a:tcPr anchor="ctr"/>
                </a:tc>
                <a:tc>
                  <a:txBody>
                    <a:bodyPr/>
                    <a:lstStyle/>
                    <a:p>
                      <a:pPr marL="0" indent="0" algn="ctr">
                        <a:buFontTx/>
                        <a:buNone/>
                      </a:pPr>
                      <a:r>
                        <a:rPr lang="de-DE" sz="1200" b="1" dirty="0">
                          <a:latin typeface="+mn-lt"/>
                          <a:cs typeface="Arial" panose="020B0604020202020204" pitchFamily="34" charset="0"/>
                        </a:rPr>
                        <a:t>12/2</a:t>
                      </a:r>
                    </a:p>
                  </a:txBody>
                  <a:tcPr anchor="ctr"/>
                </a:tc>
                <a:tc>
                  <a:txBody>
                    <a:bodyPr/>
                    <a:lstStyle/>
                    <a:p>
                      <a:pPr marL="0" indent="0" algn="ctr">
                        <a:buFontTx/>
                        <a:buNone/>
                      </a:pPr>
                      <a:r>
                        <a:rPr lang="de-DE" sz="1200" b="1" dirty="0">
                          <a:latin typeface="+mn-lt"/>
                          <a:cs typeface="Arial" panose="020B0604020202020204" pitchFamily="34" charset="0"/>
                        </a:rPr>
                        <a:t>13/1</a:t>
                      </a:r>
                    </a:p>
                  </a:txBody>
                  <a:tcPr anchor="ctr"/>
                </a:tc>
                <a:tc>
                  <a:txBody>
                    <a:bodyPr/>
                    <a:lstStyle/>
                    <a:p>
                      <a:pPr marL="0" indent="0" algn="ctr">
                        <a:buFontTx/>
                        <a:buNone/>
                      </a:pPr>
                      <a:r>
                        <a:rPr lang="de-DE" sz="1200" b="1" dirty="0">
                          <a:latin typeface="+mn-lt"/>
                          <a:cs typeface="Arial" panose="020B0604020202020204" pitchFamily="34" charset="0"/>
                        </a:rPr>
                        <a:t>13/2</a:t>
                      </a:r>
                    </a:p>
                  </a:txBody>
                  <a:tcPr anchor="ctr"/>
                </a:tc>
                <a:extLst>
                  <a:ext uri="{0D108BD9-81ED-4DB2-BD59-A6C34878D82A}">
                    <a16:rowId xmlns:a16="http://schemas.microsoft.com/office/drawing/2014/main" val="2952325914"/>
                  </a:ext>
                </a:extLst>
              </a:tr>
              <a:tr h="0">
                <a:tc>
                  <a:txBody>
                    <a:bodyPr/>
                    <a:lstStyle/>
                    <a:p>
                      <a:pPr marL="0" indent="0">
                        <a:buFont typeface="Arial" panose="020B0604020202020204" pitchFamily="34" charset="0"/>
                        <a:buNone/>
                      </a:pPr>
                      <a:r>
                        <a:rPr lang="de-DE" sz="1400" b="0" dirty="0"/>
                        <a:t>Deutsch</a:t>
                      </a: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1267805173"/>
                  </a:ext>
                </a:extLst>
              </a:tr>
              <a:tr h="0">
                <a:tc>
                  <a:txBody>
                    <a:bodyPr/>
                    <a:lstStyle/>
                    <a:p>
                      <a:pPr marL="0" indent="0">
                        <a:buFont typeface="Arial" panose="020B0604020202020204" pitchFamily="34" charset="0"/>
                        <a:buNone/>
                      </a:pPr>
                      <a:r>
                        <a:rPr lang="de-DE" sz="1400" b="0" dirty="0"/>
                        <a:t>Mathematik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3164473997"/>
                  </a:ext>
                </a:extLst>
              </a:tr>
              <a:tr h="0">
                <a:tc>
                  <a:txBody>
                    <a:bodyPr/>
                    <a:lstStyle/>
                    <a:p>
                      <a:pPr marL="0" indent="0">
                        <a:buFont typeface="Arial" panose="020B0604020202020204" pitchFamily="34" charset="0"/>
                        <a:buNone/>
                      </a:pPr>
                      <a:r>
                        <a:rPr lang="de-DE" sz="1400" b="0" dirty="0">
                          <a:solidFill>
                            <a:schemeClr val="accent1">
                              <a:lumMod val="50000"/>
                            </a:schemeClr>
                          </a:solidFill>
                        </a:rPr>
                        <a:t>eine fortgeführte Fremdsprache</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33633888"/>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Naturwissenschaft (Biologie, Chemie, Physik)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24261359"/>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weitere Fremdsprache </a:t>
                      </a:r>
                      <a:r>
                        <a:rPr lang="de-DE" sz="1400" b="0" i="1" dirty="0">
                          <a:solidFill>
                            <a:schemeClr val="accent1">
                              <a:lumMod val="50000"/>
                            </a:schemeClr>
                          </a:solidFill>
                        </a:rPr>
                        <a:t>oder</a:t>
                      </a:r>
                      <a:r>
                        <a:rPr lang="de-DE" sz="1400" b="0" dirty="0">
                          <a:solidFill>
                            <a:schemeClr val="accent1">
                              <a:lumMod val="50000"/>
                            </a:schemeClr>
                          </a:solidFill>
                        </a:rPr>
                        <a:t> eine weitere Naturwissenschaft</a:t>
                      </a:r>
                      <a:r>
                        <a:rPr lang="de-DE" sz="1400" b="0" baseline="0" dirty="0">
                          <a:solidFill>
                            <a:schemeClr val="accent1">
                              <a:lumMod val="50000"/>
                            </a:schemeClr>
                          </a:solidFill>
                        </a:rPr>
                        <a:t> </a:t>
                      </a:r>
                      <a:r>
                        <a:rPr lang="de-DE" sz="1400" b="0" i="1" dirty="0">
                          <a:solidFill>
                            <a:schemeClr val="accent1">
                              <a:lumMod val="50000"/>
                            </a:schemeClr>
                          </a:solidFill>
                        </a:rPr>
                        <a:t>oder</a:t>
                      </a:r>
                      <a:r>
                        <a:rPr lang="de-DE" sz="1400" b="0" dirty="0">
                          <a:solidFill>
                            <a:schemeClr val="accent1">
                              <a:lumMod val="50000"/>
                            </a:schemeClr>
                          </a:solidFill>
                        </a:rPr>
                        <a:t> (spät beginnende) Informatik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743027207"/>
                  </a:ext>
                </a:extLst>
              </a:tr>
              <a:tr h="0">
                <a:tc>
                  <a:txBody>
                    <a:bodyPr/>
                    <a:lstStyle/>
                    <a:p>
                      <a:pPr marL="0" indent="0">
                        <a:buFont typeface="Arial" panose="020B0604020202020204" pitchFamily="34" charset="0"/>
                        <a:buNone/>
                      </a:pPr>
                      <a:r>
                        <a:rPr lang="de-DE" sz="1400" b="0" dirty="0"/>
                        <a:t>Religionslehre bzw. Ethik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722899642"/>
                  </a:ext>
                </a:extLst>
              </a:tr>
              <a:tr h="0">
                <a:tc>
                  <a:txBody>
                    <a:bodyPr/>
                    <a:lstStyle/>
                    <a:p>
                      <a:pPr marL="0" indent="0">
                        <a:buFont typeface="Arial" panose="020B0604020202020204" pitchFamily="34" charset="0"/>
                        <a:buNone/>
                      </a:pPr>
                      <a:r>
                        <a:rPr lang="de-DE" sz="1400" b="0" dirty="0"/>
                        <a:t>Geschichte</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2968805197"/>
                  </a:ext>
                </a:extLst>
              </a:tr>
              <a:tr h="0">
                <a:tc>
                  <a:txBody>
                    <a:bodyPr/>
                    <a:lstStyle/>
                    <a:p>
                      <a:pPr marL="0" indent="0" algn="l" defTabSz="914400" rtl="0" eaLnBrk="1" latinLnBrk="0" hangingPunct="1">
                        <a:buFont typeface="Arial" panose="020B0604020202020204" pitchFamily="34" charset="0"/>
                        <a:buNone/>
                      </a:pPr>
                      <a:r>
                        <a:rPr lang="de-DE" sz="1400" b="0" kern="1200" dirty="0"/>
                        <a:t>Politik und Gesellschaft </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1412400409"/>
                  </a:ext>
                </a:extLst>
              </a:tr>
              <a:tr h="0">
                <a:tc>
                  <a:txBody>
                    <a:bodyPr/>
                    <a:lstStyle/>
                    <a:p>
                      <a:pPr marL="0" indent="0" algn="l" defTabSz="914400" rtl="0" eaLnBrk="1" latinLnBrk="0" hangingPunct="1">
                        <a:buFont typeface="Arial" panose="020B0604020202020204" pitchFamily="34" charset="0"/>
                        <a:buNone/>
                      </a:pPr>
                      <a:r>
                        <a:rPr lang="de-DE" sz="1400" b="0" kern="1200" dirty="0">
                          <a:solidFill>
                            <a:schemeClr val="accent1">
                              <a:lumMod val="50000"/>
                            </a:schemeClr>
                          </a:solidFill>
                        </a:rPr>
                        <a:t>Geographie </a:t>
                      </a:r>
                      <a:r>
                        <a:rPr lang="de-DE" sz="1400" b="0" i="1" kern="1200" dirty="0">
                          <a:solidFill>
                            <a:schemeClr val="accent1">
                              <a:lumMod val="50000"/>
                            </a:schemeClr>
                          </a:solidFill>
                        </a:rPr>
                        <a:t>oder </a:t>
                      </a:r>
                      <a:r>
                        <a:rPr lang="de-DE" sz="1400" b="0" i="0" kern="1200" dirty="0">
                          <a:solidFill>
                            <a:schemeClr val="accent1">
                              <a:lumMod val="50000"/>
                            </a:schemeClr>
                          </a:solidFill>
                        </a:rPr>
                        <a:t>Wirt</a:t>
                      </a:r>
                      <a:r>
                        <a:rPr lang="de-DE" sz="1400" b="0" kern="1200" dirty="0">
                          <a:solidFill>
                            <a:schemeClr val="accent1">
                              <a:lumMod val="50000"/>
                            </a:schemeClr>
                          </a:solidFill>
                        </a:rPr>
                        <a:t>schaft und Recht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extLst>
                  <a:ext uri="{0D108BD9-81ED-4DB2-BD59-A6C34878D82A}">
                    <a16:rowId xmlns:a16="http://schemas.microsoft.com/office/drawing/2014/main" val="1905626765"/>
                  </a:ext>
                </a:extLst>
              </a:tr>
              <a:tr h="0">
                <a:tc>
                  <a:txBody>
                    <a:bodyPr/>
                    <a:lstStyle/>
                    <a:p>
                      <a:pPr marL="0" indent="0">
                        <a:buFont typeface="Arial" panose="020B0604020202020204" pitchFamily="34" charset="0"/>
                        <a:buNone/>
                      </a:pPr>
                      <a:r>
                        <a:rPr lang="de-DE" sz="1400" b="0" dirty="0">
                          <a:solidFill>
                            <a:schemeClr val="accent1">
                              <a:lumMod val="50000"/>
                            </a:schemeClr>
                          </a:solidFill>
                        </a:rPr>
                        <a:t>Kunst </a:t>
                      </a:r>
                      <a:r>
                        <a:rPr lang="de-DE" sz="1400" b="0" i="1" dirty="0">
                          <a:solidFill>
                            <a:schemeClr val="accent1">
                              <a:lumMod val="50000"/>
                            </a:schemeClr>
                          </a:solidFill>
                        </a:rPr>
                        <a:t>oder </a:t>
                      </a:r>
                      <a:r>
                        <a:rPr lang="de-DE" sz="1400" b="0" dirty="0">
                          <a:solidFill>
                            <a:schemeClr val="accent1">
                              <a:lumMod val="50000"/>
                            </a:schemeClr>
                          </a:solidFill>
                        </a:rPr>
                        <a:t>Musik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2973447809"/>
                  </a:ext>
                </a:extLst>
              </a:tr>
              <a:tr h="0">
                <a:tc>
                  <a:txBody>
                    <a:bodyPr/>
                    <a:lstStyle/>
                    <a:p>
                      <a:pPr marL="0" indent="0">
                        <a:buFont typeface="Arial" panose="020B0604020202020204" pitchFamily="34" charset="0"/>
                        <a:buNone/>
                      </a:pPr>
                      <a:r>
                        <a:rPr lang="de-DE" sz="1400" b="0" dirty="0"/>
                        <a:t>Sport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3007346212"/>
                  </a:ext>
                </a:extLst>
              </a:tr>
              <a:tr h="0">
                <a:tc>
                  <a:txBody>
                    <a:bodyPr/>
                    <a:lstStyle/>
                    <a:p>
                      <a:pPr marL="0" indent="0">
                        <a:buFont typeface="Arial" panose="020B0604020202020204" pitchFamily="34" charset="0"/>
                        <a:buNone/>
                      </a:pPr>
                      <a:r>
                        <a:rPr lang="de-DE" sz="1400" dirty="0">
                          <a:solidFill>
                            <a:srgbClr val="00B050"/>
                          </a:solidFill>
                        </a:rPr>
                        <a:t>Leistungsfach</a:t>
                      </a:r>
                    </a:p>
                  </a:txBody>
                  <a:tcP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extLst>
                  <a:ext uri="{0D108BD9-81ED-4DB2-BD59-A6C34878D82A}">
                    <a16:rowId xmlns:a16="http://schemas.microsoft.com/office/drawing/2014/main" val="3659388370"/>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dirty="0">
                          <a:solidFill>
                            <a:srgbClr val="00B0F0"/>
                          </a:solidFill>
                        </a:rPr>
                        <a:t>W-Seminar</a:t>
                      </a:r>
                    </a:p>
                  </a:txBody>
                  <a:tcP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a:t>
                      </a:r>
                    </a:p>
                  </a:txBody>
                  <a:tcPr anchor="ctr"/>
                </a:tc>
                <a:extLst>
                  <a:ext uri="{0D108BD9-81ED-4DB2-BD59-A6C34878D82A}">
                    <a16:rowId xmlns:a16="http://schemas.microsoft.com/office/drawing/2014/main" val="210366652"/>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400" dirty="0">
                        <a:solidFill>
                          <a:srgbClr val="00B0F0"/>
                        </a:solidFill>
                      </a:endParaRPr>
                    </a:p>
                  </a:txBody>
                  <a:tcP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33</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33</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31</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29</a:t>
                      </a:r>
                    </a:p>
                  </a:txBody>
                  <a:tcPr anchor="ctr"/>
                </a:tc>
                <a:extLst>
                  <a:ext uri="{0D108BD9-81ED-4DB2-BD59-A6C34878D82A}">
                    <a16:rowId xmlns:a16="http://schemas.microsoft.com/office/drawing/2014/main" val="4261131524"/>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Rechteck 9"/>
          <p:cNvSpPr/>
          <p:nvPr/>
        </p:nvSpPr>
        <p:spPr>
          <a:xfrm>
            <a:off x="464443" y="5863473"/>
            <a:ext cx="8193411" cy="292231"/>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09757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Stundentafel</a:t>
            </a:r>
            <a:r>
              <a:rPr lang="en-GB" altLang="de-DE" sz="2000" b="1" dirty="0">
                <a:solidFill>
                  <a:srgbClr val="000000"/>
                </a:solidFill>
                <a:latin typeface="+mn-lt"/>
                <a:cs typeface="Arial" panose="020B0604020202020204" pitchFamily="34" charset="0"/>
              </a:rPr>
              <a:t> (</a:t>
            </a:r>
            <a:r>
              <a:rPr lang="en-GB" altLang="de-DE" sz="2000" b="1" dirty="0" err="1">
                <a:solidFill>
                  <a:srgbClr val="C00000"/>
                </a:solidFill>
                <a:latin typeface="+mn-lt"/>
                <a:cs typeface="Arial" panose="020B0604020202020204" pitchFamily="34" charset="0"/>
              </a:rPr>
              <a:t>mit</a:t>
            </a:r>
            <a:r>
              <a:rPr lang="en-GB" altLang="de-DE" sz="2000" b="1" dirty="0">
                <a:solidFill>
                  <a:srgbClr val="C00000"/>
                </a:solidFill>
                <a:latin typeface="+mn-lt"/>
                <a:cs typeface="Arial" panose="020B0604020202020204" pitchFamily="34" charset="0"/>
              </a:rPr>
              <a:t> </a:t>
            </a:r>
            <a:r>
              <a:rPr lang="en-GB" altLang="de-DE" sz="2000" b="1" dirty="0" err="1">
                <a:solidFill>
                  <a:srgbClr val="C00000"/>
                </a:solidFill>
                <a:latin typeface="+mn-lt"/>
                <a:cs typeface="Arial" panose="020B0604020202020204" pitchFamily="34" charset="0"/>
              </a:rPr>
              <a:t>Vertiefungskurs</a:t>
            </a:r>
            <a:r>
              <a:rPr lang="en-GB" altLang="de-DE" sz="2000" b="1" dirty="0">
                <a:solidFill>
                  <a:srgbClr val="C00000"/>
                </a:solidFill>
                <a:latin typeface="+mn-lt"/>
                <a:cs typeface="Arial" panose="020B0604020202020204" pitchFamily="34" charset="0"/>
              </a:rPr>
              <a:t> Deutsch</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1802284774"/>
              </p:ext>
            </p:extLst>
          </p:nvPr>
        </p:nvGraphicFramePr>
        <p:xfrm>
          <a:off x="464443" y="1620524"/>
          <a:ext cx="8193411" cy="4942840"/>
        </p:xfrm>
        <a:graphic>
          <a:graphicData uri="http://schemas.openxmlformats.org/drawingml/2006/table">
            <a:tbl>
              <a:tblPr firstRow="1" firstCol="1" lastRow="1" bandRow="1">
                <a:tableStyleId>{3B4B98B0-60AC-42C2-AFA5-B58CD77FA1E5}</a:tableStyleId>
              </a:tblPr>
              <a:tblGrid>
                <a:gridCol w="5145097">
                  <a:extLst>
                    <a:ext uri="{9D8B030D-6E8A-4147-A177-3AD203B41FA5}">
                      <a16:colId xmlns:a16="http://schemas.microsoft.com/office/drawing/2014/main" val="1172481008"/>
                    </a:ext>
                  </a:extLst>
                </a:gridCol>
                <a:gridCol w="748841">
                  <a:extLst>
                    <a:ext uri="{9D8B030D-6E8A-4147-A177-3AD203B41FA5}">
                      <a16:colId xmlns:a16="http://schemas.microsoft.com/office/drawing/2014/main" val="3740880724"/>
                    </a:ext>
                  </a:extLst>
                </a:gridCol>
                <a:gridCol w="766491">
                  <a:extLst>
                    <a:ext uri="{9D8B030D-6E8A-4147-A177-3AD203B41FA5}">
                      <a16:colId xmlns:a16="http://schemas.microsoft.com/office/drawing/2014/main" val="1986774579"/>
                    </a:ext>
                  </a:extLst>
                </a:gridCol>
                <a:gridCol w="766491">
                  <a:extLst>
                    <a:ext uri="{9D8B030D-6E8A-4147-A177-3AD203B41FA5}">
                      <a16:colId xmlns:a16="http://schemas.microsoft.com/office/drawing/2014/main" val="1782613479"/>
                    </a:ext>
                  </a:extLst>
                </a:gridCol>
                <a:gridCol w="766491">
                  <a:extLst>
                    <a:ext uri="{9D8B030D-6E8A-4147-A177-3AD203B41FA5}">
                      <a16:colId xmlns:a16="http://schemas.microsoft.com/office/drawing/2014/main" val="2250846142"/>
                    </a:ext>
                  </a:extLst>
                </a:gridCol>
              </a:tblGrid>
              <a:tr h="370840">
                <a:tc>
                  <a:txBody>
                    <a:bodyPr/>
                    <a:lstStyle/>
                    <a:p>
                      <a:pPr marL="0" indent="0">
                        <a:buFont typeface="Arial" panose="020B0604020202020204" pitchFamily="34" charset="0"/>
                        <a:buNone/>
                      </a:pPr>
                      <a:r>
                        <a:rPr lang="de-DE" sz="1400" dirty="0"/>
                        <a:t>Pflichtfächer </a:t>
                      </a:r>
                      <a:r>
                        <a:rPr lang="de-DE" sz="1400" dirty="0">
                          <a:solidFill>
                            <a:schemeClr val="accent1">
                              <a:lumMod val="50000"/>
                            </a:schemeClr>
                          </a:solidFill>
                        </a:rPr>
                        <a:t>und Wahlpflichtfächer</a:t>
                      </a:r>
                      <a:endParaRPr lang="de-DE" sz="14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lgn="ctr">
                        <a:buFontTx/>
                        <a:buNone/>
                      </a:pPr>
                      <a:r>
                        <a:rPr lang="de-DE" sz="1200" b="1" dirty="0">
                          <a:latin typeface="+mn-lt"/>
                          <a:cs typeface="Arial" panose="020B0604020202020204" pitchFamily="34" charset="0"/>
                        </a:rPr>
                        <a:t>12/1</a:t>
                      </a:r>
                    </a:p>
                  </a:txBody>
                  <a:tcPr anchor="ctr"/>
                </a:tc>
                <a:tc>
                  <a:txBody>
                    <a:bodyPr/>
                    <a:lstStyle/>
                    <a:p>
                      <a:pPr marL="0" indent="0" algn="ctr">
                        <a:buFontTx/>
                        <a:buNone/>
                      </a:pPr>
                      <a:r>
                        <a:rPr lang="de-DE" sz="1200" b="1" dirty="0">
                          <a:latin typeface="+mn-lt"/>
                          <a:cs typeface="Arial" panose="020B0604020202020204" pitchFamily="34" charset="0"/>
                        </a:rPr>
                        <a:t>12/2</a:t>
                      </a:r>
                    </a:p>
                  </a:txBody>
                  <a:tcPr anchor="ctr"/>
                </a:tc>
                <a:tc>
                  <a:txBody>
                    <a:bodyPr/>
                    <a:lstStyle/>
                    <a:p>
                      <a:pPr marL="0" indent="0" algn="ctr">
                        <a:buFontTx/>
                        <a:buNone/>
                      </a:pPr>
                      <a:r>
                        <a:rPr lang="de-DE" sz="1200" b="1" dirty="0">
                          <a:latin typeface="+mn-lt"/>
                          <a:cs typeface="Arial" panose="020B0604020202020204" pitchFamily="34" charset="0"/>
                        </a:rPr>
                        <a:t>13/1</a:t>
                      </a:r>
                    </a:p>
                  </a:txBody>
                  <a:tcPr anchor="ctr"/>
                </a:tc>
                <a:tc>
                  <a:txBody>
                    <a:bodyPr/>
                    <a:lstStyle/>
                    <a:p>
                      <a:pPr marL="0" indent="0" algn="ctr">
                        <a:buFontTx/>
                        <a:buNone/>
                      </a:pPr>
                      <a:r>
                        <a:rPr lang="de-DE" sz="1200" b="1" dirty="0">
                          <a:latin typeface="+mn-lt"/>
                          <a:cs typeface="Arial" panose="020B0604020202020204" pitchFamily="34" charset="0"/>
                        </a:rPr>
                        <a:t>13/2</a:t>
                      </a:r>
                    </a:p>
                  </a:txBody>
                  <a:tcPr anchor="ctr"/>
                </a:tc>
                <a:extLst>
                  <a:ext uri="{0D108BD9-81ED-4DB2-BD59-A6C34878D82A}">
                    <a16:rowId xmlns:a16="http://schemas.microsoft.com/office/drawing/2014/main" val="2952325914"/>
                  </a:ext>
                </a:extLst>
              </a:tr>
              <a:tr h="0">
                <a:tc>
                  <a:txBody>
                    <a:bodyPr/>
                    <a:lstStyle/>
                    <a:p>
                      <a:pPr marL="0" indent="0">
                        <a:buFont typeface="Arial" panose="020B0604020202020204" pitchFamily="34" charset="0"/>
                        <a:buNone/>
                      </a:pPr>
                      <a:r>
                        <a:rPr lang="de-DE" sz="1400" b="0" dirty="0"/>
                        <a:t>Deutsch</a:t>
                      </a: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1267805173"/>
                  </a:ext>
                </a:extLst>
              </a:tr>
              <a:tr h="0">
                <a:tc>
                  <a:txBody>
                    <a:bodyPr/>
                    <a:lstStyle/>
                    <a:p>
                      <a:pPr marL="0" indent="0">
                        <a:buFont typeface="Arial" panose="020B0604020202020204" pitchFamily="34" charset="0"/>
                        <a:buNone/>
                      </a:pPr>
                      <a:r>
                        <a:rPr lang="de-DE" sz="1400" b="1" dirty="0">
                          <a:solidFill>
                            <a:srgbClr val="C00000"/>
                          </a:solidFill>
                        </a:rPr>
                        <a:t>Vertiefungskurs Deutsch</a:t>
                      </a:r>
                    </a:p>
                  </a:txBody>
                  <a:tcP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a:t>
                      </a:r>
                    </a:p>
                  </a:txBody>
                  <a:tcPr anchor="ctr"/>
                </a:tc>
                <a:extLst>
                  <a:ext uri="{0D108BD9-81ED-4DB2-BD59-A6C34878D82A}">
                    <a16:rowId xmlns:a16="http://schemas.microsoft.com/office/drawing/2014/main" val="1660778184"/>
                  </a:ext>
                </a:extLst>
              </a:tr>
              <a:tr h="0">
                <a:tc>
                  <a:txBody>
                    <a:bodyPr/>
                    <a:lstStyle/>
                    <a:p>
                      <a:pPr marL="0" indent="0">
                        <a:buFont typeface="Arial" panose="020B0604020202020204" pitchFamily="34" charset="0"/>
                        <a:buNone/>
                      </a:pPr>
                      <a:r>
                        <a:rPr lang="de-DE" sz="1400" b="0" dirty="0"/>
                        <a:t>Mathematik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3164473997"/>
                  </a:ext>
                </a:extLst>
              </a:tr>
              <a:tr h="0">
                <a:tc>
                  <a:txBody>
                    <a:bodyPr/>
                    <a:lstStyle/>
                    <a:p>
                      <a:pPr marL="0" indent="0">
                        <a:buFont typeface="Arial" panose="020B0604020202020204" pitchFamily="34" charset="0"/>
                        <a:buNone/>
                      </a:pPr>
                      <a:r>
                        <a:rPr lang="de-DE" sz="1400" b="0" dirty="0">
                          <a:solidFill>
                            <a:schemeClr val="accent1">
                              <a:lumMod val="50000"/>
                            </a:schemeClr>
                          </a:solidFill>
                        </a:rPr>
                        <a:t>eine fortgeführte Fremdsprache</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33633888"/>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Naturwissenschaft (Biologie, Chemie, Physik)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24261359"/>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weitere fortgeführte</a:t>
                      </a:r>
                      <a:r>
                        <a:rPr lang="de-DE" sz="1400" b="0" baseline="0" dirty="0">
                          <a:solidFill>
                            <a:schemeClr val="accent1">
                              <a:lumMod val="50000"/>
                            </a:schemeClr>
                          </a:solidFill>
                        </a:rPr>
                        <a:t> </a:t>
                      </a:r>
                      <a:r>
                        <a:rPr lang="de-DE" sz="1400" b="0" dirty="0">
                          <a:solidFill>
                            <a:schemeClr val="accent1">
                              <a:lumMod val="50000"/>
                            </a:schemeClr>
                          </a:solidFill>
                        </a:rPr>
                        <a:t>Fremdsprache</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a:t>
                      </a:r>
                    </a:p>
                  </a:txBody>
                  <a:tcPr anchor="ct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a:t>
                      </a:r>
                    </a:p>
                  </a:txBody>
                  <a:tcPr anchor="ctr"/>
                </a:tc>
                <a:extLst>
                  <a:ext uri="{0D108BD9-81ED-4DB2-BD59-A6C34878D82A}">
                    <a16:rowId xmlns:a16="http://schemas.microsoft.com/office/drawing/2014/main" val="743027207"/>
                  </a:ext>
                </a:extLst>
              </a:tr>
              <a:tr h="0">
                <a:tc>
                  <a:txBody>
                    <a:bodyPr/>
                    <a:lstStyle/>
                    <a:p>
                      <a:pPr marL="0" indent="0">
                        <a:buFont typeface="Arial" panose="020B0604020202020204" pitchFamily="34" charset="0"/>
                        <a:buNone/>
                      </a:pPr>
                      <a:r>
                        <a:rPr lang="de-DE" sz="1400" b="0" dirty="0"/>
                        <a:t>Religionslehre bzw. Ethik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722899642"/>
                  </a:ext>
                </a:extLst>
              </a:tr>
              <a:tr h="0">
                <a:tc>
                  <a:txBody>
                    <a:bodyPr/>
                    <a:lstStyle/>
                    <a:p>
                      <a:pPr marL="0" indent="0">
                        <a:buFont typeface="Arial" panose="020B0604020202020204" pitchFamily="34" charset="0"/>
                        <a:buNone/>
                      </a:pPr>
                      <a:r>
                        <a:rPr lang="de-DE" sz="1400" b="0" dirty="0"/>
                        <a:t>Geschichte</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2968805197"/>
                  </a:ext>
                </a:extLst>
              </a:tr>
              <a:tr h="0">
                <a:tc>
                  <a:txBody>
                    <a:bodyPr/>
                    <a:lstStyle/>
                    <a:p>
                      <a:pPr marL="0" indent="0" algn="l" defTabSz="914400" rtl="0" eaLnBrk="1" latinLnBrk="0" hangingPunct="1">
                        <a:buFont typeface="Arial" panose="020B0604020202020204" pitchFamily="34" charset="0"/>
                        <a:buNone/>
                      </a:pPr>
                      <a:r>
                        <a:rPr lang="de-DE" sz="1400" b="0" kern="1200" dirty="0"/>
                        <a:t>Politik und Gesellschaft </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1412400409"/>
                  </a:ext>
                </a:extLst>
              </a:tr>
              <a:tr h="0">
                <a:tc>
                  <a:txBody>
                    <a:bodyPr/>
                    <a:lstStyle/>
                    <a:p>
                      <a:pPr marL="0" indent="0" algn="l" defTabSz="914400" rtl="0" eaLnBrk="1" latinLnBrk="0" hangingPunct="1">
                        <a:buFont typeface="Arial" panose="020B0604020202020204" pitchFamily="34" charset="0"/>
                        <a:buNone/>
                      </a:pPr>
                      <a:r>
                        <a:rPr lang="de-DE" sz="1400" b="0" kern="1200" dirty="0">
                          <a:solidFill>
                            <a:schemeClr val="accent1">
                              <a:lumMod val="50000"/>
                            </a:schemeClr>
                          </a:solidFill>
                        </a:rPr>
                        <a:t>Geographie </a:t>
                      </a:r>
                      <a:r>
                        <a:rPr lang="de-DE" sz="1400" b="0" i="1" kern="1200" dirty="0">
                          <a:solidFill>
                            <a:schemeClr val="accent1">
                              <a:lumMod val="50000"/>
                            </a:schemeClr>
                          </a:solidFill>
                        </a:rPr>
                        <a:t>oder </a:t>
                      </a:r>
                      <a:r>
                        <a:rPr lang="de-DE" sz="1400" b="0" i="0" kern="1200" dirty="0">
                          <a:solidFill>
                            <a:schemeClr val="accent1">
                              <a:lumMod val="50000"/>
                            </a:schemeClr>
                          </a:solidFill>
                        </a:rPr>
                        <a:t>Wirt</a:t>
                      </a:r>
                      <a:r>
                        <a:rPr lang="de-DE" sz="1400" b="0" kern="1200" dirty="0">
                          <a:solidFill>
                            <a:schemeClr val="accent1">
                              <a:lumMod val="50000"/>
                            </a:schemeClr>
                          </a:solidFill>
                        </a:rPr>
                        <a:t>schaft und Recht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extLst>
                  <a:ext uri="{0D108BD9-81ED-4DB2-BD59-A6C34878D82A}">
                    <a16:rowId xmlns:a16="http://schemas.microsoft.com/office/drawing/2014/main" val="1905626765"/>
                  </a:ext>
                </a:extLst>
              </a:tr>
              <a:tr h="0">
                <a:tc>
                  <a:txBody>
                    <a:bodyPr/>
                    <a:lstStyle/>
                    <a:p>
                      <a:pPr marL="0" indent="0">
                        <a:buFont typeface="Arial" panose="020B0604020202020204" pitchFamily="34" charset="0"/>
                        <a:buNone/>
                      </a:pPr>
                      <a:r>
                        <a:rPr lang="de-DE" sz="1400" b="0" dirty="0">
                          <a:solidFill>
                            <a:schemeClr val="accent1">
                              <a:lumMod val="50000"/>
                            </a:schemeClr>
                          </a:solidFill>
                        </a:rPr>
                        <a:t>Kunst </a:t>
                      </a:r>
                      <a:r>
                        <a:rPr lang="de-DE" sz="1400" b="0" i="1" dirty="0">
                          <a:solidFill>
                            <a:schemeClr val="accent1">
                              <a:lumMod val="50000"/>
                            </a:schemeClr>
                          </a:solidFill>
                        </a:rPr>
                        <a:t>oder</a:t>
                      </a:r>
                      <a:r>
                        <a:rPr lang="de-DE" sz="1400" b="0" dirty="0">
                          <a:solidFill>
                            <a:schemeClr val="accent1">
                              <a:lumMod val="50000"/>
                            </a:schemeClr>
                          </a:solidFill>
                        </a:rPr>
                        <a:t> Musik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2973447809"/>
                  </a:ext>
                </a:extLst>
              </a:tr>
              <a:tr h="0">
                <a:tc>
                  <a:txBody>
                    <a:bodyPr/>
                    <a:lstStyle/>
                    <a:p>
                      <a:pPr marL="0" indent="0">
                        <a:buFont typeface="Arial" panose="020B0604020202020204" pitchFamily="34" charset="0"/>
                        <a:buNone/>
                      </a:pPr>
                      <a:r>
                        <a:rPr lang="de-DE" sz="1400" b="0" dirty="0"/>
                        <a:t>Sport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3007346212"/>
                  </a:ext>
                </a:extLst>
              </a:tr>
              <a:tr h="0">
                <a:tc>
                  <a:txBody>
                    <a:bodyPr/>
                    <a:lstStyle/>
                    <a:p>
                      <a:pPr marL="0" indent="0">
                        <a:buFont typeface="Arial" panose="020B0604020202020204" pitchFamily="34" charset="0"/>
                        <a:buNone/>
                      </a:pPr>
                      <a:r>
                        <a:rPr lang="de-DE" sz="1400" dirty="0">
                          <a:solidFill>
                            <a:srgbClr val="00B050"/>
                          </a:solidFill>
                        </a:rPr>
                        <a:t>Leistungsfach</a:t>
                      </a:r>
                    </a:p>
                  </a:txBody>
                  <a:tcP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extLst>
                  <a:ext uri="{0D108BD9-81ED-4DB2-BD59-A6C34878D82A}">
                    <a16:rowId xmlns:a16="http://schemas.microsoft.com/office/drawing/2014/main" val="3659388370"/>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dirty="0">
                          <a:solidFill>
                            <a:srgbClr val="00B0F0"/>
                          </a:solidFill>
                        </a:rPr>
                        <a:t>W-Seminar</a:t>
                      </a:r>
                    </a:p>
                  </a:txBody>
                  <a:tcP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a:t>
                      </a:r>
                    </a:p>
                  </a:txBody>
                  <a:tcPr anchor="ctr"/>
                </a:tc>
                <a:extLst>
                  <a:ext uri="{0D108BD9-81ED-4DB2-BD59-A6C34878D82A}">
                    <a16:rowId xmlns:a16="http://schemas.microsoft.com/office/drawing/2014/main" val="210366652"/>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400" dirty="0">
                        <a:solidFill>
                          <a:srgbClr val="00B0F0"/>
                        </a:solidFill>
                      </a:endParaRPr>
                    </a:p>
                  </a:txBody>
                  <a:tcP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35</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35</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28</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26</a:t>
                      </a:r>
                    </a:p>
                  </a:txBody>
                  <a:tcPr anchor="ctr"/>
                </a:tc>
                <a:extLst>
                  <a:ext uri="{0D108BD9-81ED-4DB2-BD59-A6C34878D82A}">
                    <a16:rowId xmlns:a16="http://schemas.microsoft.com/office/drawing/2014/main" val="4261131524"/>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Rechteck 9"/>
          <p:cNvSpPr/>
          <p:nvPr/>
        </p:nvSpPr>
        <p:spPr>
          <a:xfrm>
            <a:off x="464443" y="2287245"/>
            <a:ext cx="8193411" cy="292231"/>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p:cNvSpPr/>
          <p:nvPr/>
        </p:nvSpPr>
        <p:spPr>
          <a:xfrm>
            <a:off x="464442" y="3528453"/>
            <a:ext cx="8193411" cy="292231"/>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659510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Stundentafel</a:t>
            </a:r>
            <a:r>
              <a:rPr lang="en-GB" altLang="de-DE" sz="2000" b="1" dirty="0">
                <a:solidFill>
                  <a:srgbClr val="000000"/>
                </a:solidFill>
                <a:latin typeface="+mn-lt"/>
                <a:cs typeface="Arial" panose="020B0604020202020204" pitchFamily="34" charset="0"/>
              </a:rPr>
              <a:t> (</a:t>
            </a:r>
            <a:r>
              <a:rPr lang="en-GB" altLang="de-DE" sz="2000" b="1" dirty="0" err="1">
                <a:solidFill>
                  <a:srgbClr val="C00000"/>
                </a:solidFill>
                <a:latin typeface="+mn-lt"/>
                <a:cs typeface="Arial" panose="020B0604020202020204" pitchFamily="34" charset="0"/>
              </a:rPr>
              <a:t>mit</a:t>
            </a:r>
            <a:r>
              <a:rPr lang="en-GB" altLang="de-DE" sz="2000" b="1" dirty="0">
                <a:solidFill>
                  <a:srgbClr val="C00000"/>
                </a:solidFill>
                <a:latin typeface="+mn-lt"/>
                <a:cs typeface="Arial" panose="020B0604020202020204" pitchFamily="34" charset="0"/>
              </a:rPr>
              <a:t> </a:t>
            </a:r>
            <a:r>
              <a:rPr lang="en-GB" altLang="de-DE" sz="2000" b="1" dirty="0" err="1">
                <a:solidFill>
                  <a:srgbClr val="C00000"/>
                </a:solidFill>
                <a:latin typeface="+mn-lt"/>
                <a:cs typeface="Arial" panose="020B0604020202020204" pitchFamily="34" charset="0"/>
              </a:rPr>
              <a:t>Vertiefungskurs</a:t>
            </a:r>
            <a:r>
              <a:rPr lang="en-GB" altLang="de-DE" sz="2000" b="1" dirty="0">
                <a:solidFill>
                  <a:srgbClr val="C00000"/>
                </a:solidFill>
                <a:latin typeface="+mn-lt"/>
                <a:cs typeface="Arial" panose="020B0604020202020204" pitchFamily="34" charset="0"/>
              </a:rPr>
              <a:t> </a:t>
            </a:r>
            <a:r>
              <a:rPr lang="en-GB" altLang="de-DE" sz="2000" b="1" dirty="0" err="1">
                <a:solidFill>
                  <a:srgbClr val="C00000"/>
                </a:solidFill>
                <a:latin typeface="+mn-lt"/>
                <a:cs typeface="Arial" panose="020B0604020202020204" pitchFamily="34" charset="0"/>
              </a:rPr>
              <a:t>Mathematik</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666941678"/>
              </p:ext>
            </p:extLst>
          </p:nvPr>
        </p:nvGraphicFramePr>
        <p:xfrm>
          <a:off x="464443" y="1620524"/>
          <a:ext cx="8193411" cy="4942840"/>
        </p:xfrm>
        <a:graphic>
          <a:graphicData uri="http://schemas.openxmlformats.org/drawingml/2006/table">
            <a:tbl>
              <a:tblPr firstRow="1" firstCol="1" lastRow="1" bandRow="1">
                <a:tableStyleId>{3B4B98B0-60AC-42C2-AFA5-B58CD77FA1E5}</a:tableStyleId>
              </a:tblPr>
              <a:tblGrid>
                <a:gridCol w="5145097">
                  <a:extLst>
                    <a:ext uri="{9D8B030D-6E8A-4147-A177-3AD203B41FA5}">
                      <a16:colId xmlns:a16="http://schemas.microsoft.com/office/drawing/2014/main" val="1172481008"/>
                    </a:ext>
                  </a:extLst>
                </a:gridCol>
                <a:gridCol w="748841">
                  <a:extLst>
                    <a:ext uri="{9D8B030D-6E8A-4147-A177-3AD203B41FA5}">
                      <a16:colId xmlns:a16="http://schemas.microsoft.com/office/drawing/2014/main" val="3740880724"/>
                    </a:ext>
                  </a:extLst>
                </a:gridCol>
                <a:gridCol w="766491">
                  <a:extLst>
                    <a:ext uri="{9D8B030D-6E8A-4147-A177-3AD203B41FA5}">
                      <a16:colId xmlns:a16="http://schemas.microsoft.com/office/drawing/2014/main" val="1986774579"/>
                    </a:ext>
                  </a:extLst>
                </a:gridCol>
                <a:gridCol w="766491">
                  <a:extLst>
                    <a:ext uri="{9D8B030D-6E8A-4147-A177-3AD203B41FA5}">
                      <a16:colId xmlns:a16="http://schemas.microsoft.com/office/drawing/2014/main" val="1782613479"/>
                    </a:ext>
                  </a:extLst>
                </a:gridCol>
                <a:gridCol w="766491">
                  <a:extLst>
                    <a:ext uri="{9D8B030D-6E8A-4147-A177-3AD203B41FA5}">
                      <a16:colId xmlns:a16="http://schemas.microsoft.com/office/drawing/2014/main" val="2250846142"/>
                    </a:ext>
                  </a:extLst>
                </a:gridCol>
              </a:tblGrid>
              <a:tr h="370840">
                <a:tc>
                  <a:txBody>
                    <a:bodyPr/>
                    <a:lstStyle/>
                    <a:p>
                      <a:pPr marL="0" indent="0">
                        <a:buFont typeface="Arial" panose="020B0604020202020204" pitchFamily="34" charset="0"/>
                        <a:buNone/>
                      </a:pPr>
                      <a:r>
                        <a:rPr lang="de-DE" sz="1400" dirty="0"/>
                        <a:t>Pflichtfächer </a:t>
                      </a:r>
                      <a:r>
                        <a:rPr lang="de-DE" sz="1400" dirty="0">
                          <a:solidFill>
                            <a:schemeClr val="accent1">
                              <a:lumMod val="50000"/>
                            </a:schemeClr>
                          </a:solidFill>
                        </a:rPr>
                        <a:t>und Wahlpflichtfächer</a:t>
                      </a:r>
                      <a:endParaRPr lang="de-DE" sz="14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lgn="ctr">
                        <a:buFontTx/>
                        <a:buNone/>
                      </a:pPr>
                      <a:r>
                        <a:rPr lang="de-DE" sz="1200" b="1" dirty="0">
                          <a:latin typeface="+mn-lt"/>
                          <a:cs typeface="Arial" panose="020B0604020202020204" pitchFamily="34" charset="0"/>
                        </a:rPr>
                        <a:t>12/1</a:t>
                      </a:r>
                    </a:p>
                  </a:txBody>
                  <a:tcPr anchor="ctr"/>
                </a:tc>
                <a:tc>
                  <a:txBody>
                    <a:bodyPr/>
                    <a:lstStyle/>
                    <a:p>
                      <a:pPr marL="0" indent="0" algn="ctr">
                        <a:buFontTx/>
                        <a:buNone/>
                      </a:pPr>
                      <a:r>
                        <a:rPr lang="de-DE" sz="1200" b="1" dirty="0">
                          <a:latin typeface="+mn-lt"/>
                          <a:cs typeface="Arial" panose="020B0604020202020204" pitchFamily="34" charset="0"/>
                        </a:rPr>
                        <a:t>12/2</a:t>
                      </a:r>
                    </a:p>
                  </a:txBody>
                  <a:tcPr anchor="ctr"/>
                </a:tc>
                <a:tc>
                  <a:txBody>
                    <a:bodyPr/>
                    <a:lstStyle/>
                    <a:p>
                      <a:pPr marL="0" indent="0" algn="ctr">
                        <a:buFontTx/>
                        <a:buNone/>
                      </a:pPr>
                      <a:r>
                        <a:rPr lang="de-DE" sz="1200" b="1" dirty="0">
                          <a:latin typeface="+mn-lt"/>
                          <a:cs typeface="Arial" panose="020B0604020202020204" pitchFamily="34" charset="0"/>
                        </a:rPr>
                        <a:t>13/1</a:t>
                      </a:r>
                    </a:p>
                  </a:txBody>
                  <a:tcPr anchor="ctr"/>
                </a:tc>
                <a:tc>
                  <a:txBody>
                    <a:bodyPr/>
                    <a:lstStyle/>
                    <a:p>
                      <a:pPr marL="0" indent="0" algn="ctr">
                        <a:buFontTx/>
                        <a:buNone/>
                      </a:pPr>
                      <a:r>
                        <a:rPr lang="de-DE" sz="1200" b="1" dirty="0">
                          <a:latin typeface="+mn-lt"/>
                          <a:cs typeface="Arial" panose="020B0604020202020204" pitchFamily="34" charset="0"/>
                        </a:rPr>
                        <a:t>13/2</a:t>
                      </a:r>
                    </a:p>
                  </a:txBody>
                  <a:tcPr anchor="ctr"/>
                </a:tc>
                <a:extLst>
                  <a:ext uri="{0D108BD9-81ED-4DB2-BD59-A6C34878D82A}">
                    <a16:rowId xmlns:a16="http://schemas.microsoft.com/office/drawing/2014/main" val="2952325914"/>
                  </a:ext>
                </a:extLst>
              </a:tr>
              <a:tr h="0">
                <a:tc>
                  <a:txBody>
                    <a:bodyPr/>
                    <a:lstStyle/>
                    <a:p>
                      <a:pPr marL="0" indent="0">
                        <a:buFont typeface="Arial" panose="020B0604020202020204" pitchFamily="34" charset="0"/>
                        <a:buNone/>
                      </a:pPr>
                      <a:r>
                        <a:rPr lang="de-DE" sz="1400" b="0" dirty="0"/>
                        <a:t>Deutsch</a:t>
                      </a: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1267805173"/>
                  </a:ext>
                </a:extLst>
              </a:tr>
              <a:tr h="0">
                <a:tc>
                  <a:txBody>
                    <a:bodyPr/>
                    <a:lstStyle/>
                    <a:p>
                      <a:pPr marL="0" indent="0">
                        <a:buFont typeface="Arial" panose="020B0604020202020204" pitchFamily="34" charset="0"/>
                        <a:buNone/>
                      </a:pPr>
                      <a:r>
                        <a:rPr lang="de-DE" sz="1400" b="0" dirty="0"/>
                        <a:t>Mathematik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3164473997"/>
                  </a:ext>
                </a:extLst>
              </a:tr>
              <a:tr h="0">
                <a:tc>
                  <a:txBody>
                    <a:bodyPr/>
                    <a:lstStyle/>
                    <a:p>
                      <a:pPr marL="0" indent="0">
                        <a:buFont typeface="Arial" panose="020B0604020202020204" pitchFamily="34" charset="0"/>
                        <a:buNone/>
                      </a:pPr>
                      <a:r>
                        <a:rPr lang="de-DE" sz="1400" b="1" dirty="0">
                          <a:solidFill>
                            <a:srgbClr val="C00000"/>
                          </a:solidFill>
                        </a:rPr>
                        <a:t>Vertiefungskurs Mathematik</a:t>
                      </a:r>
                    </a:p>
                  </a:txBody>
                  <a:tcPr/>
                </a:tc>
                <a:tc>
                  <a:txBody>
                    <a:bodyPr/>
                    <a:lstStyle/>
                    <a:p>
                      <a:pPr marL="0" indent="0" algn="ctr">
                        <a:buFont typeface="Arial" panose="020B0604020202020204" pitchFamily="34" charset="0"/>
                        <a:buNone/>
                      </a:pPr>
                      <a:r>
                        <a:rPr lang="de-DE" sz="1400" b="0" dirty="0">
                          <a:solidFill>
                            <a:srgbClr val="C0000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rgbClr val="C0000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a:t>
                      </a:r>
                    </a:p>
                  </a:txBody>
                  <a:tcPr anchor="ctr"/>
                </a:tc>
                <a:extLst>
                  <a:ext uri="{0D108BD9-81ED-4DB2-BD59-A6C34878D82A}">
                    <a16:rowId xmlns:a16="http://schemas.microsoft.com/office/drawing/2014/main" val="4133633888"/>
                  </a:ext>
                </a:extLst>
              </a:tr>
              <a:tr h="0">
                <a:tc>
                  <a:txBody>
                    <a:bodyPr/>
                    <a:lstStyle/>
                    <a:p>
                      <a:pPr marL="0" indent="0">
                        <a:buFont typeface="Arial" panose="020B0604020202020204" pitchFamily="34" charset="0"/>
                        <a:buNone/>
                      </a:pPr>
                      <a:r>
                        <a:rPr lang="de-DE" sz="1400" b="0" dirty="0">
                          <a:solidFill>
                            <a:schemeClr val="accent1">
                              <a:lumMod val="50000"/>
                            </a:schemeClr>
                          </a:solidFill>
                        </a:rPr>
                        <a:t>eine fortgeführte Fremdsprache</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3507587984"/>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Naturwissenschaft (Biologie, Chemie, Physik)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24261359"/>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weitere Naturwissenschaft </a:t>
                      </a:r>
                      <a:r>
                        <a:rPr lang="de-DE" sz="1400" b="1" i="1" dirty="0">
                          <a:solidFill>
                            <a:schemeClr val="accent1">
                              <a:lumMod val="50000"/>
                            </a:schemeClr>
                          </a:solidFill>
                        </a:rPr>
                        <a:t>oder</a:t>
                      </a:r>
                      <a:r>
                        <a:rPr lang="de-DE" sz="1400" b="0" i="1" dirty="0">
                          <a:solidFill>
                            <a:schemeClr val="accent1">
                              <a:lumMod val="50000"/>
                            </a:schemeClr>
                          </a:solidFill>
                        </a:rPr>
                        <a:t> </a:t>
                      </a:r>
                      <a:r>
                        <a:rPr lang="de-DE" sz="1400" b="0" i="0" dirty="0">
                          <a:solidFill>
                            <a:schemeClr val="accent1">
                              <a:lumMod val="50000"/>
                            </a:schemeClr>
                          </a:solidFill>
                        </a:rPr>
                        <a:t>(spät beginnende</a:t>
                      </a:r>
                      <a:r>
                        <a:rPr lang="de-DE" sz="1400" b="0" i="0" baseline="0" dirty="0">
                          <a:solidFill>
                            <a:schemeClr val="accent1">
                              <a:lumMod val="50000"/>
                            </a:schemeClr>
                          </a:solidFill>
                        </a:rPr>
                        <a:t>) </a:t>
                      </a:r>
                      <a:r>
                        <a:rPr lang="de-DE" sz="1400" b="0" dirty="0">
                          <a:solidFill>
                            <a:schemeClr val="accent1">
                              <a:lumMod val="50000"/>
                            </a:schemeClr>
                          </a:solidFill>
                        </a:rPr>
                        <a:t>Informatik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a:t>
                      </a:r>
                    </a:p>
                  </a:txBody>
                  <a:tcPr anchor="ct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a:t>
                      </a:r>
                    </a:p>
                  </a:txBody>
                  <a:tcPr anchor="ctr"/>
                </a:tc>
                <a:extLst>
                  <a:ext uri="{0D108BD9-81ED-4DB2-BD59-A6C34878D82A}">
                    <a16:rowId xmlns:a16="http://schemas.microsoft.com/office/drawing/2014/main" val="743027207"/>
                  </a:ext>
                </a:extLst>
              </a:tr>
              <a:tr h="0">
                <a:tc>
                  <a:txBody>
                    <a:bodyPr/>
                    <a:lstStyle/>
                    <a:p>
                      <a:pPr marL="0" indent="0">
                        <a:buFont typeface="Arial" panose="020B0604020202020204" pitchFamily="34" charset="0"/>
                        <a:buNone/>
                      </a:pPr>
                      <a:r>
                        <a:rPr lang="de-DE" sz="1400" b="0" dirty="0"/>
                        <a:t>Religionslehre bzw. Ethik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722899642"/>
                  </a:ext>
                </a:extLst>
              </a:tr>
              <a:tr h="0">
                <a:tc>
                  <a:txBody>
                    <a:bodyPr/>
                    <a:lstStyle/>
                    <a:p>
                      <a:pPr marL="0" indent="0">
                        <a:buFont typeface="Arial" panose="020B0604020202020204" pitchFamily="34" charset="0"/>
                        <a:buNone/>
                      </a:pPr>
                      <a:r>
                        <a:rPr lang="de-DE" sz="1400" b="0" dirty="0"/>
                        <a:t>Geschichte</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2968805197"/>
                  </a:ext>
                </a:extLst>
              </a:tr>
              <a:tr h="0">
                <a:tc>
                  <a:txBody>
                    <a:bodyPr/>
                    <a:lstStyle/>
                    <a:p>
                      <a:pPr marL="0" indent="0" algn="l" defTabSz="914400" rtl="0" eaLnBrk="1" latinLnBrk="0" hangingPunct="1">
                        <a:buFont typeface="Arial" panose="020B0604020202020204" pitchFamily="34" charset="0"/>
                        <a:buNone/>
                      </a:pPr>
                      <a:r>
                        <a:rPr lang="de-DE" sz="1400" b="0" kern="1200" dirty="0"/>
                        <a:t>Politik und Gesellschaft </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1412400409"/>
                  </a:ext>
                </a:extLst>
              </a:tr>
              <a:tr h="0">
                <a:tc>
                  <a:txBody>
                    <a:bodyPr/>
                    <a:lstStyle/>
                    <a:p>
                      <a:pPr marL="0" indent="0" algn="l" defTabSz="914400" rtl="0" eaLnBrk="1" latinLnBrk="0" hangingPunct="1">
                        <a:buFont typeface="Arial" panose="020B0604020202020204" pitchFamily="34" charset="0"/>
                        <a:buNone/>
                      </a:pPr>
                      <a:r>
                        <a:rPr lang="de-DE" sz="1400" b="0" kern="1200" dirty="0">
                          <a:solidFill>
                            <a:schemeClr val="accent1">
                              <a:lumMod val="50000"/>
                            </a:schemeClr>
                          </a:solidFill>
                        </a:rPr>
                        <a:t>Geographie </a:t>
                      </a:r>
                      <a:r>
                        <a:rPr lang="de-DE" sz="1400" b="0" i="1" kern="1200" dirty="0">
                          <a:solidFill>
                            <a:schemeClr val="accent1">
                              <a:lumMod val="50000"/>
                            </a:schemeClr>
                          </a:solidFill>
                        </a:rPr>
                        <a:t>oder </a:t>
                      </a:r>
                      <a:r>
                        <a:rPr lang="de-DE" sz="1400" b="0" i="0" kern="1200" dirty="0">
                          <a:solidFill>
                            <a:schemeClr val="accent1">
                              <a:lumMod val="50000"/>
                            </a:schemeClr>
                          </a:solidFill>
                        </a:rPr>
                        <a:t>Wirt</a:t>
                      </a:r>
                      <a:r>
                        <a:rPr lang="de-DE" sz="1400" b="0" kern="1200" dirty="0">
                          <a:solidFill>
                            <a:schemeClr val="accent1">
                              <a:lumMod val="50000"/>
                            </a:schemeClr>
                          </a:solidFill>
                        </a:rPr>
                        <a:t>schaft und Recht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extLst>
                  <a:ext uri="{0D108BD9-81ED-4DB2-BD59-A6C34878D82A}">
                    <a16:rowId xmlns:a16="http://schemas.microsoft.com/office/drawing/2014/main" val="1905626765"/>
                  </a:ext>
                </a:extLst>
              </a:tr>
              <a:tr h="0">
                <a:tc>
                  <a:txBody>
                    <a:bodyPr/>
                    <a:lstStyle/>
                    <a:p>
                      <a:pPr marL="0" indent="0">
                        <a:buFont typeface="Arial" panose="020B0604020202020204" pitchFamily="34" charset="0"/>
                        <a:buNone/>
                      </a:pPr>
                      <a:r>
                        <a:rPr lang="de-DE" sz="1400" b="0" dirty="0">
                          <a:solidFill>
                            <a:schemeClr val="accent1">
                              <a:lumMod val="50000"/>
                            </a:schemeClr>
                          </a:solidFill>
                        </a:rPr>
                        <a:t>Kunst </a:t>
                      </a:r>
                      <a:r>
                        <a:rPr lang="de-DE" sz="1400" b="0" i="1" dirty="0">
                          <a:solidFill>
                            <a:schemeClr val="accent1">
                              <a:lumMod val="50000"/>
                            </a:schemeClr>
                          </a:solidFill>
                        </a:rPr>
                        <a:t>oder</a:t>
                      </a:r>
                      <a:r>
                        <a:rPr lang="de-DE" sz="1400" b="0" dirty="0">
                          <a:solidFill>
                            <a:schemeClr val="accent1">
                              <a:lumMod val="50000"/>
                            </a:schemeClr>
                          </a:solidFill>
                        </a:rPr>
                        <a:t> Musik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2973447809"/>
                  </a:ext>
                </a:extLst>
              </a:tr>
              <a:tr h="0">
                <a:tc>
                  <a:txBody>
                    <a:bodyPr/>
                    <a:lstStyle/>
                    <a:p>
                      <a:pPr marL="0" indent="0">
                        <a:buFont typeface="Arial" panose="020B0604020202020204" pitchFamily="34" charset="0"/>
                        <a:buNone/>
                      </a:pPr>
                      <a:r>
                        <a:rPr lang="de-DE" sz="1400" b="0" dirty="0"/>
                        <a:t>Sport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3007346212"/>
                  </a:ext>
                </a:extLst>
              </a:tr>
              <a:tr h="0">
                <a:tc>
                  <a:txBody>
                    <a:bodyPr/>
                    <a:lstStyle/>
                    <a:p>
                      <a:pPr marL="0" indent="0">
                        <a:buFont typeface="Arial" panose="020B0604020202020204" pitchFamily="34" charset="0"/>
                        <a:buNone/>
                      </a:pPr>
                      <a:r>
                        <a:rPr lang="de-DE" sz="1400" dirty="0">
                          <a:solidFill>
                            <a:srgbClr val="00B050"/>
                          </a:solidFill>
                        </a:rPr>
                        <a:t>Leistungsfach</a:t>
                      </a:r>
                    </a:p>
                  </a:txBody>
                  <a:tcP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extLst>
                  <a:ext uri="{0D108BD9-81ED-4DB2-BD59-A6C34878D82A}">
                    <a16:rowId xmlns:a16="http://schemas.microsoft.com/office/drawing/2014/main" val="3659388370"/>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dirty="0">
                          <a:solidFill>
                            <a:srgbClr val="00B0F0"/>
                          </a:solidFill>
                        </a:rPr>
                        <a:t>W-Seminar</a:t>
                      </a:r>
                    </a:p>
                  </a:txBody>
                  <a:tcP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a:t>
                      </a:r>
                    </a:p>
                  </a:txBody>
                  <a:tcPr anchor="ctr"/>
                </a:tc>
                <a:extLst>
                  <a:ext uri="{0D108BD9-81ED-4DB2-BD59-A6C34878D82A}">
                    <a16:rowId xmlns:a16="http://schemas.microsoft.com/office/drawing/2014/main" val="210366652"/>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400" dirty="0">
                        <a:solidFill>
                          <a:srgbClr val="00B0F0"/>
                        </a:solidFill>
                      </a:endParaRPr>
                    </a:p>
                  </a:txBody>
                  <a:tcP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35</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35</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28</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26</a:t>
                      </a:r>
                    </a:p>
                  </a:txBody>
                  <a:tcPr anchor="ctr"/>
                </a:tc>
                <a:extLst>
                  <a:ext uri="{0D108BD9-81ED-4DB2-BD59-A6C34878D82A}">
                    <a16:rowId xmlns:a16="http://schemas.microsoft.com/office/drawing/2014/main" val="4261131524"/>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Rechteck 9"/>
          <p:cNvSpPr/>
          <p:nvPr/>
        </p:nvSpPr>
        <p:spPr>
          <a:xfrm>
            <a:off x="480805" y="2607756"/>
            <a:ext cx="8193411" cy="292231"/>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p:cNvSpPr/>
          <p:nvPr/>
        </p:nvSpPr>
        <p:spPr>
          <a:xfrm>
            <a:off x="464443" y="3524325"/>
            <a:ext cx="8193411" cy="292231"/>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26813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Freiwillige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Belegung</a:t>
            </a:r>
            <a:endParaRPr lang="en-GB" altLang="de-DE" sz="2000" dirty="0">
              <a:solidFill>
                <a:srgbClr val="000000"/>
              </a:solidFill>
              <a:latin typeface="+mn-lt"/>
              <a:cs typeface="Arial" panose="020B0604020202020204" pitchFamily="34" charset="0"/>
            </a:endParaRPr>
          </a:p>
        </p:txBody>
      </p:sp>
      <p:graphicFrame>
        <p:nvGraphicFramePr>
          <p:cNvPr id="6" name="Tabelle 7">
            <a:extLst>
              <a:ext uri="{FF2B5EF4-FFF2-40B4-BE49-F238E27FC236}">
                <a16:creationId xmlns:a16="http://schemas.microsoft.com/office/drawing/2014/main" id="{D7D3094B-3348-4952-88B5-0CC67FB25DC2}"/>
              </a:ext>
            </a:extLst>
          </p:cNvPr>
          <p:cNvGraphicFramePr>
            <a:graphicFrameLocks noGrp="1"/>
          </p:cNvGraphicFramePr>
          <p:nvPr>
            <p:extLst>
              <p:ext uri="{D42A27DB-BD31-4B8C-83A1-F6EECF244321}">
                <p14:modId xmlns:p14="http://schemas.microsoft.com/office/powerpoint/2010/main" val="137435000"/>
              </p:ext>
            </p:extLst>
          </p:nvPr>
        </p:nvGraphicFramePr>
        <p:xfrm>
          <a:off x="480969" y="1681202"/>
          <a:ext cx="8182062" cy="4602480"/>
        </p:xfrm>
        <a:graphic>
          <a:graphicData uri="http://schemas.openxmlformats.org/drawingml/2006/table">
            <a:tbl>
              <a:tblPr firstRow="1" bandRow="1">
                <a:tableStyleId>{3B4B98B0-60AC-42C2-AFA5-B58CD77FA1E5}</a:tableStyleId>
              </a:tblPr>
              <a:tblGrid>
                <a:gridCol w="929780">
                  <a:extLst>
                    <a:ext uri="{9D8B030D-6E8A-4147-A177-3AD203B41FA5}">
                      <a16:colId xmlns:a16="http://schemas.microsoft.com/office/drawing/2014/main" val="1347001405"/>
                    </a:ext>
                  </a:extLst>
                </a:gridCol>
                <a:gridCol w="6312717">
                  <a:extLst>
                    <a:ext uri="{9D8B030D-6E8A-4147-A177-3AD203B41FA5}">
                      <a16:colId xmlns:a16="http://schemas.microsoft.com/office/drawing/2014/main" val="1172481008"/>
                    </a:ext>
                  </a:extLst>
                </a:gridCol>
                <a:gridCol w="939565">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Arial" panose="020B0604020202020204" pitchFamily="34" charset="0"/>
                        <a:cs typeface="Arial" panose="020B0604020202020204" pitchFamily="34" charset="0"/>
                      </a:endParaRPr>
                    </a:p>
                  </a:txBody>
                  <a:tcPr/>
                </a:tc>
                <a:tc>
                  <a:txBody>
                    <a:bodyPr/>
                    <a:lstStyle/>
                    <a:p>
                      <a:pPr marL="0" indent="0">
                        <a:buFont typeface="Arial" panose="020B0604020202020204" pitchFamily="34" charset="0"/>
                        <a:buNone/>
                      </a:pPr>
                      <a:r>
                        <a:rPr lang="de-DE" sz="1600" dirty="0"/>
                        <a:t>Fach</a:t>
                      </a:r>
                      <a:endParaRPr lang="de-DE" sz="1600" b="1" dirty="0">
                        <a:latin typeface="Arial" panose="020B0604020202020204" pitchFamily="34" charset="0"/>
                        <a:cs typeface="Arial" panose="020B0604020202020204" pitchFamily="34" charset="0"/>
                      </a:endParaRPr>
                    </a:p>
                  </a:txBody>
                  <a:tcPr/>
                </a:tc>
                <a:tc>
                  <a:txBody>
                    <a:bodyPr/>
                    <a:lstStyle/>
                    <a:p>
                      <a:pPr marL="0" indent="0">
                        <a:buFontTx/>
                        <a:buNone/>
                      </a:pPr>
                      <a:r>
                        <a:rPr lang="de-DE" sz="1400" dirty="0"/>
                        <a:t>Wochen-stunden</a:t>
                      </a:r>
                      <a:endParaRPr lang="de-DE" sz="14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52325914"/>
                  </a:ext>
                </a:extLst>
              </a:tr>
              <a:tr h="370840">
                <a:tc>
                  <a:txBody>
                    <a:bodyPr/>
                    <a:lstStyle/>
                    <a:p>
                      <a:r>
                        <a:rPr lang="de-DE" sz="1600" dirty="0"/>
                        <a:t>Q12</a:t>
                      </a:r>
                      <a:endParaRPr lang="de-DE" sz="1600" b="1" dirty="0">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de-DE" sz="1600" dirty="0"/>
                        <a:t>Vertiefungskurs Deutsch (ohne Wahlpflichtfunktion)</a:t>
                      </a:r>
                    </a:p>
                    <a:p>
                      <a:pPr marL="285750" indent="-285750">
                        <a:buFont typeface="Arial" panose="020B0604020202020204" pitchFamily="34" charset="0"/>
                        <a:buChar char="•"/>
                      </a:pPr>
                      <a:r>
                        <a:rPr lang="de-DE" sz="1600" dirty="0"/>
                        <a:t>Vertiefungskurs Mathematik (ohne</a:t>
                      </a:r>
                      <a:r>
                        <a:rPr lang="de-DE" sz="1600" baseline="0" dirty="0"/>
                        <a:t> Wahlpflichtfunktion)</a:t>
                      </a:r>
                      <a:endParaRPr lang="de-DE" sz="1600" dirty="0"/>
                    </a:p>
                    <a:p>
                      <a:pPr marL="285750" indent="-285750">
                        <a:buFont typeface="Arial" panose="020B0604020202020204" pitchFamily="34" charset="0"/>
                        <a:buChar char="•"/>
                      </a:pPr>
                      <a:r>
                        <a:rPr lang="de-DE" sz="1600" b="1" dirty="0">
                          <a:solidFill>
                            <a:schemeClr val="tx1"/>
                          </a:solidFill>
                          <a:highlight>
                            <a:srgbClr val="DAE3F3"/>
                          </a:highlight>
                        </a:rPr>
                        <a:t>Fach/Fächer des Zusatzangebots</a:t>
                      </a:r>
                      <a:br>
                        <a:rPr lang="de-DE" sz="1600" dirty="0">
                          <a:highlight>
                            <a:srgbClr val="DAE3F3"/>
                          </a:highlight>
                        </a:rPr>
                      </a:br>
                      <a:br>
                        <a:rPr lang="de-DE" sz="1600" dirty="0">
                          <a:highlight>
                            <a:srgbClr val="DAE3F3"/>
                          </a:highlight>
                        </a:rPr>
                      </a:br>
                      <a:r>
                        <a:rPr lang="de-DE" sz="1600" dirty="0">
                          <a:highlight>
                            <a:srgbClr val="DAE3F3"/>
                          </a:highlight>
                        </a:rPr>
                        <a:t>Am Gymnasium Beilngries werden angeboten, z.B.:</a:t>
                      </a:r>
                      <a:br>
                        <a:rPr lang="de-DE" sz="1600" dirty="0">
                          <a:highlight>
                            <a:srgbClr val="DAE3F3"/>
                          </a:highlight>
                        </a:rPr>
                      </a:br>
                      <a:r>
                        <a:rPr lang="de-DE" sz="1600" dirty="0">
                          <a:highlight>
                            <a:srgbClr val="DAE3F3"/>
                          </a:highlight>
                        </a:rPr>
                        <a:t>- Instrumental- und Vokalensemble (Chor)</a:t>
                      </a:r>
                      <a:br>
                        <a:rPr lang="de-DE" sz="1600" dirty="0">
                          <a:highlight>
                            <a:srgbClr val="DAE3F3"/>
                          </a:highlight>
                        </a:rPr>
                      </a:br>
                      <a:r>
                        <a:rPr lang="de-DE" sz="1600" dirty="0">
                          <a:highlight>
                            <a:srgbClr val="DAE3F3"/>
                          </a:highlight>
                        </a:rPr>
                        <a:t>- Dramatisches Gestalten</a:t>
                      </a:r>
                      <a:br>
                        <a:rPr lang="de-DE" sz="1600" dirty="0">
                          <a:highlight>
                            <a:srgbClr val="DAE3F3"/>
                          </a:highlight>
                        </a:rPr>
                      </a:br>
                      <a:r>
                        <a:rPr lang="de-DE" sz="1600" dirty="0">
                          <a:highlight>
                            <a:srgbClr val="DAE3F3"/>
                          </a:highlight>
                        </a:rPr>
                        <a:t>- Englische Konversation</a:t>
                      </a:r>
                      <a:br>
                        <a:rPr lang="de-DE" sz="1600" dirty="0">
                          <a:highlight>
                            <a:srgbClr val="DAE3F3"/>
                          </a:highlight>
                        </a:rPr>
                      </a:br>
                      <a:r>
                        <a:rPr lang="de-DE" sz="1600" dirty="0">
                          <a:highlight>
                            <a:srgbClr val="DAE3F3"/>
                          </a:highlight>
                        </a:rPr>
                        <a:t>- Psychologie</a:t>
                      </a:r>
                    </a:p>
                  </a:txBody>
                  <a:tcPr/>
                </a:tc>
                <a:tc>
                  <a:txBody>
                    <a:bodyPr/>
                    <a:lstStyle/>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2</a:t>
                      </a:r>
                    </a:p>
                  </a:txBody>
                  <a:tcPr/>
                </a:tc>
                <a:extLst>
                  <a:ext uri="{0D108BD9-81ED-4DB2-BD59-A6C34878D82A}">
                    <a16:rowId xmlns:a16="http://schemas.microsoft.com/office/drawing/2014/main" val="1267805173"/>
                  </a:ext>
                </a:extLst>
              </a:tr>
              <a:tr h="370840">
                <a:tc>
                  <a:txBody>
                    <a:bodyPr/>
                    <a:lstStyle/>
                    <a:p>
                      <a:r>
                        <a:rPr lang="de-DE" sz="1600" dirty="0">
                          <a:highlight>
                            <a:srgbClr val="DAE3F3"/>
                          </a:highlight>
                        </a:rPr>
                        <a:t>Q13</a:t>
                      </a:r>
                      <a:endParaRPr lang="de-DE" sz="1600" b="1" dirty="0">
                        <a:highlight>
                          <a:srgbClr val="DAE3F3"/>
                        </a:highlight>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de-DE" sz="1600" b="1" kern="1200" dirty="0">
                          <a:solidFill>
                            <a:schemeClr val="tx1"/>
                          </a:solidFill>
                          <a:highlight>
                            <a:srgbClr val="DAE3F3"/>
                          </a:highlight>
                        </a:rPr>
                        <a:t>Fach/Fächer des Zusatzangebots</a:t>
                      </a:r>
                      <a:br>
                        <a:rPr lang="de-DE" sz="1600" kern="1200" dirty="0">
                          <a:highlight>
                            <a:srgbClr val="DAE3F3"/>
                          </a:highlight>
                        </a:rPr>
                      </a:br>
                      <a:br>
                        <a:rPr lang="de-DE" sz="1600" kern="1200" dirty="0">
                          <a:highlight>
                            <a:srgbClr val="DAE3F3"/>
                          </a:highlight>
                        </a:rPr>
                      </a:br>
                      <a:r>
                        <a:rPr lang="de-DE" sz="1600" dirty="0">
                          <a:highlight>
                            <a:srgbClr val="DAE3F3"/>
                          </a:highlight>
                        </a:rPr>
                        <a:t>Am Gymnasium Beilngries werden angeboten, z.B.:</a:t>
                      </a:r>
                      <a:br>
                        <a:rPr lang="de-DE" sz="1600" dirty="0">
                          <a:highlight>
                            <a:srgbClr val="DAE3F3"/>
                          </a:highlight>
                        </a:rPr>
                      </a:br>
                      <a:r>
                        <a:rPr lang="de-DE" sz="1600" dirty="0">
                          <a:highlight>
                            <a:srgbClr val="DAE3F3"/>
                          </a:highlight>
                        </a:rPr>
                        <a:t>- Instrumental- und Vokalensemble (Chor)</a:t>
                      </a:r>
                      <a:br>
                        <a:rPr lang="de-DE" sz="1600" dirty="0">
                          <a:highlight>
                            <a:srgbClr val="DAE3F3"/>
                          </a:highlight>
                        </a:rPr>
                      </a:br>
                      <a:r>
                        <a:rPr lang="de-DE" sz="1600" dirty="0">
                          <a:highlight>
                            <a:srgbClr val="DAE3F3"/>
                          </a:highlight>
                        </a:rPr>
                        <a:t>- Dramatisches Gestalten</a:t>
                      </a:r>
                      <a:br>
                        <a:rPr lang="de-DE" sz="1600" dirty="0">
                          <a:highlight>
                            <a:srgbClr val="DAE3F3"/>
                          </a:highlight>
                        </a:rPr>
                      </a:br>
                      <a:r>
                        <a:rPr lang="de-DE" sz="1600" dirty="0">
                          <a:highlight>
                            <a:srgbClr val="DAE3F3"/>
                          </a:highlight>
                        </a:rPr>
                        <a:t>- Englische Konversation</a:t>
                      </a:r>
                      <a:br>
                        <a:rPr lang="de-DE" sz="1600" dirty="0">
                          <a:highlight>
                            <a:srgbClr val="DAE3F3"/>
                          </a:highlight>
                        </a:rPr>
                      </a:br>
                      <a:r>
                        <a:rPr lang="de-DE" sz="1600" dirty="0">
                          <a:highlight>
                            <a:srgbClr val="DAE3F3"/>
                          </a:highlight>
                        </a:rPr>
                        <a:t>- Psychologie</a:t>
                      </a: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endParaRPr lang="de-DE" sz="1600" kern="1200" dirty="0">
                        <a:solidFill>
                          <a:schemeClr val="dk1"/>
                        </a:solidFill>
                        <a:latin typeface="Arial" panose="020B0604020202020204" pitchFamily="34" charset="0"/>
                        <a:ea typeface="+mn-ea"/>
                        <a:cs typeface="Arial" panose="020B0604020202020204" pitchFamily="34" charset="0"/>
                      </a:endParaRPr>
                    </a:p>
                    <a:p>
                      <a:pPr marL="0" indent="0" algn="ctr">
                        <a:buFont typeface="Arial" panose="020B0604020202020204" pitchFamily="34" charset="0"/>
                        <a:buNone/>
                      </a:pPr>
                      <a:endParaRPr lang="de-DE" sz="1600" dirty="0">
                        <a:latin typeface="+mn-lt"/>
                        <a:cs typeface="Arial" panose="020B0604020202020204" pitchFamily="34" charset="0"/>
                      </a:endParaRPr>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3</a:t>
                      </a:r>
                      <a:endParaRPr lang="de-DE" sz="1600" kern="1200" dirty="0">
                        <a:solidFill>
                          <a:schemeClr val="dk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527319621"/>
                  </a:ext>
                </a:extLst>
              </a:tr>
            </a:tbl>
          </a:graphicData>
        </a:graphic>
      </p:graphicFrame>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feld 10">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7" name="Rechteck 6"/>
          <p:cNvSpPr/>
          <p:nvPr/>
        </p:nvSpPr>
        <p:spPr>
          <a:xfrm>
            <a:off x="3309729" y="5985508"/>
            <a:ext cx="4084983" cy="596348"/>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In </a:t>
            </a:r>
            <a:r>
              <a:rPr lang="de-DE" sz="1600" dirty="0" err="1">
                <a:solidFill>
                  <a:schemeClr val="tx1"/>
                </a:solidFill>
              </a:rPr>
              <a:t>Q13</a:t>
            </a:r>
            <a:r>
              <a:rPr lang="de-DE" sz="1600" dirty="0">
                <a:solidFill>
                  <a:schemeClr val="tx1"/>
                </a:solidFill>
              </a:rPr>
              <a:t> zudem </a:t>
            </a:r>
            <a:r>
              <a:rPr lang="de-DE" sz="1600" b="1" dirty="0">
                <a:solidFill>
                  <a:schemeClr val="tx1"/>
                </a:solidFill>
              </a:rPr>
              <a:t>einstündige Differenzierungsstunden</a:t>
            </a:r>
            <a:r>
              <a:rPr lang="de-DE" sz="1600" dirty="0">
                <a:solidFill>
                  <a:schemeClr val="tx1"/>
                </a:solidFill>
              </a:rPr>
              <a:t> in D/M</a:t>
            </a:r>
          </a:p>
        </p:txBody>
      </p:sp>
    </p:spTree>
    <p:extLst>
      <p:ext uri="{BB962C8B-B14F-4D97-AF65-F5344CB8AC3E}">
        <p14:creationId xmlns:p14="http://schemas.microsoft.com/office/powerpoint/2010/main" val="4242362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b="1" dirty="0">
                <a:solidFill>
                  <a:schemeClr val="accent1">
                    <a:lumMod val="75000"/>
                  </a:schemeClr>
                </a:solidFill>
                <a:latin typeface="+mn-lt"/>
                <a:cs typeface="Arial" panose="020B0604020202020204" pitchFamily="34" charset="0"/>
              </a:rPr>
              <a:t>Die </a:t>
            </a:r>
            <a:r>
              <a:rPr lang="en-GB" altLang="de-DE" sz="2000" b="1" dirty="0" err="1">
                <a:solidFill>
                  <a:schemeClr val="accent1">
                    <a:lumMod val="75000"/>
                  </a:schemeClr>
                </a:solidFill>
                <a:latin typeface="+mn-lt"/>
                <a:cs typeface="Arial" panose="020B0604020202020204" pitchFamily="34" charset="0"/>
              </a:rPr>
              <a:t>Profil</a:t>
            </a:r>
            <a:r>
              <a:rPr lang="en-GB" altLang="de-DE" sz="2000" b="1" dirty="0">
                <a:solidFill>
                  <a:schemeClr val="accent1">
                    <a:lumMod val="75000"/>
                  </a:schemeClr>
                </a:solidFill>
                <a:latin typeface="+mn-lt"/>
                <a:cs typeface="Arial" panose="020B0604020202020204" pitchFamily="34" charset="0"/>
              </a:rPr>
              <a:t>- und </a:t>
            </a:r>
            <a:r>
              <a:rPr lang="en-GB" altLang="de-DE" sz="2000" b="1" dirty="0" err="1">
                <a:solidFill>
                  <a:schemeClr val="accent1">
                    <a:lumMod val="75000"/>
                  </a:schemeClr>
                </a:solidFill>
                <a:latin typeface="+mn-lt"/>
                <a:cs typeface="Arial" panose="020B0604020202020204" pitchFamily="34" charset="0"/>
              </a:rPr>
              <a:t>Leistungsstufe</a:t>
            </a:r>
            <a:r>
              <a:rPr lang="en-GB" altLang="de-DE" sz="2000" b="1" dirty="0">
                <a:solidFill>
                  <a:schemeClr val="accent1">
                    <a:lumMod val="75000"/>
                  </a:schemeClr>
                </a:solidFill>
                <a:latin typeface="+mn-lt"/>
                <a:cs typeface="Arial" panose="020B0604020202020204" pitchFamily="34" charset="0"/>
              </a:rPr>
              <a:t> (</a:t>
            </a:r>
            <a:r>
              <a:rPr lang="en-GB" altLang="de-DE" sz="2000" b="1" dirty="0" err="1">
                <a:solidFill>
                  <a:schemeClr val="accent1">
                    <a:lumMod val="75000"/>
                  </a:schemeClr>
                </a:solidFill>
                <a:latin typeface="+mn-lt"/>
                <a:cs typeface="Arial" panose="020B0604020202020204" pitchFamily="34" charset="0"/>
              </a:rPr>
              <a:t>PuLSt</a:t>
            </a:r>
            <a:r>
              <a:rPr lang="en-GB" altLang="de-DE" sz="2000" b="1" dirty="0">
                <a:solidFill>
                  <a:schemeClr val="accent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Leistungsnachweise</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Einbringungsregeln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43539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Differenzierungsstunden</a:t>
            </a:r>
            <a:r>
              <a:rPr lang="en-GB" altLang="de-DE" sz="2000" b="1" dirty="0">
                <a:solidFill>
                  <a:srgbClr val="000000"/>
                </a:solidFill>
                <a:latin typeface="+mn-lt"/>
                <a:cs typeface="Arial" panose="020B0604020202020204" pitchFamily="34" charset="0"/>
              </a:rPr>
              <a:t> Deutsch / </a:t>
            </a:r>
            <a:r>
              <a:rPr lang="en-GB" altLang="de-DE" sz="2000" b="1" dirty="0" err="1">
                <a:solidFill>
                  <a:srgbClr val="000000"/>
                </a:solidFill>
                <a:latin typeface="+mn-lt"/>
                <a:cs typeface="Arial" panose="020B0604020202020204" pitchFamily="34" charset="0"/>
              </a:rPr>
              <a:t>Mathematik</a:t>
            </a:r>
            <a:endParaRPr lang="en-GB" altLang="de-DE" sz="2000" dirty="0">
              <a:solidFill>
                <a:srgbClr val="000000"/>
              </a:solidFill>
              <a:latin typeface="+mn-lt"/>
              <a:cs typeface="Arial" panose="020B0604020202020204" pitchFamily="34" charset="0"/>
            </a:endParaRPr>
          </a:p>
        </p:txBody>
      </p:sp>
      <p:graphicFrame>
        <p:nvGraphicFramePr>
          <p:cNvPr id="3" name="Diagramm 2"/>
          <p:cNvGraphicFramePr/>
          <p:nvPr>
            <p:extLst>
              <p:ext uri="{D42A27DB-BD31-4B8C-83A1-F6EECF244321}">
                <p14:modId xmlns:p14="http://schemas.microsoft.com/office/powerpoint/2010/main" val="3696056112"/>
              </p:ext>
            </p:extLst>
          </p:nvPr>
        </p:nvGraphicFramePr>
        <p:xfrm>
          <a:off x="395532" y="1672687"/>
          <a:ext cx="8569325" cy="47397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001844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Differenzierungsstunden</a:t>
            </a:r>
            <a:r>
              <a:rPr lang="en-GB" altLang="de-DE" sz="2000" b="1" dirty="0">
                <a:solidFill>
                  <a:srgbClr val="000000"/>
                </a:solidFill>
                <a:latin typeface="+mn-lt"/>
                <a:cs typeface="Arial" panose="020B0604020202020204" pitchFamily="34" charset="0"/>
              </a:rPr>
              <a:t> – </a:t>
            </a:r>
            <a:r>
              <a:rPr lang="en-GB" altLang="de-DE" sz="2000" b="1" dirty="0" err="1">
                <a:solidFill>
                  <a:srgbClr val="000000"/>
                </a:solidFill>
                <a:latin typeface="+mn-lt"/>
                <a:cs typeface="Arial" panose="020B0604020202020204" pitchFamily="34" charset="0"/>
              </a:rPr>
              <a:t>Schulkonzept</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5355312"/>
          </a:xfrm>
          <a:prstGeom prst="rect">
            <a:avLst/>
          </a:prstGeom>
        </p:spPr>
        <p:txBody>
          <a:bodyPr wrap="square">
            <a:spAutoFit/>
          </a:bodyPr>
          <a:lstStyle/>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cs typeface="Arial" panose="020B0604020202020204" pitchFamily="34" charset="0"/>
              </a:rPr>
              <a:t>Schulspezifische Vorüberlegungen durch die Fachschaften Deutsch bzw. Mathematik, z.B.: </a:t>
            </a:r>
          </a:p>
          <a:p>
            <a:pPr marL="742950" lvl="1" indent="-285750">
              <a:buFont typeface="Arial" panose="020B0604020202020204" pitchFamily="34" charset="0"/>
              <a:buChar char="•"/>
            </a:pPr>
            <a:r>
              <a:rPr lang="de-DE" dirty="0">
                <a:cs typeface="Arial" panose="020B0604020202020204" pitchFamily="34" charset="0"/>
              </a:rPr>
              <a:t>Wöchentliches einstündiges oder 14-tägig zweistündiges Angebot im jeweiligen Fach?</a:t>
            </a:r>
          </a:p>
          <a:p>
            <a:pPr marL="742950" lvl="1" indent="-285750">
              <a:buFont typeface="Arial" panose="020B0604020202020204" pitchFamily="34" charset="0"/>
              <a:buChar char="•"/>
            </a:pPr>
            <a:r>
              <a:rPr lang="de-DE" dirty="0">
                <a:cs typeface="Arial" panose="020B0604020202020204" pitchFamily="34" charset="0"/>
              </a:rPr>
              <a:t>Themenspezifische oder unterrichtsbegleitende Ausgestaltung?</a:t>
            </a:r>
          </a:p>
          <a:p>
            <a:pPr marL="742950" lvl="1" indent="-285750">
              <a:buFont typeface="Arial" panose="020B0604020202020204" pitchFamily="34" charset="0"/>
              <a:buChar char="•"/>
            </a:pPr>
            <a:r>
              <a:rPr lang="de-DE" dirty="0">
                <a:cs typeface="Arial" panose="020B0604020202020204" pitchFamily="34" charset="0"/>
              </a:rPr>
              <a:t>Nach der gewählten Prüfungsform im Abitur differenziertes Angebot, speziell für die mündliche oder schriftliche Prüfung?</a:t>
            </a:r>
          </a:p>
          <a:p>
            <a:pPr marL="742950" lvl="1" indent="-285750">
              <a:buFont typeface="Arial" panose="020B0604020202020204" pitchFamily="34" charset="0"/>
              <a:buChar char="•"/>
            </a:pPr>
            <a:r>
              <a:rPr lang="de-DE" dirty="0">
                <a:cs typeface="Arial" panose="020B0604020202020204" pitchFamily="34" charset="0"/>
              </a:rPr>
              <a:t>Kontinuierliche Teilnahmepflicht oder „Hop-On-Hop-Off“-System, je nach Thema und Förderbedarf?</a:t>
            </a:r>
          </a:p>
          <a:p>
            <a:pPr marL="742950" lvl="1" indent="-285750">
              <a:buFont typeface="Arial" panose="020B0604020202020204" pitchFamily="34" charset="0"/>
              <a:buChar char="•"/>
            </a:pPr>
            <a:r>
              <a:rPr lang="de-DE" dirty="0">
                <a:cs typeface="Arial" panose="020B0604020202020204" pitchFamily="34" charset="0"/>
              </a:rPr>
              <a:t>Kriterien für die Teilnahme (z.B. zulassungsschädliche Halbjahresleistung, Förderbedarf im schriftlichen oder mündlichen Bereich)?</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sp>
        <p:nvSpPr>
          <p:cNvPr id="7" name="Ellipse 6">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2410945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373822785"/>
              </p:ext>
            </p:extLst>
          </p:nvPr>
        </p:nvGraphicFramePr>
        <p:xfrm>
          <a:off x="509036" y="1218233"/>
          <a:ext cx="4794484" cy="469392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b="1" dirty="0">
                          <a:solidFill>
                            <a:srgbClr val="00B050"/>
                          </a:solidFill>
                        </a:rPr>
                        <a:t>Leistungsfach Englisch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Französisch</a:t>
                      </a:r>
                      <a:endParaRPr lang="de-DE" sz="1400" dirty="0">
                        <a:solidFill>
                          <a:srgbClr val="0070C0"/>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b="0" dirty="0">
                          <a:solidFill>
                            <a:schemeClr val="tx1"/>
                          </a:solidFill>
                        </a:rPr>
                        <a:t>Geschichte</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mn-cs"/>
                        </a:rPr>
                        <a:t>2</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199799302"/>
                  </a:ext>
                </a:extLst>
              </a:tr>
              <a:tr h="335280">
                <a:tc>
                  <a:txBody>
                    <a:bodyPr/>
                    <a:lstStyle/>
                    <a:p>
                      <a:r>
                        <a:rPr lang="de-DE" sz="1400" dirty="0"/>
                        <a:t>Politik und Gesellschaft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Evangelische 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b="1" dirty="0">
                          <a:solidFill>
                            <a:srgbClr val="00B0F0"/>
                          </a:solidFill>
                        </a:rPr>
                        <a:t>W-Seminar Englisch</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672268219"/>
                  </a:ext>
                </a:extLst>
              </a:tr>
              <a:tr h="335280">
                <a:tc>
                  <a:txBody>
                    <a:bodyPr/>
                    <a:lstStyle/>
                    <a:p>
                      <a:r>
                        <a:rPr lang="de-DE" sz="1400" dirty="0"/>
                        <a:t>Summe</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31</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29</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90125880"/>
                  </a:ext>
                </a:extLst>
              </a:tr>
            </a:tbl>
          </a:graphicData>
        </a:graphic>
      </p:graphicFrame>
      <p:sp>
        <p:nvSpPr>
          <p:cNvPr id="12" name="Pfeil: nach links 11">
            <a:extLst>
              <a:ext uri="{FF2B5EF4-FFF2-40B4-BE49-F238E27FC236}">
                <a16:creationId xmlns:a16="http://schemas.microsoft.com/office/drawing/2014/main" id="{1576C72E-654E-4A71-8D59-7F98851CCE4E}"/>
              </a:ext>
            </a:extLst>
          </p:cNvPr>
          <p:cNvSpPr/>
          <p:nvPr/>
        </p:nvSpPr>
        <p:spPr>
          <a:xfrm>
            <a:off x="5643158" y="5378512"/>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126 Halbjahreswochenstunden</a:t>
            </a:r>
          </a:p>
        </p:txBody>
      </p:sp>
      <p:sp>
        <p:nvSpPr>
          <p:cNvPr id="6" name="Textfeld 5">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sprachlichen</a:t>
            </a:r>
            <a:r>
              <a:rPr lang="de-DE" sz="1400" dirty="0">
                <a:cs typeface="Arial" panose="020B0604020202020204" pitchFamily="34" charset="0"/>
              </a:rPr>
              <a:t> 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8" name="Ellipse 1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346288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4232731114"/>
              </p:ext>
            </p:extLst>
          </p:nvPr>
        </p:nvGraphicFramePr>
        <p:xfrm>
          <a:off x="509036" y="1218233"/>
          <a:ext cx="4794484" cy="509016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b="1" dirty="0">
                          <a:solidFill>
                            <a:srgbClr val="C00000"/>
                          </a:solidFill>
                        </a:rPr>
                        <a:t>Vertiefungskurs Deutsch</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b="1" dirty="0">
                          <a:solidFill>
                            <a:srgbClr val="C00000"/>
                          </a:solidFill>
                        </a:rPr>
                        <a:t>--</a:t>
                      </a:r>
                    </a:p>
                  </a:txBody>
                  <a:tcPr/>
                </a:tc>
                <a:tc>
                  <a:txBody>
                    <a:bodyPr/>
                    <a:lstStyle/>
                    <a:p>
                      <a:pPr algn="ctr"/>
                      <a:r>
                        <a:rPr lang="de-DE" b="1" dirty="0">
                          <a:solidFill>
                            <a:srgbClr val="C00000"/>
                          </a:solidFill>
                        </a:rPr>
                        <a:t>--</a:t>
                      </a:r>
                    </a:p>
                  </a:txBody>
                  <a:tcPr/>
                </a:tc>
                <a:extLst>
                  <a:ext uri="{0D108BD9-81ED-4DB2-BD59-A6C34878D82A}">
                    <a16:rowId xmlns:a16="http://schemas.microsoft.com/office/drawing/2014/main" val="286666781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b="1" dirty="0">
                          <a:solidFill>
                            <a:srgbClr val="00B050"/>
                          </a:solidFill>
                        </a:rPr>
                        <a:t>Leistungsfach Französisch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mn-lt"/>
                        <a:cs typeface="Arial" panose="020B0604020202020204" pitchFamily="34" charset="0"/>
                      </a:endParaRP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extLst>
                  <a:ext uri="{0D108BD9-81ED-4DB2-BD59-A6C34878D82A}">
                    <a16:rowId xmlns:a16="http://schemas.microsoft.com/office/drawing/2014/main" val="415905656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b="1" dirty="0">
                          <a:solidFill>
                            <a:srgbClr val="C00000"/>
                          </a:solidFill>
                        </a:rPr>
                        <a:t>--</a:t>
                      </a:r>
                    </a:p>
                  </a:txBody>
                  <a:tcPr/>
                </a:tc>
                <a:tc>
                  <a:txBody>
                    <a:bodyPr/>
                    <a:lstStyle/>
                    <a:p>
                      <a:pPr algn="ctr"/>
                      <a:r>
                        <a:rPr lang="de-DE" b="1" dirty="0">
                          <a:solidFill>
                            <a:srgbClr val="C00000"/>
                          </a:solidFill>
                        </a:rPr>
                        <a:t>--</a:t>
                      </a:r>
                    </a:p>
                  </a:txBody>
                  <a:tcPr/>
                </a:tc>
                <a:extLst>
                  <a:ext uri="{0D108BD9-81ED-4DB2-BD59-A6C34878D82A}">
                    <a16:rowId xmlns:a16="http://schemas.microsoft.com/office/drawing/2014/main" val="403577944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a:t>Geschichte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Politik</a:t>
                      </a:r>
                      <a:r>
                        <a:rPr lang="de-DE" sz="1400" baseline="0" dirty="0"/>
                        <a:t> und Gesellschaft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kern="1200" dirty="0"/>
                        <a:t>2</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1917424486"/>
                  </a:ext>
                </a:extLst>
              </a:tr>
              <a:tr h="335280">
                <a:tc>
                  <a:txBody>
                    <a:bodyPr/>
                    <a:lstStyle/>
                    <a:p>
                      <a:r>
                        <a:rPr lang="de-DE" sz="1400" dirty="0"/>
                        <a:t>Katholische 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Kunst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mn-cs"/>
                        </a:rPr>
                        <a:t>2</a:t>
                      </a:r>
                      <a:endParaRPr lang="de-DE" sz="1400" b="0" dirty="0">
                        <a:solidFill>
                          <a:schemeClr val="tx1"/>
                        </a:solidFill>
                        <a:latin typeface="+mn-lt"/>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4284704328"/>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00B0F0"/>
                          </a:solidFill>
                        </a:rPr>
                        <a:t>W-Seminar Deutsch</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990125880"/>
                  </a:ext>
                </a:extLst>
              </a:tr>
              <a:tr h="335280">
                <a:tc>
                  <a:txBody>
                    <a:bodyPr/>
                    <a:lstStyle/>
                    <a:p>
                      <a:r>
                        <a:rPr lang="de-DE" sz="1400" dirty="0"/>
                        <a:t>Summe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28</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26</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7" name="Ellipse 16">
            <a:extLst>
              <a:ext uri="{FF2B5EF4-FFF2-40B4-BE49-F238E27FC236}">
                <a16:creationId xmlns:a16="http://schemas.microsoft.com/office/drawing/2014/main" id="{E57EF2A6-F2FA-453D-ABDD-C68F258B6F60}"/>
              </a:ext>
            </a:extLst>
          </p:cNvPr>
          <p:cNvSpPr/>
          <p:nvPr/>
        </p:nvSpPr>
        <p:spPr>
          <a:xfrm>
            <a:off x="5782491" y="149221"/>
            <a:ext cx="1517400" cy="1346159"/>
          </a:xfrm>
          <a:prstGeom prst="ellipse">
            <a:avLst/>
          </a:prstGeom>
          <a:solidFill>
            <a:srgbClr val="D7B9E5"/>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Textfeld 17">
            <a:extLst>
              <a:ext uri="{FF2B5EF4-FFF2-40B4-BE49-F238E27FC236}">
                <a16:creationId xmlns:a16="http://schemas.microsoft.com/office/drawing/2014/main" id="{11BE09B1-CF6E-4F66-A0F0-C82F677A60B6}"/>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latin typeface="Arial" panose="020B0604020202020204" pitchFamily="34" charset="0"/>
                <a:cs typeface="Arial" panose="020B0604020202020204" pitchFamily="34" charset="0"/>
              </a:rPr>
              <a:t>Breite</a:t>
            </a:r>
            <a:r>
              <a:rPr lang="en-GB" altLang="de-DE" sz="1400" dirty="0">
                <a:solidFill>
                  <a:srgbClr val="000000"/>
                </a:solidFill>
                <a:latin typeface="Arial" panose="020B0604020202020204" pitchFamily="34" charset="0"/>
                <a:cs typeface="Arial" panose="020B0604020202020204" pitchFamily="34" charset="0"/>
              </a:rPr>
              <a:t> und </a:t>
            </a:r>
            <a:r>
              <a:rPr lang="en-GB" altLang="de-DE" sz="1400" dirty="0" err="1">
                <a:solidFill>
                  <a:srgbClr val="000000"/>
                </a:solidFill>
                <a:latin typeface="Arial" panose="020B0604020202020204" pitchFamily="34" charset="0"/>
                <a:cs typeface="Arial" panose="020B0604020202020204" pitchFamily="34" charset="0"/>
              </a:rPr>
              <a:t>vertiefte</a:t>
            </a:r>
            <a:r>
              <a:rPr lang="en-GB" altLang="de-DE" sz="1400" dirty="0">
                <a:solidFill>
                  <a:srgbClr val="000000"/>
                </a:solidFill>
                <a:latin typeface="Arial" panose="020B0604020202020204" pitchFamily="34" charset="0"/>
                <a:cs typeface="Arial" panose="020B0604020202020204" pitchFamily="34" charset="0"/>
              </a:rPr>
              <a:t> </a:t>
            </a:r>
            <a:r>
              <a:rPr lang="en-GB" altLang="de-DE" sz="1400" dirty="0" err="1">
                <a:solidFill>
                  <a:srgbClr val="000000"/>
                </a:solidFill>
                <a:latin typeface="Arial" panose="020B0604020202020204" pitchFamily="34" charset="0"/>
                <a:cs typeface="Arial" panose="020B0604020202020204" pitchFamily="34" charset="0"/>
              </a:rPr>
              <a:t>Allgemein-bildung</a:t>
            </a:r>
            <a:endParaRPr lang="en-GB" altLang="de-DE" sz="1400" dirty="0">
              <a:solidFill>
                <a:srgbClr val="000000"/>
              </a:solidFill>
              <a:latin typeface="Arial" panose="020B0604020202020204" pitchFamily="34" charset="0"/>
              <a:cs typeface="Arial" panose="020B0604020202020204" pitchFamily="34" charset="0"/>
            </a:endParaRPr>
          </a:p>
        </p:txBody>
      </p:sp>
      <p:sp>
        <p:nvSpPr>
          <p:cNvPr id="20" name="Textfeld 19">
            <a:extLst>
              <a:ext uri="{FF2B5EF4-FFF2-40B4-BE49-F238E27FC236}">
                <a16:creationId xmlns:a16="http://schemas.microsoft.com/office/drawing/2014/main" id="{6F26BF37-92DC-4ED7-8C42-5CC76CF17394}"/>
              </a:ext>
            </a:extLst>
          </p:cNvPr>
          <p:cNvSpPr txBox="1"/>
          <p:nvPr/>
        </p:nvSpPr>
        <p:spPr>
          <a:xfrm>
            <a:off x="7437886"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latin typeface="Arial" panose="020B0604020202020204" pitchFamily="34" charset="0"/>
                <a:cs typeface="Arial" panose="020B0604020202020204" pitchFamily="34" charset="0"/>
              </a:rPr>
              <a:t>Individuelle</a:t>
            </a:r>
            <a:endParaRPr lang="en-GB" altLang="de-DE" sz="1400" dirty="0">
              <a:solidFill>
                <a:srgbClr val="000000"/>
              </a:solidFill>
              <a:latin typeface="Arial" panose="020B0604020202020204" pitchFamily="34" charset="0"/>
              <a:cs typeface="Arial" panose="020B0604020202020204" pitchFamily="34" charset="0"/>
            </a:endParaRPr>
          </a:p>
          <a:p>
            <a:pPr algn="ctr" eaLnBrk="1" hangingPunct="1">
              <a:lnSpc>
                <a:spcPct val="100000"/>
              </a:lnSpc>
            </a:pPr>
            <a:r>
              <a:rPr lang="en-GB" altLang="de-DE" sz="1400" dirty="0">
                <a:solidFill>
                  <a:srgbClr val="000000"/>
                </a:solidFill>
                <a:latin typeface="Arial" panose="020B0604020202020204" pitchFamily="34" charset="0"/>
                <a:cs typeface="Arial" panose="020B0604020202020204" pitchFamily="34" charset="0"/>
              </a:rPr>
              <a:t>Wahl-</a:t>
            </a:r>
          </a:p>
          <a:p>
            <a:pPr algn="ctr" eaLnBrk="1" hangingPunct="1">
              <a:lnSpc>
                <a:spcPct val="100000"/>
              </a:lnSpc>
            </a:pPr>
            <a:r>
              <a:rPr lang="en-GB" altLang="de-DE" sz="1400" dirty="0" err="1">
                <a:solidFill>
                  <a:srgbClr val="000000"/>
                </a:solidFill>
                <a:latin typeface="Arial" panose="020B0604020202020204" pitchFamily="34" charset="0"/>
                <a:cs typeface="Arial" panose="020B0604020202020204" pitchFamily="34" charset="0"/>
              </a:rPr>
              <a:t>möglichkeiten</a:t>
            </a:r>
            <a:endParaRPr lang="en-GB" altLang="de-DE" sz="1400" dirty="0">
              <a:solidFill>
                <a:srgbClr val="000000"/>
              </a:solidFill>
              <a:latin typeface="Arial" panose="020B0604020202020204" pitchFamily="34" charset="0"/>
              <a:cs typeface="Arial" panose="020B0604020202020204" pitchFamily="34" charset="0"/>
            </a:endParaRPr>
          </a:p>
        </p:txBody>
      </p:sp>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5" name="Ellipse 14">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22" name="Textfeld 21">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sprachlichen</a:t>
            </a:r>
            <a:r>
              <a:rPr lang="de-DE" sz="1400" dirty="0">
                <a:cs typeface="Arial" panose="020B0604020202020204" pitchFamily="34" charset="0"/>
              </a:rPr>
              <a:t> Bereich</a:t>
            </a:r>
          </a:p>
        </p:txBody>
      </p:sp>
      <p:sp>
        <p:nvSpPr>
          <p:cNvPr id="23" name="Pfeil: nach links 11">
            <a:extLst>
              <a:ext uri="{FF2B5EF4-FFF2-40B4-BE49-F238E27FC236}">
                <a16:creationId xmlns:a16="http://schemas.microsoft.com/office/drawing/2014/main" id="{1576C72E-654E-4A71-8D59-7F98851CCE4E}"/>
              </a:ext>
            </a:extLst>
          </p:cNvPr>
          <p:cNvSpPr/>
          <p:nvPr/>
        </p:nvSpPr>
        <p:spPr>
          <a:xfrm>
            <a:off x="5643158" y="5766133"/>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124 Halbjahreswochenstunden</a:t>
            </a:r>
          </a:p>
        </p:txBody>
      </p:sp>
    </p:spTree>
    <p:extLst>
      <p:ext uri="{BB962C8B-B14F-4D97-AF65-F5344CB8AC3E}">
        <p14:creationId xmlns:p14="http://schemas.microsoft.com/office/powerpoint/2010/main" val="3872112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242269362"/>
              </p:ext>
            </p:extLst>
          </p:nvPr>
        </p:nvGraphicFramePr>
        <p:xfrm>
          <a:off x="509036" y="1218233"/>
          <a:ext cx="4794484" cy="469392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b="0" dirty="0">
                          <a:solidFill>
                            <a:schemeClr val="tx1"/>
                          </a:solidFill>
                        </a:rPr>
                        <a:t>Englisch</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342309695"/>
                  </a:ext>
                </a:extLst>
              </a:tr>
              <a:tr h="335280">
                <a:tc>
                  <a:txBody>
                    <a:bodyPr/>
                    <a:lstStyle/>
                    <a:p>
                      <a:r>
                        <a:rPr lang="de-DE" sz="1400" b="1" dirty="0">
                          <a:solidFill>
                            <a:srgbClr val="00B050"/>
                          </a:solidFill>
                        </a:rPr>
                        <a:t>Leistungsfach Informatik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mn-lt"/>
                        <a:cs typeface="Arial" panose="020B0604020202020204" pitchFamily="34" charset="0"/>
                      </a:endParaRP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latin typeface="+mn-lt"/>
                          <a:cs typeface="Arial" panose="020B0604020202020204" pitchFamily="34" charset="0"/>
                        </a:rPr>
                        <a:t>Chemie</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315956476"/>
                  </a:ext>
                </a:extLst>
              </a:tr>
              <a:tr h="335280">
                <a:tc>
                  <a:txBody>
                    <a:bodyPr/>
                    <a:lstStyle/>
                    <a:p>
                      <a:r>
                        <a:rPr lang="de-DE" sz="1400" b="0" dirty="0">
                          <a:solidFill>
                            <a:schemeClr val="tx1"/>
                          </a:solidFill>
                        </a:rPr>
                        <a:t>Geschichte</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mn-cs"/>
                        </a:rPr>
                        <a:t>2</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199799302"/>
                  </a:ext>
                </a:extLst>
              </a:tr>
              <a:tr h="335280">
                <a:tc>
                  <a:txBody>
                    <a:bodyPr/>
                    <a:lstStyle/>
                    <a:p>
                      <a:r>
                        <a:rPr lang="de-DE" sz="1400" dirty="0"/>
                        <a:t>Politik und Gesellschaft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320046762"/>
                  </a:ext>
                </a:extLst>
              </a:tr>
              <a:tr h="335280">
                <a:tc>
                  <a:txBody>
                    <a:bodyPr/>
                    <a:lstStyle/>
                    <a:p>
                      <a:r>
                        <a:rPr lang="de-DE" sz="1400" dirty="0"/>
                        <a:t>Wirtschaft und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b="1" dirty="0">
                          <a:solidFill>
                            <a:srgbClr val="00B0F0"/>
                          </a:solidFill>
                        </a:rPr>
                        <a:t>W-Seminar Biologie</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672268219"/>
                  </a:ext>
                </a:extLst>
              </a:tr>
              <a:tr h="335280">
                <a:tc>
                  <a:txBody>
                    <a:bodyPr/>
                    <a:lstStyle/>
                    <a:p>
                      <a:r>
                        <a:rPr lang="de-DE" sz="1400" dirty="0"/>
                        <a:t>Summe</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31</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29</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90125880"/>
                  </a:ext>
                </a:extLst>
              </a:tr>
            </a:tbl>
          </a:graphicData>
        </a:graphic>
      </p:graphicFrame>
      <p:sp>
        <p:nvSpPr>
          <p:cNvPr id="6" name="Textfeld 5">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MINT-</a:t>
            </a:r>
            <a:r>
              <a:rPr lang="de-DE" sz="1400" dirty="0">
                <a:cs typeface="Arial" panose="020B0604020202020204" pitchFamily="34" charset="0"/>
              </a:rPr>
              <a:t>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8" name="Ellipse 1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1" name="Pfeil: nach links 11">
            <a:extLst>
              <a:ext uri="{FF2B5EF4-FFF2-40B4-BE49-F238E27FC236}">
                <a16:creationId xmlns:a16="http://schemas.microsoft.com/office/drawing/2014/main" id="{1576C72E-654E-4A71-8D59-7F98851CCE4E}"/>
              </a:ext>
            </a:extLst>
          </p:cNvPr>
          <p:cNvSpPr/>
          <p:nvPr/>
        </p:nvSpPr>
        <p:spPr>
          <a:xfrm>
            <a:off x="5643158" y="5378512"/>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126 Halbjahreswochenstunden</a:t>
            </a:r>
          </a:p>
        </p:txBody>
      </p:sp>
    </p:spTree>
    <p:extLst>
      <p:ext uri="{BB962C8B-B14F-4D97-AF65-F5344CB8AC3E}">
        <p14:creationId xmlns:p14="http://schemas.microsoft.com/office/powerpoint/2010/main" val="9332022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89155433"/>
              </p:ext>
            </p:extLst>
          </p:nvPr>
        </p:nvGraphicFramePr>
        <p:xfrm>
          <a:off x="509036" y="1218233"/>
          <a:ext cx="4794484" cy="502920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b="1" dirty="0">
                          <a:solidFill>
                            <a:srgbClr val="C00000"/>
                          </a:solidFill>
                          <a:latin typeface="+mn-lt"/>
                          <a:cs typeface="Arial" panose="020B0604020202020204" pitchFamily="34" charset="0"/>
                        </a:rPr>
                        <a:t>Vertiefungskurs</a:t>
                      </a:r>
                      <a:r>
                        <a:rPr lang="de-DE" sz="1400" b="1" baseline="0" dirty="0">
                          <a:solidFill>
                            <a:srgbClr val="C00000"/>
                          </a:solidFill>
                          <a:latin typeface="+mn-lt"/>
                          <a:cs typeface="Arial" panose="020B0604020202020204" pitchFamily="34" charset="0"/>
                        </a:rPr>
                        <a:t> Mathematik</a:t>
                      </a:r>
                      <a:endParaRPr lang="de-DE" sz="1400" b="1" dirty="0">
                        <a:solidFill>
                          <a:srgbClr val="C00000"/>
                        </a:solidFill>
                        <a:latin typeface="+mn-lt"/>
                        <a:cs typeface="Arial" panose="020B0604020202020204" pitchFamily="34" charset="0"/>
                      </a:endParaRPr>
                    </a:p>
                  </a:txBody>
                  <a:tcPr/>
                </a:tc>
                <a:tc>
                  <a:txBody>
                    <a:bodyPr/>
                    <a:lstStyle/>
                    <a:p>
                      <a:pPr algn="ctr"/>
                      <a:r>
                        <a:rPr lang="de-DE" sz="1400" b="1" dirty="0">
                          <a:solidFill>
                            <a:srgbClr val="C00000"/>
                          </a:solidFill>
                          <a:latin typeface="+mn-lt"/>
                          <a:cs typeface="Arial" panose="020B0604020202020204" pitchFamily="34" charset="0"/>
                        </a:rPr>
                        <a:t>2</a:t>
                      </a:r>
                    </a:p>
                  </a:txBody>
                  <a:tcPr/>
                </a:tc>
                <a:tc>
                  <a:txBody>
                    <a:bodyPr/>
                    <a:lstStyle/>
                    <a:p>
                      <a:pPr algn="ctr"/>
                      <a:r>
                        <a:rPr lang="de-DE" sz="1400" b="1" dirty="0">
                          <a:solidFill>
                            <a:srgbClr val="C00000"/>
                          </a:solidFill>
                          <a:latin typeface="+mn-lt"/>
                          <a:cs typeface="Arial" panose="020B0604020202020204" pitchFamily="34" charset="0"/>
                        </a:rPr>
                        <a:t>2</a:t>
                      </a:r>
                    </a:p>
                  </a:txBody>
                  <a:tcPr/>
                </a:tc>
                <a:tc>
                  <a:txBody>
                    <a:bodyPr/>
                    <a:lstStyle/>
                    <a:p>
                      <a:pPr algn="ctr"/>
                      <a:r>
                        <a:rPr lang="de-DE" sz="1400" b="1" dirty="0">
                          <a:solidFill>
                            <a:srgbClr val="C00000"/>
                          </a:solidFill>
                          <a:latin typeface="+mn-lt"/>
                          <a:cs typeface="Arial" panose="020B0604020202020204" pitchFamily="34" charset="0"/>
                        </a:rPr>
                        <a:t>--</a:t>
                      </a:r>
                    </a:p>
                  </a:txBody>
                  <a:tcPr/>
                </a:tc>
                <a:tc>
                  <a:txBody>
                    <a:bodyPr/>
                    <a:lstStyle/>
                    <a:p>
                      <a:pPr algn="ctr"/>
                      <a:r>
                        <a:rPr lang="de-DE" sz="1400" b="1" dirty="0">
                          <a:solidFill>
                            <a:srgbClr val="C00000"/>
                          </a:solidFill>
                          <a:latin typeface="+mn-lt"/>
                          <a:cs typeface="Arial" panose="020B0604020202020204" pitchFamily="34" charset="0"/>
                        </a:rPr>
                        <a:t>--</a:t>
                      </a:r>
                    </a:p>
                  </a:txBody>
                  <a:tcPr/>
                </a:tc>
                <a:extLst>
                  <a:ext uri="{0D108BD9-81ED-4DB2-BD59-A6C34878D82A}">
                    <a16:rowId xmlns:a16="http://schemas.microsoft.com/office/drawing/2014/main" val="3482402164"/>
                  </a:ext>
                </a:extLst>
              </a:tr>
              <a:tr h="335280">
                <a:tc>
                  <a:txBody>
                    <a:bodyPr/>
                    <a:lstStyle/>
                    <a:p>
                      <a:r>
                        <a:rPr lang="de-DE" sz="1400" b="0" dirty="0">
                          <a:solidFill>
                            <a:schemeClr val="tx1"/>
                          </a:solidFill>
                        </a:rPr>
                        <a:t>Englisch</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342309695"/>
                  </a:ext>
                </a:extLst>
              </a:tr>
              <a:tr h="335280">
                <a:tc>
                  <a:txBody>
                    <a:bodyPr/>
                    <a:lstStyle/>
                    <a:p>
                      <a:r>
                        <a:rPr lang="de-DE" sz="1400" b="1" dirty="0">
                          <a:solidFill>
                            <a:srgbClr val="00B050"/>
                          </a:solidFill>
                        </a:rPr>
                        <a:t>Leistungsfach Biologie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mn-lt"/>
                        <a:cs typeface="Arial" panose="020B0604020202020204" pitchFamily="34" charset="0"/>
                      </a:endParaRP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latin typeface="+mn-lt"/>
                          <a:cs typeface="Arial" panose="020B0604020202020204" pitchFamily="34" charset="0"/>
                        </a:rPr>
                        <a:t>Chemie</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b="1" dirty="0">
                          <a:solidFill>
                            <a:srgbClr val="C00000"/>
                          </a:solidFill>
                          <a:latin typeface="+mn-lt"/>
                          <a:cs typeface="Arial" panose="020B0604020202020204" pitchFamily="34" charset="0"/>
                        </a:rPr>
                        <a:t>--</a:t>
                      </a:r>
                    </a:p>
                  </a:txBody>
                  <a:tcPr/>
                </a:tc>
                <a:tc>
                  <a:txBody>
                    <a:bodyPr/>
                    <a:lstStyle/>
                    <a:p>
                      <a:pPr algn="ctr"/>
                      <a:r>
                        <a:rPr lang="de-DE" sz="1400" b="1" dirty="0">
                          <a:solidFill>
                            <a:srgbClr val="C00000"/>
                          </a:solidFill>
                          <a:latin typeface="+mn-lt"/>
                          <a:cs typeface="Arial" panose="020B0604020202020204" pitchFamily="34" charset="0"/>
                        </a:rPr>
                        <a:t>--</a:t>
                      </a:r>
                    </a:p>
                  </a:txBody>
                  <a:tcPr/>
                </a:tc>
                <a:extLst>
                  <a:ext uri="{0D108BD9-81ED-4DB2-BD59-A6C34878D82A}">
                    <a16:rowId xmlns:a16="http://schemas.microsoft.com/office/drawing/2014/main" val="1315956476"/>
                  </a:ext>
                </a:extLst>
              </a:tr>
              <a:tr h="335280">
                <a:tc>
                  <a:txBody>
                    <a:bodyPr/>
                    <a:lstStyle/>
                    <a:p>
                      <a:r>
                        <a:rPr lang="de-DE" sz="1400" b="0" dirty="0">
                          <a:solidFill>
                            <a:schemeClr val="tx1"/>
                          </a:solidFill>
                        </a:rPr>
                        <a:t>Geschichte</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mn-cs"/>
                        </a:rPr>
                        <a:t>2</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199799302"/>
                  </a:ext>
                </a:extLst>
              </a:tr>
              <a:tr h="335280">
                <a:tc>
                  <a:txBody>
                    <a:bodyPr/>
                    <a:lstStyle/>
                    <a:p>
                      <a:r>
                        <a:rPr lang="de-DE" sz="1400" dirty="0"/>
                        <a:t>Politik und Gesellschaft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320046762"/>
                  </a:ext>
                </a:extLst>
              </a:tr>
              <a:tr h="335280">
                <a:tc>
                  <a:txBody>
                    <a:bodyPr/>
                    <a:lstStyle/>
                    <a:p>
                      <a:r>
                        <a:rPr lang="de-DE" sz="1400" dirty="0"/>
                        <a:t>Wirtschaft und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367848737"/>
                  </a:ext>
                </a:extLst>
              </a:tr>
              <a:tr h="335280">
                <a:tc>
                  <a:txBody>
                    <a:bodyPr/>
                    <a:lstStyle/>
                    <a:p>
                      <a:r>
                        <a:rPr lang="de-DE" sz="1400" dirty="0"/>
                        <a:t>Evangelische 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Kunst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b="1" dirty="0">
                          <a:solidFill>
                            <a:srgbClr val="00B0F0"/>
                          </a:solidFill>
                        </a:rPr>
                        <a:t>W-Seminar Mathematik</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672268219"/>
                  </a:ext>
                </a:extLst>
              </a:tr>
              <a:tr h="335280">
                <a:tc>
                  <a:txBody>
                    <a:bodyPr/>
                    <a:lstStyle/>
                    <a:p>
                      <a:r>
                        <a:rPr lang="de-DE" sz="1400" dirty="0"/>
                        <a:t>Summe</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1" dirty="0">
                          <a:solidFill>
                            <a:schemeClr val="tx1"/>
                          </a:solidFill>
                          <a:latin typeface="+mn-lt"/>
                          <a:cs typeface="+mn-cs"/>
                        </a:rPr>
                        <a:t>28</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26</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90125880"/>
                  </a:ext>
                </a:extLst>
              </a:tr>
            </a:tbl>
          </a:graphicData>
        </a:graphic>
      </p:graphicFrame>
      <p:sp>
        <p:nvSpPr>
          <p:cNvPr id="6" name="Textfeld 5">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MINT-</a:t>
            </a:r>
            <a:r>
              <a:rPr lang="de-DE" sz="1400" dirty="0">
                <a:cs typeface="Arial" panose="020B0604020202020204" pitchFamily="34" charset="0"/>
              </a:rPr>
              <a:t>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8" name="Ellipse 1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Pfeil: nach links 11">
            <a:extLst>
              <a:ext uri="{FF2B5EF4-FFF2-40B4-BE49-F238E27FC236}">
                <a16:creationId xmlns:a16="http://schemas.microsoft.com/office/drawing/2014/main" id="{1576C72E-654E-4A71-8D59-7F98851CCE4E}"/>
              </a:ext>
            </a:extLst>
          </p:cNvPr>
          <p:cNvSpPr/>
          <p:nvPr/>
        </p:nvSpPr>
        <p:spPr>
          <a:xfrm>
            <a:off x="5643158" y="5766133"/>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124 Halbjahreswochenstunden</a:t>
            </a:r>
          </a:p>
        </p:txBody>
      </p:sp>
    </p:spTree>
    <p:extLst>
      <p:ext uri="{BB962C8B-B14F-4D97-AF65-F5344CB8AC3E}">
        <p14:creationId xmlns:p14="http://schemas.microsoft.com/office/powerpoint/2010/main" val="31996131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686573418"/>
              </p:ext>
            </p:extLst>
          </p:nvPr>
        </p:nvGraphicFramePr>
        <p:xfrm>
          <a:off x="509036" y="1218233"/>
          <a:ext cx="4794484" cy="469392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t>Englisch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kern="1200" dirty="0">
                          <a:latin typeface="+mn-lt"/>
                        </a:rPr>
                        <a:t>Biologie</a:t>
                      </a:r>
                      <a:endParaRPr lang="de-DE" sz="1400" kern="1200" dirty="0">
                        <a:solidFill>
                          <a:schemeClr val="tx1"/>
                        </a:solidFill>
                        <a:latin typeface="+mn-lt"/>
                        <a:ea typeface="+mn-ea"/>
                        <a:cs typeface="Arial" panose="020B0604020202020204" pitchFamily="34" charset="0"/>
                      </a:endParaRPr>
                    </a:p>
                  </a:txBody>
                  <a:tcPr/>
                </a:tc>
                <a:tc>
                  <a:txBody>
                    <a:bodyPr/>
                    <a:lstStyle/>
                    <a:p>
                      <a:pPr algn="ctr"/>
                      <a:r>
                        <a:rPr lang="de-DE" sz="1400" dirty="0">
                          <a:latin typeface="+mn-lt"/>
                        </a:rPr>
                        <a:t>3</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3</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3</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3</a:t>
                      </a:r>
                      <a:endParaRPr lang="de-DE" sz="1400"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kern="1200" dirty="0">
                          <a:solidFill>
                            <a:schemeClr val="tx1"/>
                          </a:solidFill>
                          <a:latin typeface="+mn-lt"/>
                          <a:ea typeface="+mn-ea"/>
                          <a:cs typeface="Arial" panose="020B0604020202020204" pitchFamily="34" charset="0"/>
                        </a:rPr>
                        <a:t>Informatik</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3606720303"/>
                  </a:ext>
                </a:extLst>
              </a:tr>
              <a:tr h="335280">
                <a:tc>
                  <a:txBody>
                    <a:bodyPr/>
                    <a:lstStyle/>
                    <a:p>
                      <a:r>
                        <a:rPr lang="de-DE" sz="1400" kern="1200" dirty="0"/>
                        <a:t>Geschichte</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b="1" kern="1200" dirty="0">
                          <a:solidFill>
                            <a:srgbClr val="00B050"/>
                          </a:solidFill>
                        </a:rPr>
                        <a:t>Leistungsfach </a:t>
                      </a:r>
                      <a:r>
                        <a:rPr lang="de-DE" sz="1400" b="1" kern="1200" dirty="0" err="1">
                          <a:solidFill>
                            <a:srgbClr val="00B050"/>
                          </a:solidFill>
                        </a:rPr>
                        <a:t>PuG</a:t>
                      </a:r>
                      <a:r>
                        <a:rPr lang="de-DE" sz="1400" b="1" kern="1200" dirty="0">
                          <a:solidFill>
                            <a:srgbClr val="00B050"/>
                          </a:solidFill>
                        </a:rPr>
                        <a:t> (</a:t>
                      </a:r>
                      <a:r>
                        <a:rPr lang="de-DE" sz="1400" b="1" kern="1200" dirty="0" err="1">
                          <a:solidFill>
                            <a:srgbClr val="00B050"/>
                          </a:solidFill>
                        </a:rPr>
                        <a:t>eA</a:t>
                      </a:r>
                      <a:r>
                        <a:rPr lang="de-DE" sz="1400" b="1" kern="1200" dirty="0">
                          <a:solidFill>
                            <a:srgbClr val="00B050"/>
                          </a:solidFill>
                        </a:rPr>
                        <a:t>)</a:t>
                      </a:r>
                      <a:endParaRPr lang="de-DE" sz="1400" b="1" kern="1200" dirty="0">
                        <a:solidFill>
                          <a:srgbClr val="00B050"/>
                        </a:solidFill>
                        <a:latin typeface="Arial" panose="020B0604020202020204" pitchFamily="34" charset="0"/>
                        <a:ea typeface="+mn-ea"/>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kern="1200" dirty="0">
                          <a:solidFill>
                            <a:srgbClr val="00B050"/>
                          </a:solidFill>
                        </a:rPr>
                        <a:t>4</a:t>
                      </a:r>
                      <a:endParaRPr lang="de-DE" sz="1400" b="1" kern="1200" dirty="0">
                        <a:solidFill>
                          <a:srgbClr val="00B050"/>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a:t>
                      </a:r>
                    </a:p>
                  </a:txBody>
                  <a:tcPr/>
                </a:tc>
                <a:tc>
                  <a:txBody>
                    <a:bodyPr/>
                    <a:lstStyle/>
                    <a:p>
                      <a:pPr algn="ctr"/>
                      <a:r>
                        <a:rPr lang="de-DE" sz="1400" b="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1917424486"/>
                  </a:ext>
                </a:extLst>
              </a:tr>
              <a:tr h="335280">
                <a:tc>
                  <a:txBody>
                    <a:bodyPr/>
                    <a:lstStyle/>
                    <a:p>
                      <a:r>
                        <a:rPr lang="de-DE" sz="1400" dirty="0"/>
                        <a:t>Katholische 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Kunst </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rPr>
                        <a:t>W-Seminar Geographie</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990125880"/>
                  </a:ext>
                </a:extLst>
              </a:tr>
              <a:tr h="335280">
                <a:tc>
                  <a:txBody>
                    <a:bodyPr/>
                    <a:lstStyle/>
                    <a:p>
                      <a:r>
                        <a:rPr lang="de-DE" sz="1400" dirty="0"/>
                        <a:t>Summe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29</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5271794"/>
                  </a:ext>
                </a:extLst>
              </a:tr>
            </a:tbl>
          </a:graphicData>
        </a:graphic>
      </p:graphicFrame>
      <p:sp>
        <p:nvSpPr>
          <p:cNvPr id="13" name="Textfeld 12">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err="1">
                <a:cs typeface="Arial" panose="020B0604020202020204" pitchFamily="34" charset="0"/>
              </a:rPr>
              <a:t>GPR</a:t>
            </a:r>
            <a:r>
              <a:rPr lang="de-DE" sz="1400" i="1" dirty="0">
                <a:cs typeface="Arial" panose="020B0604020202020204" pitchFamily="34" charset="0"/>
              </a:rPr>
              <a:t>-</a:t>
            </a:r>
            <a:r>
              <a:rPr lang="de-DE" sz="1400" dirty="0">
                <a:cs typeface="Arial" panose="020B0604020202020204" pitchFamily="34" charset="0"/>
              </a:rPr>
              <a:t>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6" name="Ellipse 15">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Textfeld 20">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Pfeil: nach links 11">
            <a:extLst>
              <a:ext uri="{FF2B5EF4-FFF2-40B4-BE49-F238E27FC236}">
                <a16:creationId xmlns:a16="http://schemas.microsoft.com/office/drawing/2014/main" id="{1576C72E-654E-4A71-8D59-7F98851CCE4E}"/>
              </a:ext>
            </a:extLst>
          </p:cNvPr>
          <p:cNvSpPr/>
          <p:nvPr/>
        </p:nvSpPr>
        <p:spPr>
          <a:xfrm>
            <a:off x="5643158" y="5378512"/>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126 Halbjahreswochenstunden</a:t>
            </a:r>
          </a:p>
        </p:txBody>
      </p:sp>
    </p:spTree>
    <p:extLst>
      <p:ext uri="{BB962C8B-B14F-4D97-AF65-F5344CB8AC3E}">
        <p14:creationId xmlns:p14="http://schemas.microsoft.com/office/powerpoint/2010/main" val="26267911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522169818"/>
              </p:ext>
            </p:extLst>
          </p:nvPr>
        </p:nvGraphicFramePr>
        <p:xfrm>
          <a:off x="509036" y="1218233"/>
          <a:ext cx="4794484" cy="469392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kern="1200" dirty="0"/>
                        <a:t>Englisch</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marL="0" algn="ctr" defTabSz="914400" rtl="0" eaLnBrk="1" latinLnBrk="0" hangingPunct="1"/>
                      <a:r>
                        <a:rPr lang="de-DE" sz="1400" kern="1200" dirty="0"/>
                        <a:t>3</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marL="0" algn="ctr" defTabSz="914400" rtl="0" eaLnBrk="1" latinLnBrk="0" hangingPunct="1"/>
                      <a:r>
                        <a:rPr lang="de-DE" sz="1400" kern="1200" dirty="0"/>
                        <a:t>3</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kern="1200" dirty="0"/>
                        <a:t>Physik</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kern="1200" dirty="0"/>
                        <a:t>Geschichte</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solidFill>
                            <a:schemeClr val="tx1"/>
                          </a:solidFill>
                          <a:latin typeface="+mn-lt"/>
                          <a:cs typeface="Arial" panose="020B0604020202020204" pitchFamily="34" charset="0"/>
                        </a:rPr>
                        <a:t>Politik und Gesellschaft</a:t>
                      </a: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473875292"/>
                  </a:ext>
                </a:extLst>
              </a:tr>
              <a:tr h="335280">
                <a:tc>
                  <a:txBody>
                    <a:bodyPr/>
                    <a:lstStyle/>
                    <a:p>
                      <a:r>
                        <a:rPr lang="de-DE" sz="1400" dirty="0">
                          <a:latin typeface="+mn-lt"/>
                        </a:rPr>
                        <a:t>Wirtschaft und Recht</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2</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2</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917424486"/>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b="1" dirty="0">
                          <a:solidFill>
                            <a:srgbClr val="00B050"/>
                          </a:solidFill>
                        </a:rPr>
                        <a:t>Leistungsfach Musik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kern="1200" dirty="0">
                          <a:solidFill>
                            <a:srgbClr val="00B050"/>
                          </a:solidFill>
                        </a:rPr>
                        <a:t>4</a:t>
                      </a:r>
                      <a:endParaRPr lang="de-DE" sz="1400" b="1" kern="1200" dirty="0">
                        <a:solidFill>
                          <a:srgbClr val="00B050"/>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rPr>
                        <a:t>W-Seminar Musik</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990125880"/>
                  </a:ext>
                </a:extLst>
              </a:tr>
              <a:tr h="335280">
                <a:tc>
                  <a:txBody>
                    <a:bodyPr/>
                    <a:lstStyle/>
                    <a:p>
                      <a:r>
                        <a:rPr lang="de-DE" sz="1400" dirty="0"/>
                        <a:t>Summe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29</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5271794"/>
                  </a:ext>
                </a:extLst>
              </a:tr>
            </a:tbl>
          </a:graphicData>
        </a:graphic>
      </p:graphicFrame>
      <p:sp>
        <p:nvSpPr>
          <p:cNvPr id="13" name="Textfeld 12">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musischen </a:t>
            </a:r>
            <a:r>
              <a:rPr lang="de-DE" sz="1400" dirty="0">
                <a:cs typeface="Arial" panose="020B0604020202020204" pitchFamily="34" charset="0"/>
              </a:rPr>
              <a:t>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6" name="Ellipse 15">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Textfeld 20">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1" name="Pfeil: nach links 11">
            <a:extLst>
              <a:ext uri="{FF2B5EF4-FFF2-40B4-BE49-F238E27FC236}">
                <a16:creationId xmlns:a16="http://schemas.microsoft.com/office/drawing/2014/main" id="{1576C72E-654E-4A71-8D59-7F98851CCE4E}"/>
              </a:ext>
            </a:extLst>
          </p:cNvPr>
          <p:cNvSpPr/>
          <p:nvPr/>
        </p:nvSpPr>
        <p:spPr>
          <a:xfrm>
            <a:off x="5643158" y="5378512"/>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126 Halbjahreswochenstunden</a:t>
            </a:r>
          </a:p>
        </p:txBody>
      </p:sp>
    </p:spTree>
    <p:extLst>
      <p:ext uri="{BB962C8B-B14F-4D97-AF65-F5344CB8AC3E}">
        <p14:creationId xmlns:p14="http://schemas.microsoft.com/office/powerpoint/2010/main" val="21247723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4011702863"/>
              </p:ext>
            </p:extLst>
          </p:nvPr>
        </p:nvGraphicFramePr>
        <p:xfrm>
          <a:off x="509036" y="1218233"/>
          <a:ext cx="4794484" cy="502920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kern="1200" dirty="0"/>
                        <a:t>Englisch</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marL="0" algn="ctr" defTabSz="914400" rtl="0" eaLnBrk="1" latinLnBrk="0" hangingPunct="1"/>
                      <a:r>
                        <a:rPr lang="de-DE" sz="1400" kern="1200" dirty="0"/>
                        <a:t>3</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marL="0" algn="ctr" defTabSz="914400" rtl="0" eaLnBrk="1" latinLnBrk="0" hangingPunct="1"/>
                      <a:r>
                        <a:rPr lang="de-DE" sz="1400" kern="1200" dirty="0"/>
                        <a:t>3</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kern="1200" dirty="0"/>
                        <a:t>Physik</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kern="1200" dirty="0"/>
                        <a:t>Geschichte</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solidFill>
                            <a:schemeClr val="tx1"/>
                          </a:solidFill>
                          <a:latin typeface="+mn-lt"/>
                          <a:cs typeface="Arial" panose="020B0604020202020204" pitchFamily="34" charset="0"/>
                        </a:rPr>
                        <a:t>Politik und Gesellschaft</a:t>
                      </a: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473875292"/>
                  </a:ext>
                </a:extLst>
              </a:tr>
              <a:tr h="335280">
                <a:tc>
                  <a:txBody>
                    <a:bodyPr/>
                    <a:lstStyle/>
                    <a:p>
                      <a:r>
                        <a:rPr lang="de-DE" sz="1400" dirty="0">
                          <a:latin typeface="+mn-lt"/>
                        </a:rPr>
                        <a:t>Wirtschaft und Recht</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2</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2</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917424486"/>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b="1" dirty="0">
                          <a:solidFill>
                            <a:srgbClr val="00B050"/>
                          </a:solidFill>
                        </a:rPr>
                        <a:t>Leistungsfach Musik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kern="1200" dirty="0">
                          <a:solidFill>
                            <a:srgbClr val="00B050"/>
                          </a:solidFill>
                        </a:rPr>
                        <a:t>4</a:t>
                      </a:r>
                      <a:endParaRPr lang="de-DE" sz="1400" b="1" kern="1200" dirty="0">
                        <a:solidFill>
                          <a:srgbClr val="00B050"/>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rPr>
                        <a:t>W-Seminar Musik</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990125880"/>
                  </a:ext>
                </a:extLst>
              </a:tr>
              <a:tr h="335280">
                <a:tc>
                  <a:txBody>
                    <a:bodyPr/>
                    <a:lstStyle/>
                    <a:p>
                      <a:r>
                        <a:rPr lang="de-DE" sz="1400" b="1" kern="1200" dirty="0">
                          <a:solidFill>
                            <a:schemeClr val="accent2">
                              <a:lumMod val="75000"/>
                            </a:schemeClr>
                          </a:solidFill>
                          <a:latin typeface="+mn-lt"/>
                        </a:rPr>
                        <a:t>Vokalensemble</a:t>
                      </a:r>
                      <a:endParaRPr lang="de-DE" sz="1400" b="1" kern="1200" dirty="0">
                        <a:solidFill>
                          <a:schemeClr val="accent2">
                            <a:lumMod val="75000"/>
                          </a:schemeClr>
                        </a:solidFill>
                        <a:latin typeface="+mn-lt"/>
                        <a:ea typeface="+mn-ea"/>
                        <a:cs typeface="Arial" panose="020B0604020202020204" pitchFamily="34" charset="0"/>
                      </a:endParaRPr>
                    </a:p>
                  </a:txBody>
                  <a:tcPr/>
                </a:tc>
                <a:tc>
                  <a:txBody>
                    <a:bodyPr/>
                    <a:lstStyle/>
                    <a:p>
                      <a:pPr algn="ctr"/>
                      <a:r>
                        <a:rPr lang="de-DE" sz="1400" b="1" kern="1200" dirty="0">
                          <a:solidFill>
                            <a:schemeClr val="accent2">
                              <a:lumMod val="75000"/>
                            </a:schemeClr>
                          </a:solidFill>
                          <a:latin typeface="+mn-lt"/>
                          <a:ea typeface="+mn-ea"/>
                          <a:cs typeface="Arial" panose="020B0604020202020204" pitchFamily="34" charset="0"/>
                        </a:rPr>
                        <a:t>2</a:t>
                      </a:r>
                    </a:p>
                  </a:txBody>
                  <a:tcPr/>
                </a:tc>
                <a:tc>
                  <a:txBody>
                    <a:bodyPr/>
                    <a:lstStyle/>
                    <a:p>
                      <a:pPr algn="ctr"/>
                      <a:r>
                        <a:rPr lang="de-DE" sz="1400" b="1" kern="1200" dirty="0">
                          <a:solidFill>
                            <a:schemeClr val="accent2">
                              <a:lumMod val="75000"/>
                            </a:schemeClr>
                          </a:solidFill>
                          <a:latin typeface="+mn-lt"/>
                          <a:ea typeface="+mn-ea"/>
                          <a:cs typeface="Arial" panose="020B0604020202020204" pitchFamily="34" charset="0"/>
                        </a:rPr>
                        <a:t>2</a:t>
                      </a:r>
                    </a:p>
                  </a:txBody>
                  <a:tcPr/>
                </a:tc>
                <a:tc>
                  <a:txBody>
                    <a:bodyPr/>
                    <a:lstStyle/>
                    <a:p>
                      <a:pPr algn="ctr"/>
                      <a:r>
                        <a:rPr lang="de-DE" sz="1400" b="1" dirty="0">
                          <a:solidFill>
                            <a:schemeClr val="accent2">
                              <a:lumMod val="75000"/>
                            </a:schemeClr>
                          </a:solidFill>
                          <a:latin typeface="+mn-lt"/>
                        </a:rPr>
                        <a:t>2</a:t>
                      </a:r>
                    </a:p>
                  </a:txBody>
                  <a:tcPr/>
                </a:tc>
                <a:tc>
                  <a:txBody>
                    <a:bodyPr/>
                    <a:lstStyle/>
                    <a:p>
                      <a:pPr algn="ctr"/>
                      <a:r>
                        <a:rPr lang="de-DE" sz="1400" b="1" dirty="0">
                          <a:solidFill>
                            <a:schemeClr val="accent2">
                              <a:lumMod val="75000"/>
                            </a:schemeClr>
                          </a:solidFill>
                          <a:latin typeface="+mn-lt"/>
                        </a:rPr>
                        <a:t>2</a:t>
                      </a:r>
                    </a:p>
                  </a:txBody>
                  <a:tcPr/>
                </a:tc>
                <a:extLst>
                  <a:ext uri="{0D108BD9-81ED-4DB2-BD59-A6C34878D82A}">
                    <a16:rowId xmlns:a16="http://schemas.microsoft.com/office/drawing/2014/main" val="3744925046"/>
                  </a:ext>
                </a:extLst>
              </a:tr>
              <a:tr h="335280">
                <a:tc>
                  <a:txBody>
                    <a:bodyPr/>
                    <a:lstStyle/>
                    <a:p>
                      <a:r>
                        <a:rPr lang="de-DE" sz="1400" dirty="0"/>
                        <a:t>Summe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31</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5271794"/>
                  </a:ext>
                </a:extLst>
              </a:tr>
            </a:tbl>
          </a:graphicData>
        </a:graphic>
      </p:graphicFrame>
      <p:sp>
        <p:nvSpPr>
          <p:cNvPr id="13" name="Textfeld 12">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musischen </a:t>
            </a:r>
            <a:r>
              <a:rPr lang="de-DE" sz="1400" dirty="0">
                <a:cs typeface="Arial" panose="020B0604020202020204" pitchFamily="34" charset="0"/>
              </a:rPr>
              <a:t>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6" name="Ellipse 15">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Textfeld 20">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Rechteck 9"/>
          <p:cNvSpPr/>
          <p:nvPr/>
        </p:nvSpPr>
        <p:spPr>
          <a:xfrm>
            <a:off x="498088" y="5583044"/>
            <a:ext cx="8341116" cy="334536"/>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de-DE" sz="1400" dirty="0">
                <a:solidFill>
                  <a:schemeClr val="accent2"/>
                </a:solidFill>
              </a:rPr>
              <a:t>freiwillige Belegung</a:t>
            </a:r>
          </a:p>
        </p:txBody>
      </p:sp>
    </p:spTree>
    <p:extLst>
      <p:ext uri="{BB962C8B-B14F-4D97-AF65-F5344CB8AC3E}">
        <p14:creationId xmlns:p14="http://schemas.microsoft.com/office/powerpoint/2010/main" val="42037895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b="1" dirty="0" err="1">
                <a:solidFill>
                  <a:srgbClr val="0070C0"/>
                </a:solidFill>
                <a:latin typeface="+mn-lt"/>
                <a:cs typeface="Arial" panose="020B0604020202020204" pitchFamily="34" charset="0"/>
              </a:rPr>
              <a:t>Informations</a:t>
            </a:r>
            <a:r>
              <a:rPr lang="en-GB" altLang="de-DE" sz="2000" b="1" dirty="0">
                <a:solidFill>
                  <a:srgbClr val="0070C0"/>
                </a:solidFill>
                <a:latin typeface="+mn-lt"/>
                <a:cs typeface="Arial" panose="020B0604020202020204" pitchFamily="34" charset="0"/>
              </a:rPr>
              <a:t>- und </a:t>
            </a:r>
            <a:r>
              <a:rPr lang="en-GB" altLang="de-DE" sz="2000" b="1" dirty="0" err="1">
                <a:solidFill>
                  <a:srgbClr val="0070C0"/>
                </a:solidFill>
                <a:latin typeface="+mn-lt"/>
                <a:cs typeface="Arial" panose="020B0604020202020204" pitchFamily="34" charset="0"/>
              </a:rPr>
              <a:t>Wahlverfahren</a:t>
            </a:r>
            <a:endParaRPr lang="en-GB" altLang="de-DE" sz="2000" b="1" dirty="0">
              <a:solidFill>
                <a:srgbClr val="0070C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Leistungsnachweise</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Einbringungsregeln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7697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a:solidFill>
                  <a:srgbClr val="355D90"/>
                </a:solidFill>
                <a:latin typeface="+mn-lt"/>
                <a:cs typeface="Arial" panose="020B0604020202020204" pitchFamily="34" charset="0"/>
              </a:rPr>
              <a:t>Die </a:t>
            </a:r>
            <a:r>
              <a:rPr lang="en-GB" altLang="de-DE" b="1" dirty="0" err="1">
                <a:solidFill>
                  <a:srgbClr val="355D90"/>
                </a:solidFill>
                <a:latin typeface="+mn-lt"/>
                <a:cs typeface="Arial" panose="020B0604020202020204" pitchFamily="34" charset="0"/>
              </a:rPr>
              <a:t>Profil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Leistungsstufe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PuLSt</a:t>
            </a:r>
            <a:r>
              <a:rPr lang="en-GB" altLang="de-DE" b="1" dirty="0">
                <a:solidFill>
                  <a:srgbClr val="355D90"/>
                </a:solidFill>
                <a:latin typeface="+mn-lt"/>
                <a:cs typeface="Arial" panose="020B0604020202020204" pitchFamily="34" charset="0"/>
              </a:rPr>
              <a:t>)</a:t>
            </a:r>
          </a:p>
        </p:txBody>
      </p:sp>
      <p:sp>
        <p:nvSpPr>
          <p:cNvPr id="6" name="Textfeld 5">
            <a:extLst>
              <a:ext uri="{FF2B5EF4-FFF2-40B4-BE49-F238E27FC236}">
                <a16:creationId xmlns:a16="http://schemas.microsoft.com/office/drawing/2014/main" id="{5C62F093-1FFC-4A6C-9E00-C4D1D0D1FD8E}"/>
              </a:ext>
            </a:extLst>
          </p:cNvPr>
          <p:cNvSpPr txBox="1"/>
          <p:nvPr/>
        </p:nvSpPr>
        <p:spPr>
          <a:xfrm>
            <a:off x="2824251" y="3031612"/>
            <a:ext cx="3525625" cy="1200329"/>
          </a:xfrm>
          <a:prstGeom prst="rect">
            <a:avLst/>
          </a:prstGeom>
          <a:solidFill>
            <a:schemeClr val="bg1"/>
          </a:solidFill>
        </p:spPr>
        <p:txBody>
          <a:bodyPr wrap="square">
            <a:spAutoFit/>
          </a:bodyPr>
          <a:lstStyle/>
          <a:p>
            <a:pPr algn="ctr" eaLnBrk="1" hangingPunct="1">
              <a:lnSpc>
                <a:spcPct val="100000"/>
              </a:lnSpc>
            </a:pPr>
            <a:r>
              <a:rPr lang="en-GB" altLang="de-DE" sz="2400" b="1" dirty="0">
                <a:solidFill>
                  <a:srgbClr val="000000"/>
                </a:solidFill>
                <a:cs typeface="Arial" panose="020B0604020202020204" pitchFamily="34" charset="0"/>
              </a:rPr>
              <a:t>Abitur </a:t>
            </a:r>
            <a:r>
              <a:rPr lang="en-GB" altLang="de-DE" sz="2400" b="1" dirty="0" err="1">
                <a:solidFill>
                  <a:srgbClr val="000000"/>
                </a:solidFill>
                <a:cs typeface="Arial" panose="020B0604020202020204" pitchFamily="34" charset="0"/>
              </a:rPr>
              <a:t>als</a:t>
            </a:r>
            <a:r>
              <a:rPr lang="en-GB" altLang="de-DE" sz="2400" b="1" dirty="0">
                <a:solidFill>
                  <a:srgbClr val="000000"/>
                </a:solidFill>
                <a:cs typeface="Arial" panose="020B0604020202020204" pitchFamily="34" charset="0"/>
              </a:rPr>
              <a:t> </a:t>
            </a:r>
            <a:br>
              <a:rPr lang="en-GB" altLang="de-DE" sz="2400" b="1" dirty="0">
                <a:solidFill>
                  <a:srgbClr val="000000"/>
                </a:solidFill>
                <a:cs typeface="Arial" panose="020B0604020202020204" pitchFamily="34" charset="0"/>
              </a:rPr>
            </a:br>
            <a:r>
              <a:rPr lang="en-GB" altLang="de-DE" sz="2400" b="1" dirty="0" err="1">
                <a:solidFill>
                  <a:srgbClr val="000000"/>
                </a:solidFill>
                <a:cs typeface="Arial" panose="020B0604020202020204" pitchFamily="34" charset="0"/>
              </a:rPr>
              <a:t>Allgemeine</a:t>
            </a:r>
            <a:r>
              <a:rPr lang="en-GB" altLang="de-DE" sz="2400" b="1" dirty="0">
                <a:solidFill>
                  <a:srgbClr val="000000"/>
                </a:solidFill>
                <a:cs typeface="Arial" panose="020B0604020202020204" pitchFamily="34" charset="0"/>
              </a:rPr>
              <a:t> </a:t>
            </a:r>
            <a:r>
              <a:rPr lang="en-GB" altLang="de-DE" sz="2400" b="1" dirty="0" err="1">
                <a:solidFill>
                  <a:srgbClr val="000000"/>
                </a:solidFill>
                <a:cs typeface="Arial" panose="020B0604020202020204" pitchFamily="34" charset="0"/>
              </a:rPr>
              <a:t>Hochschulreife</a:t>
            </a:r>
            <a:endParaRPr lang="en-GB" altLang="de-DE" sz="2400" b="1" dirty="0">
              <a:solidFill>
                <a:srgbClr val="000000"/>
              </a:solidFill>
              <a:cs typeface="Arial" panose="020B0604020202020204" pitchFamily="34" charset="0"/>
            </a:endParaRPr>
          </a:p>
        </p:txBody>
      </p:sp>
      <p:sp>
        <p:nvSpPr>
          <p:cNvPr id="7" name="Ellipse 6">
            <a:extLst>
              <a:ext uri="{FF2B5EF4-FFF2-40B4-BE49-F238E27FC236}">
                <a16:creationId xmlns:a16="http://schemas.microsoft.com/office/drawing/2014/main" id="{AFD2B4BF-B26A-4608-A22D-0A88CB41DB20}"/>
              </a:ext>
            </a:extLst>
          </p:cNvPr>
          <p:cNvSpPr/>
          <p:nvPr/>
        </p:nvSpPr>
        <p:spPr>
          <a:xfrm>
            <a:off x="775913" y="3864990"/>
            <a:ext cx="2377440" cy="2305907"/>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9970E631-C26C-4734-9733-D4DF6B46299C}"/>
              </a:ext>
            </a:extLst>
          </p:cNvPr>
          <p:cNvSpPr txBox="1"/>
          <p:nvPr/>
        </p:nvSpPr>
        <p:spPr>
          <a:xfrm>
            <a:off x="1065473" y="4459631"/>
            <a:ext cx="1798319" cy="1200329"/>
          </a:xfrm>
          <a:prstGeom prst="rect">
            <a:avLst/>
          </a:prstGeom>
          <a:noFill/>
        </p:spPr>
        <p:txBody>
          <a:bodyPr wrap="square">
            <a:spAutoFit/>
          </a:bodyPr>
          <a:lstStyle/>
          <a:p>
            <a:pPr algn="ctr" eaLnBrk="1" hangingPunct="1">
              <a:lnSpc>
                <a:spcPct val="100000"/>
              </a:lnSpc>
            </a:pPr>
            <a:r>
              <a:rPr lang="en-GB" altLang="de-DE" dirty="0" err="1">
                <a:solidFill>
                  <a:srgbClr val="000000"/>
                </a:solidFill>
                <a:cs typeface="Arial" panose="020B0604020202020204" pitchFamily="34" charset="0"/>
              </a:rPr>
              <a:t>b</a:t>
            </a:r>
            <a:r>
              <a:rPr lang="en-GB" altLang="de-DE" sz="1800" dirty="0" err="1">
                <a:solidFill>
                  <a:srgbClr val="000000"/>
                </a:solidFill>
                <a:cs typeface="Arial" panose="020B0604020202020204" pitchFamily="34" charset="0"/>
              </a:rPr>
              <a:t>reite</a:t>
            </a:r>
            <a:r>
              <a:rPr lang="en-GB" altLang="de-DE" sz="1800" dirty="0">
                <a:solidFill>
                  <a:srgbClr val="000000"/>
                </a:solidFill>
                <a:cs typeface="Arial" panose="020B0604020202020204" pitchFamily="34" charset="0"/>
              </a:rPr>
              <a:t> und </a:t>
            </a:r>
            <a:r>
              <a:rPr lang="en-GB" altLang="de-DE" sz="1800" dirty="0" err="1">
                <a:solidFill>
                  <a:srgbClr val="000000"/>
                </a:solidFill>
                <a:cs typeface="Arial" panose="020B0604020202020204" pitchFamily="34" charset="0"/>
              </a:rPr>
              <a:t>vertiefte</a:t>
            </a:r>
            <a:r>
              <a:rPr lang="en-GB" altLang="de-DE" sz="1800" dirty="0">
                <a:solidFill>
                  <a:srgbClr val="000000"/>
                </a:solidFill>
                <a:cs typeface="Arial" panose="020B0604020202020204" pitchFamily="34" charset="0"/>
              </a:rPr>
              <a:t> </a:t>
            </a:r>
            <a:r>
              <a:rPr lang="en-GB" altLang="de-DE" sz="1800" dirty="0" err="1">
                <a:solidFill>
                  <a:srgbClr val="000000"/>
                </a:solidFill>
                <a:cs typeface="Arial" panose="020B0604020202020204" pitchFamily="34" charset="0"/>
              </a:rPr>
              <a:t>Allgemein-bildung</a:t>
            </a:r>
            <a:endParaRPr lang="en-GB" altLang="de-DE" sz="1800" dirty="0">
              <a:solidFill>
                <a:srgbClr val="000000"/>
              </a:solidFill>
              <a:cs typeface="Arial" panose="020B0604020202020204" pitchFamily="34" charset="0"/>
            </a:endParaRPr>
          </a:p>
        </p:txBody>
      </p:sp>
      <p:sp>
        <p:nvSpPr>
          <p:cNvPr id="9" name="Ellipse 8">
            <a:extLst>
              <a:ext uri="{FF2B5EF4-FFF2-40B4-BE49-F238E27FC236}">
                <a16:creationId xmlns:a16="http://schemas.microsoft.com/office/drawing/2014/main" id="{6632C94D-D5E3-41EB-AF76-5198C2575E41}"/>
              </a:ext>
            </a:extLst>
          </p:cNvPr>
          <p:cNvSpPr/>
          <p:nvPr/>
        </p:nvSpPr>
        <p:spPr>
          <a:xfrm>
            <a:off x="746155" y="1244338"/>
            <a:ext cx="2377440" cy="2244166"/>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Ellipse 12">
            <a:extLst>
              <a:ext uri="{FF2B5EF4-FFF2-40B4-BE49-F238E27FC236}">
                <a16:creationId xmlns:a16="http://schemas.microsoft.com/office/drawing/2014/main" id="{C4C6E657-BFB4-4D44-801F-270D9D1F656E}"/>
              </a:ext>
            </a:extLst>
          </p:cNvPr>
          <p:cNvSpPr/>
          <p:nvPr/>
        </p:nvSpPr>
        <p:spPr>
          <a:xfrm>
            <a:off x="6080289" y="3864990"/>
            <a:ext cx="2347749" cy="2305907"/>
          </a:xfrm>
          <a:prstGeom prst="ellipse">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Ellipse 14">
            <a:extLst>
              <a:ext uri="{FF2B5EF4-FFF2-40B4-BE49-F238E27FC236}">
                <a16:creationId xmlns:a16="http://schemas.microsoft.com/office/drawing/2014/main" id="{EE195ACA-9E48-4A1E-8AFD-23EBAB6D5B1E}"/>
              </a:ext>
            </a:extLst>
          </p:cNvPr>
          <p:cNvSpPr/>
          <p:nvPr/>
        </p:nvSpPr>
        <p:spPr>
          <a:xfrm>
            <a:off x="6080289" y="1244338"/>
            <a:ext cx="2347683" cy="2244166"/>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EF5EC8B6-4EA0-4F8C-A26F-E94D36662A6C}"/>
              </a:ext>
            </a:extLst>
          </p:cNvPr>
          <p:cNvSpPr txBox="1"/>
          <p:nvPr/>
        </p:nvSpPr>
        <p:spPr>
          <a:xfrm>
            <a:off x="6340159" y="1898475"/>
            <a:ext cx="1798319" cy="923330"/>
          </a:xfrm>
          <a:prstGeom prst="rect">
            <a:avLst/>
          </a:prstGeom>
          <a:noFill/>
        </p:spPr>
        <p:txBody>
          <a:bodyPr wrap="square">
            <a:spAutoFit/>
          </a:bodyPr>
          <a:lstStyle/>
          <a:p>
            <a:pPr algn="ctr" eaLnBrk="1" hangingPunct="1">
              <a:lnSpc>
                <a:spcPct val="100000"/>
              </a:lnSpc>
            </a:pPr>
            <a:r>
              <a:rPr lang="en-GB" altLang="de-DE" sz="1800" dirty="0" err="1">
                <a:solidFill>
                  <a:srgbClr val="000000"/>
                </a:solidFill>
                <a:cs typeface="Arial" panose="020B0604020202020204" pitchFamily="34" charset="0"/>
              </a:rPr>
              <a:t>Studien</a:t>
            </a:r>
            <a:r>
              <a:rPr lang="en-GB" altLang="de-DE" sz="1800" dirty="0">
                <a:solidFill>
                  <a:srgbClr val="000000"/>
                </a:solidFill>
                <a:cs typeface="Arial" panose="020B0604020202020204" pitchFamily="34" charset="0"/>
              </a:rPr>
              <a:t>- und </a:t>
            </a:r>
            <a:r>
              <a:rPr lang="en-GB" altLang="de-DE" sz="1800" dirty="0" err="1">
                <a:solidFill>
                  <a:srgbClr val="000000"/>
                </a:solidFill>
                <a:cs typeface="Arial" panose="020B0604020202020204" pitchFamily="34" charset="0"/>
              </a:rPr>
              <a:t>Berufs-orientierung</a:t>
            </a:r>
            <a:endParaRPr lang="en-GB" altLang="de-DE" sz="18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D1EAECE3-02C6-4D74-A524-DAA17FA9B908}"/>
              </a:ext>
            </a:extLst>
          </p:cNvPr>
          <p:cNvSpPr txBox="1"/>
          <p:nvPr/>
        </p:nvSpPr>
        <p:spPr>
          <a:xfrm>
            <a:off x="845584" y="2041733"/>
            <a:ext cx="2307769" cy="923330"/>
          </a:xfrm>
          <a:prstGeom prst="rect">
            <a:avLst/>
          </a:prstGeom>
          <a:noFill/>
        </p:spPr>
        <p:txBody>
          <a:bodyPr wrap="square">
            <a:spAutoFit/>
          </a:bodyPr>
          <a:lstStyle/>
          <a:p>
            <a:pPr algn="ctr" eaLnBrk="1" hangingPunct="1">
              <a:lnSpc>
                <a:spcPct val="100000"/>
              </a:lnSpc>
            </a:pPr>
            <a:r>
              <a:rPr lang="en-GB" altLang="de-DE" dirty="0" err="1">
                <a:solidFill>
                  <a:srgbClr val="000000"/>
                </a:solidFill>
                <a:cs typeface="Arial" panose="020B0604020202020204" pitchFamily="34" charset="0"/>
              </a:rPr>
              <a:t>individuelle</a:t>
            </a:r>
            <a:r>
              <a:rPr lang="en-GB" altLang="de-DE" dirty="0">
                <a:solidFill>
                  <a:srgbClr val="000000"/>
                </a:solidFill>
                <a:cs typeface="Arial" panose="020B0604020202020204" pitchFamily="34" charset="0"/>
              </a:rPr>
              <a:t> Wahl</a:t>
            </a:r>
            <a:r>
              <a:rPr lang="en-GB" altLang="de-DE" sz="1800" dirty="0">
                <a:solidFill>
                  <a:srgbClr val="000000"/>
                </a:solidFill>
                <a:cs typeface="Arial" panose="020B0604020202020204" pitchFamily="34" charset="0"/>
              </a:rPr>
              <a:t>-</a:t>
            </a:r>
            <a:r>
              <a:rPr lang="en-GB" altLang="de-DE" sz="1800" dirty="0" err="1">
                <a:solidFill>
                  <a:srgbClr val="000000"/>
                </a:solidFill>
                <a:cs typeface="Arial" panose="020B0604020202020204" pitchFamily="34" charset="0"/>
              </a:rPr>
              <a:t>möglichkeiten</a:t>
            </a:r>
            <a:endParaRPr lang="en-GB" altLang="de-DE" sz="1800" dirty="0">
              <a:solidFill>
                <a:srgbClr val="000000"/>
              </a:solidFill>
              <a:cs typeface="Arial" panose="020B0604020202020204" pitchFamily="34" charset="0"/>
            </a:endParaRPr>
          </a:p>
          <a:p>
            <a:pPr algn="ctr" eaLnBrk="1" hangingPunct="1">
              <a:lnSpc>
                <a:spcPct val="100000"/>
              </a:lnSpc>
            </a:pPr>
            <a:endParaRPr lang="en-GB" altLang="de-DE" sz="1800" dirty="0">
              <a:solidFill>
                <a:srgbClr val="0070C0"/>
              </a:solidFill>
              <a:latin typeface="Arial" panose="020B0604020202020204" pitchFamily="34" charset="0"/>
              <a:cs typeface="Arial" panose="020B0604020202020204" pitchFamily="34" charset="0"/>
            </a:endParaRPr>
          </a:p>
        </p:txBody>
      </p:sp>
      <p:sp>
        <p:nvSpPr>
          <p:cNvPr id="18" name="Textfeld 17">
            <a:extLst>
              <a:ext uri="{FF2B5EF4-FFF2-40B4-BE49-F238E27FC236}">
                <a16:creationId xmlns:a16="http://schemas.microsoft.com/office/drawing/2014/main" id="{66F9DF48-55CD-4B28-933D-442B36DFCF62}"/>
              </a:ext>
            </a:extLst>
          </p:cNvPr>
          <p:cNvSpPr txBox="1"/>
          <p:nvPr/>
        </p:nvSpPr>
        <p:spPr>
          <a:xfrm>
            <a:off x="6166805" y="4691234"/>
            <a:ext cx="2307769" cy="646331"/>
          </a:xfrm>
          <a:prstGeom prst="rect">
            <a:avLst/>
          </a:prstGeom>
          <a:noFill/>
        </p:spPr>
        <p:txBody>
          <a:bodyPr wrap="square">
            <a:spAutoFit/>
          </a:bodyPr>
          <a:lstStyle/>
          <a:p>
            <a:pPr algn="ctr" eaLnBrk="1" hangingPunct="1">
              <a:lnSpc>
                <a:spcPct val="100000"/>
              </a:lnSpc>
            </a:pPr>
            <a:r>
              <a:rPr lang="en-GB" altLang="de-DE" sz="1800" dirty="0" err="1">
                <a:solidFill>
                  <a:srgbClr val="000000"/>
                </a:solidFill>
                <a:cs typeface="Arial" panose="020B0604020202020204" pitchFamily="34" charset="0"/>
              </a:rPr>
              <a:t>Flexibilität</a:t>
            </a:r>
            <a:r>
              <a:rPr lang="en-GB" altLang="de-DE" sz="1800" dirty="0">
                <a:solidFill>
                  <a:srgbClr val="000000"/>
                </a:solidFill>
                <a:cs typeface="Arial" panose="020B0604020202020204" pitchFamily="34" charset="0"/>
              </a:rPr>
              <a:t> in der </a:t>
            </a:r>
            <a:r>
              <a:rPr lang="en-GB" altLang="de-DE" sz="1800" dirty="0" err="1">
                <a:solidFill>
                  <a:srgbClr val="000000"/>
                </a:solidFill>
                <a:cs typeface="Arial" panose="020B0604020202020204" pitchFamily="34" charset="0"/>
              </a:rPr>
              <a:t>Abiturprüfung</a:t>
            </a:r>
            <a:endParaRPr lang="en-GB" altLang="de-DE" sz="1800" dirty="0">
              <a:solidFill>
                <a:srgbClr val="000000"/>
              </a:solidFill>
              <a:cs typeface="Arial" panose="020B0604020202020204" pitchFamily="34" charset="0"/>
            </a:endParaRPr>
          </a:p>
        </p:txBody>
      </p:sp>
    </p:spTree>
    <p:extLst>
      <p:ext uri="{BB962C8B-B14F-4D97-AF65-F5344CB8AC3E}">
        <p14:creationId xmlns:p14="http://schemas.microsoft.com/office/powerpoint/2010/main" val="15499672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sp>
        <p:nvSpPr>
          <p:cNvPr id="16" name="Text Box 2">
            <a:extLst>
              <a:ext uri="{FF2B5EF4-FFF2-40B4-BE49-F238E27FC236}">
                <a16:creationId xmlns:a16="http://schemas.microsoft.com/office/drawing/2014/main" id="{3EC1A6D9-5AD3-40FD-A31B-8D16A05099A9}"/>
              </a:ext>
            </a:extLst>
          </p:cNvPr>
          <p:cNvSpPr txBox="1">
            <a:spLocks noChangeArrowheads="1"/>
          </p:cNvSpPr>
          <p:nvPr/>
        </p:nvSpPr>
        <p:spPr bwMode="auto">
          <a:xfrm>
            <a:off x="432659" y="1257557"/>
            <a:ext cx="8153992" cy="4393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spcAft>
                <a:spcPts val="1000"/>
              </a:spcAft>
            </a:pPr>
            <a:r>
              <a:rPr lang="en-GB" altLang="de-DE" sz="2000" b="1" dirty="0" err="1">
                <a:solidFill>
                  <a:srgbClr val="000000"/>
                </a:solidFill>
                <a:latin typeface="+mn-lt"/>
                <a:cs typeface="Arial" panose="020B0604020202020204" pitchFamily="34" charset="0"/>
              </a:rPr>
              <a:t>Zeitplan</a:t>
            </a:r>
            <a:endParaRPr lang="en-GB" altLang="de-DE" sz="2000" b="1" dirty="0">
              <a:solidFill>
                <a:srgbClr val="000000"/>
              </a:solidFill>
              <a:latin typeface="+mn-lt"/>
              <a:cs typeface="Arial" panose="020B0604020202020204" pitchFamily="34" charset="0"/>
            </a:endParaRPr>
          </a:p>
          <a:p>
            <a:pPr eaLnBrk="1" hangingPunct="1">
              <a:lnSpc>
                <a:spcPct val="100000"/>
              </a:lnSpc>
              <a:spcAft>
                <a:spcPts val="1000"/>
              </a:spcAft>
            </a:pPr>
            <a:endParaRPr lang="en-GB" altLang="de-DE" sz="1600" dirty="0">
              <a:solidFill>
                <a:srgbClr val="000000"/>
              </a:solidFill>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sz="1600" dirty="0">
                <a:solidFill>
                  <a:schemeClr val="tx1"/>
                </a:solidFill>
                <a:highlight>
                  <a:srgbClr val="FFFF00"/>
                </a:highlight>
                <a:latin typeface="+mn-lt"/>
                <a:cs typeface="Arial" panose="020B0604020202020204" pitchFamily="34" charset="0"/>
              </a:rPr>
              <a:t>24.10.23: </a:t>
            </a:r>
            <a:r>
              <a:rPr lang="en-GB" altLang="de-DE" sz="1600" dirty="0" err="1">
                <a:solidFill>
                  <a:schemeClr val="tx1"/>
                </a:solidFill>
                <a:highlight>
                  <a:srgbClr val="FFFF00"/>
                </a:highlight>
                <a:latin typeface="+mn-lt"/>
                <a:cs typeface="Arial" panose="020B0604020202020204" pitchFamily="34" charset="0"/>
              </a:rPr>
              <a:t>Hinweis</a:t>
            </a:r>
            <a:r>
              <a:rPr lang="en-GB" altLang="de-DE" sz="1600" dirty="0">
                <a:solidFill>
                  <a:schemeClr val="tx1"/>
                </a:solidFill>
                <a:highlight>
                  <a:srgbClr val="FFFF00"/>
                </a:highlight>
                <a:latin typeface="+mn-lt"/>
                <a:cs typeface="Arial" panose="020B0604020202020204" pitchFamily="34" charset="0"/>
              </a:rPr>
              <a:t> auf </a:t>
            </a:r>
            <a:r>
              <a:rPr lang="en-GB" altLang="de-DE" sz="1600" dirty="0" err="1">
                <a:solidFill>
                  <a:schemeClr val="tx1"/>
                </a:solidFill>
                <a:highlight>
                  <a:srgbClr val="FFFF00"/>
                </a:highlight>
                <a:latin typeface="+mn-lt"/>
                <a:cs typeface="Arial" panose="020B0604020202020204" pitchFamily="34" charset="0"/>
              </a:rPr>
              <a:t>Informationsangebote</a:t>
            </a:r>
            <a:endParaRPr lang="en-GB" altLang="de-DE" sz="1600" dirty="0">
              <a:solidFill>
                <a:schemeClr val="tx1"/>
              </a:solidFill>
              <a:highlight>
                <a:srgbClr val="FFFF00"/>
              </a:highlight>
              <a:latin typeface="+mn-lt"/>
              <a:cs typeface="Arial" panose="020B0604020202020204" pitchFamily="34" charset="0"/>
            </a:endParaRPr>
          </a:p>
          <a:p>
            <a:pPr marL="342900" indent="-342900" eaLnBrk="1" hangingPunct="1">
              <a:spcAft>
                <a:spcPts val="1000"/>
              </a:spcAft>
              <a:buFont typeface="Arial" panose="020B0604020202020204" pitchFamily="34" charset="0"/>
              <a:buChar char="•"/>
            </a:pPr>
            <a:r>
              <a:rPr lang="en-GB" altLang="de-DE" sz="1600" dirty="0">
                <a:solidFill>
                  <a:schemeClr val="tx1"/>
                </a:solidFill>
                <a:highlight>
                  <a:srgbClr val="FFFF00"/>
                </a:highlight>
                <a:latin typeface="+mn-lt"/>
                <a:cs typeface="Arial" panose="020B0604020202020204" pitchFamily="34" charset="0"/>
              </a:rPr>
              <a:t>Ab </a:t>
            </a:r>
            <a:r>
              <a:rPr lang="en-GB" altLang="de-DE" sz="1600" dirty="0" err="1">
                <a:solidFill>
                  <a:schemeClr val="tx1"/>
                </a:solidFill>
                <a:highlight>
                  <a:srgbClr val="FFFF00"/>
                </a:highlight>
                <a:latin typeface="+mn-lt"/>
                <a:cs typeface="Arial" panose="020B0604020202020204" pitchFamily="34" charset="0"/>
              </a:rPr>
              <a:t>Oktober</a:t>
            </a:r>
            <a:r>
              <a:rPr lang="en-GB" altLang="de-DE" sz="1600" dirty="0">
                <a:solidFill>
                  <a:schemeClr val="tx1"/>
                </a:solidFill>
                <a:highlight>
                  <a:srgbClr val="FFFF00"/>
                </a:highlight>
                <a:latin typeface="+mn-lt"/>
                <a:cs typeface="Arial" panose="020B0604020202020204" pitchFamily="34" charset="0"/>
              </a:rPr>
              <a:t> 2023: </a:t>
            </a:r>
            <a:r>
              <a:rPr lang="en-GB" altLang="de-DE" sz="1600" dirty="0" err="1">
                <a:solidFill>
                  <a:schemeClr val="tx1"/>
                </a:solidFill>
                <a:highlight>
                  <a:srgbClr val="FFFF00"/>
                </a:highlight>
                <a:latin typeface="+mn-lt"/>
                <a:cs typeface="Arial" panose="020B0604020202020204" pitchFamily="34" charset="0"/>
              </a:rPr>
              <a:t>Vorstellung</a:t>
            </a:r>
            <a:r>
              <a:rPr lang="en-GB" altLang="de-DE" sz="1600" dirty="0">
                <a:solidFill>
                  <a:schemeClr val="tx1"/>
                </a:solidFill>
                <a:highlight>
                  <a:srgbClr val="FFFF00"/>
                </a:highlight>
                <a:latin typeface="+mn-lt"/>
                <a:cs typeface="Arial" panose="020B0604020202020204" pitchFamily="34" charset="0"/>
              </a:rPr>
              <a:t> der </a:t>
            </a:r>
            <a:r>
              <a:rPr lang="en-GB" altLang="de-DE" sz="1600" dirty="0" err="1">
                <a:solidFill>
                  <a:schemeClr val="tx1"/>
                </a:solidFill>
                <a:highlight>
                  <a:srgbClr val="FFFF00"/>
                </a:highlight>
                <a:latin typeface="+mn-lt"/>
                <a:cs typeface="Arial" panose="020B0604020202020204" pitchFamily="34" charset="0"/>
              </a:rPr>
              <a:t>Fachlehrpläne</a:t>
            </a:r>
            <a:r>
              <a:rPr lang="en-GB" altLang="de-DE" sz="1600" dirty="0">
                <a:solidFill>
                  <a:schemeClr val="tx1"/>
                </a:solidFill>
                <a:highlight>
                  <a:srgbClr val="FFFF00"/>
                </a:highlight>
                <a:latin typeface="+mn-lt"/>
                <a:cs typeface="Arial" panose="020B0604020202020204" pitchFamily="34" charset="0"/>
              </a:rPr>
              <a:t> (Q12 / Q13) für die </a:t>
            </a:r>
            <a:r>
              <a:rPr lang="en-GB" altLang="de-DE" sz="1600" dirty="0" err="1">
                <a:solidFill>
                  <a:schemeClr val="tx1"/>
                </a:solidFill>
                <a:highlight>
                  <a:srgbClr val="FFFF00"/>
                </a:highlight>
                <a:latin typeface="+mn-lt"/>
                <a:cs typeface="Arial" panose="020B0604020202020204" pitchFamily="34" charset="0"/>
              </a:rPr>
              <a:t>Schülerinnen</a:t>
            </a:r>
            <a:r>
              <a:rPr lang="en-GB" altLang="de-DE" sz="1600" dirty="0">
                <a:solidFill>
                  <a:schemeClr val="tx1"/>
                </a:solidFill>
                <a:highlight>
                  <a:srgbClr val="FFFF00"/>
                </a:highlight>
                <a:latin typeface="+mn-lt"/>
                <a:cs typeface="Arial" panose="020B0604020202020204" pitchFamily="34" charset="0"/>
              </a:rPr>
              <a:t> und </a:t>
            </a:r>
            <a:r>
              <a:rPr lang="en-GB" altLang="de-DE" sz="1600" dirty="0" err="1">
                <a:solidFill>
                  <a:schemeClr val="tx1"/>
                </a:solidFill>
                <a:highlight>
                  <a:srgbClr val="FFFF00"/>
                </a:highlight>
                <a:latin typeface="+mn-lt"/>
                <a:cs typeface="Arial" panose="020B0604020202020204" pitchFamily="34" charset="0"/>
              </a:rPr>
              <a:t>Schüler</a:t>
            </a:r>
            <a:endParaRPr lang="en-GB" altLang="de-DE" sz="1600"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sz="1600" dirty="0">
                <a:solidFill>
                  <a:schemeClr val="tx1"/>
                </a:solidFill>
                <a:highlight>
                  <a:srgbClr val="FFFF00"/>
                </a:highlight>
                <a:latin typeface="+mn-lt"/>
                <a:cs typeface="Arial" panose="020B0604020202020204" pitchFamily="34" charset="0"/>
              </a:rPr>
              <a:t>24.10.23: </a:t>
            </a:r>
            <a:r>
              <a:rPr lang="en-GB" altLang="de-DE" sz="1600" dirty="0" err="1">
                <a:solidFill>
                  <a:schemeClr val="tx1"/>
                </a:solidFill>
                <a:highlight>
                  <a:srgbClr val="FFFF00"/>
                </a:highlight>
                <a:latin typeface="+mn-lt"/>
                <a:cs typeface="Arial" panose="020B0604020202020204" pitchFamily="34" charset="0"/>
              </a:rPr>
              <a:t>Informationsabend</a:t>
            </a:r>
            <a:r>
              <a:rPr lang="en-GB" altLang="de-DE" sz="1600" dirty="0">
                <a:solidFill>
                  <a:schemeClr val="tx1"/>
                </a:solidFill>
                <a:highlight>
                  <a:srgbClr val="FFFF00"/>
                </a:highlight>
                <a:latin typeface="+mn-lt"/>
                <a:cs typeface="Arial" panose="020B0604020202020204" pitchFamily="34" charset="0"/>
              </a:rPr>
              <a:t> für die </a:t>
            </a:r>
            <a:r>
              <a:rPr lang="en-GB" altLang="de-DE" sz="1600" dirty="0" err="1">
                <a:solidFill>
                  <a:schemeClr val="tx1"/>
                </a:solidFill>
                <a:highlight>
                  <a:srgbClr val="FFFF00"/>
                </a:highlight>
                <a:latin typeface="+mn-lt"/>
                <a:cs typeface="Arial" panose="020B0604020202020204" pitchFamily="34" charset="0"/>
              </a:rPr>
              <a:t>Erziehungsberechtigten</a:t>
            </a:r>
            <a:endParaRPr lang="en-GB" altLang="de-DE" sz="1600"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sz="1600" dirty="0">
                <a:solidFill>
                  <a:schemeClr val="tx1"/>
                </a:solidFill>
                <a:highlight>
                  <a:srgbClr val="FFFF00"/>
                </a:highlight>
                <a:latin typeface="+mn-lt"/>
                <a:cs typeface="Arial" panose="020B0604020202020204" pitchFamily="34" charset="0"/>
              </a:rPr>
              <a:t>XX.11.23: </a:t>
            </a:r>
            <a:r>
              <a:rPr lang="en-GB" altLang="de-DE" sz="1600" dirty="0" err="1">
                <a:solidFill>
                  <a:schemeClr val="tx1"/>
                </a:solidFill>
                <a:highlight>
                  <a:srgbClr val="FFFF00"/>
                </a:highlight>
                <a:latin typeface="+mn-lt"/>
                <a:cs typeface="Arial" panose="020B0604020202020204" pitchFamily="34" charset="0"/>
              </a:rPr>
              <a:t>Vollversammlung</a:t>
            </a:r>
            <a:r>
              <a:rPr lang="en-GB" altLang="de-DE" sz="1600" dirty="0">
                <a:solidFill>
                  <a:schemeClr val="tx1"/>
                </a:solidFill>
                <a:highlight>
                  <a:srgbClr val="FFFF00"/>
                </a:highlight>
                <a:latin typeface="+mn-lt"/>
                <a:cs typeface="Arial" panose="020B0604020202020204" pitchFamily="34" charset="0"/>
              </a:rPr>
              <a:t> </a:t>
            </a:r>
            <a:r>
              <a:rPr lang="en-GB" altLang="de-DE" sz="1600" dirty="0" err="1">
                <a:solidFill>
                  <a:schemeClr val="tx1"/>
                </a:solidFill>
                <a:highlight>
                  <a:srgbClr val="FFFF00"/>
                </a:highlight>
                <a:latin typeface="+mn-lt"/>
                <a:cs typeface="Arial" panose="020B0604020202020204" pitchFamily="34" charset="0"/>
              </a:rPr>
              <a:t>zur</a:t>
            </a:r>
            <a:r>
              <a:rPr lang="en-GB" altLang="de-DE" sz="1600" dirty="0">
                <a:solidFill>
                  <a:schemeClr val="tx1"/>
                </a:solidFill>
                <a:highlight>
                  <a:srgbClr val="FFFF00"/>
                </a:highlight>
                <a:latin typeface="+mn-lt"/>
                <a:cs typeface="Arial" panose="020B0604020202020204" pitchFamily="34" charset="0"/>
              </a:rPr>
              <a:t> </a:t>
            </a:r>
            <a:r>
              <a:rPr lang="en-GB" altLang="de-DE" sz="1600" dirty="0" err="1">
                <a:solidFill>
                  <a:schemeClr val="tx1"/>
                </a:solidFill>
                <a:highlight>
                  <a:srgbClr val="FFFF00"/>
                </a:highlight>
                <a:latin typeface="+mn-lt"/>
                <a:cs typeface="Arial" panose="020B0604020202020204" pitchFamily="34" charset="0"/>
              </a:rPr>
              <a:t>Profil</a:t>
            </a:r>
            <a:r>
              <a:rPr lang="en-GB" altLang="de-DE" sz="1600" dirty="0">
                <a:solidFill>
                  <a:schemeClr val="tx1"/>
                </a:solidFill>
                <a:highlight>
                  <a:srgbClr val="FFFF00"/>
                </a:highlight>
                <a:latin typeface="+mn-lt"/>
                <a:cs typeface="Arial" panose="020B0604020202020204" pitchFamily="34" charset="0"/>
              </a:rPr>
              <a:t>- und </a:t>
            </a:r>
            <a:r>
              <a:rPr lang="en-GB" altLang="de-DE" sz="1600" dirty="0" err="1">
                <a:solidFill>
                  <a:schemeClr val="tx1"/>
                </a:solidFill>
                <a:highlight>
                  <a:srgbClr val="FFFF00"/>
                </a:highlight>
                <a:latin typeface="+mn-lt"/>
                <a:cs typeface="Arial" panose="020B0604020202020204" pitchFamily="34" charset="0"/>
              </a:rPr>
              <a:t>Leistungsstufe</a:t>
            </a:r>
            <a:endParaRPr lang="en-GB" altLang="de-DE" sz="1600"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sz="1600" dirty="0">
                <a:solidFill>
                  <a:schemeClr val="tx1"/>
                </a:solidFill>
                <a:highlight>
                  <a:srgbClr val="FFFF00"/>
                </a:highlight>
                <a:latin typeface="+mn-lt"/>
                <a:cs typeface="Arial" panose="020B0604020202020204" pitchFamily="34" charset="0"/>
              </a:rPr>
              <a:t>XX.12.23: </a:t>
            </a:r>
            <a:r>
              <a:rPr lang="en-GB" altLang="de-DE" sz="1600" dirty="0" err="1">
                <a:solidFill>
                  <a:schemeClr val="tx1"/>
                </a:solidFill>
                <a:highlight>
                  <a:srgbClr val="FFFF00"/>
                </a:highlight>
                <a:latin typeface="+mn-lt"/>
                <a:cs typeface="Arial" panose="020B0604020202020204" pitchFamily="34" charset="0"/>
              </a:rPr>
              <a:t>Informationsnachmittag</a:t>
            </a:r>
            <a:r>
              <a:rPr lang="en-GB" altLang="de-DE" sz="1600" dirty="0">
                <a:solidFill>
                  <a:schemeClr val="tx1"/>
                </a:solidFill>
                <a:highlight>
                  <a:srgbClr val="FFFF00"/>
                </a:highlight>
                <a:latin typeface="+mn-lt"/>
                <a:cs typeface="Arial" panose="020B0604020202020204" pitchFamily="34" charset="0"/>
              </a:rPr>
              <a:t> </a:t>
            </a:r>
            <a:r>
              <a:rPr lang="en-GB" altLang="de-DE" sz="1600" dirty="0" err="1">
                <a:solidFill>
                  <a:schemeClr val="tx1"/>
                </a:solidFill>
                <a:highlight>
                  <a:srgbClr val="FFFF00"/>
                </a:highlight>
                <a:latin typeface="+mn-lt"/>
                <a:cs typeface="Arial" panose="020B0604020202020204" pitchFamily="34" charset="0"/>
              </a:rPr>
              <a:t>zum</a:t>
            </a:r>
            <a:r>
              <a:rPr lang="en-GB" altLang="de-DE" sz="1600" dirty="0">
                <a:solidFill>
                  <a:schemeClr val="tx1"/>
                </a:solidFill>
                <a:highlight>
                  <a:srgbClr val="FFFF00"/>
                </a:highlight>
                <a:latin typeface="+mn-lt"/>
                <a:cs typeface="Arial" panose="020B0604020202020204" pitchFamily="34" charset="0"/>
              </a:rPr>
              <a:t> W-</a:t>
            </a:r>
            <a:r>
              <a:rPr lang="en-GB" altLang="de-DE" sz="1600" dirty="0" err="1">
                <a:solidFill>
                  <a:schemeClr val="tx1"/>
                </a:solidFill>
                <a:highlight>
                  <a:srgbClr val="FFFF00"/>
                </a:highlight>
                <a:latin typeface="+mn-lt"/>
                <a:cs typeface="Arial" panose="020B0604020202020204" pitchFamily="34" charset="0"/>
              </a:rPr>
              <a:t>Seminarangebot</a:t>
            </a:r>
            <a:endParaRPr lang="en-GB" altLang="de-DE" sz="1600"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sz="1600" dirty="0">
                <a:solidFill>
                  <a:schemeClr val="tx1"/>
                </a:solidFill>
                <a:highlight>
                  <a:srgbClr val="FFFF00"/>
                </a:highlight>
                <a:latin typeface="+mn-lt"/>
                <a:cs typeface="Arial" panose="020B0604020202020204" pitchFamily="34" charset="0"/>
              </a:rPr>
              <a:t>XX.12.23: </a:t>
            </a:r>
            <a:r>
              <a:rPr lang="en-GB" altLang="de-DE" sz="1600" dirty="0" err="1">
                <a:solidFill>
                  <a:schemeClr val="tx1"/>
                </a:solidFill>
                <a:highlight>
                  <a:srgbClr val="FFFF00"/>
                </a:highlight>
                <a:latin typeface="+mn-lt"/>
                <a:cs typeface="Arial" panose="020B0604020202020204" pitchFamily="34" charset="0"/>
              </a:rPr>
              <a:t>Einführungsveranstaltung</a:t>
            </a:r>
            <a:r>
              <a:rPr lang="en-GB" altLang="de-DE" sz="1600" dirty="0">
                <a:solidFill>
                  <a:schemeClr val="tx1"/>
                </a:solidFill>
                <a:highlight>
                  <a:srgbClr val="FFFF00"/>
                </a:highlight>
                <a:latin typeface="+mn-lt"/>
                <a:cs typeface="Arial" panose="020B0604020202020204" pitchFamily="34" charset="0"/>
              </a:rPr>
              <a:t> </a:t>
            </a:r>
            <a:r>
              <a:rPr lang="en-GB" altLang="de-DE" sz="1600" dirty="0" err="1">
                <a:solidFill>
                  <a:schemeClr val="tx1"/>
                </a:solidFill>
                <a:highlight>
                  <a:srgbClr val="FFFF00"/>
                </a:highlight>
                <a:latin typeface="+mn-lt"/>
                <a:cs typeface="Arial" panose="020B0604020202020204" pitchFamily="34" charset="0"/>
              </a:rPr>
              <a:t>zum</a:t>
            </a:r>
            <a:r>
              <a:rPr lang="en-GB" altLang="de-DE" sz="1600" dirty="0">
                <a:solidFill>
                  <a:schemeClr val="tx1"/>
                </a:solidFill>
                <a:highlight>
                  <a:srgbClr val="FFFF00"/>
                </a:highlight>
                <a:latin typeface="+mn-lt"/>
                <a:cs typeface="Arial" panose="020B0604020202020204" pitchFamily="34" charset="0"/>
              </a:rPr>
              <a:t> </a:t>
            </a:r>
            <a:r>
              <a:rPr lang="en-GB" altLang="de-DE" sz="1600" dirty="0" err="1">
                <a:solidFill>
                  <a:schemeClr val="tx1"/>
                </a:solidFill>
                <a:highlight>
                  <a:srgbClr val="FFFF00"/>
                </a:highlight>
                <a:latin typeface="+mn-lt"/>
                <a:cs typeface="Arial" panose="020B0604020202020204" pitchFamily="34" charset="0"/>
              </a:rPr>
              <a:t>Wahlverfahren</a:t>
            </a:r>
            <a:endParaRPr lang="en-GB" altLang="de-DE" sz="1600"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sz="1600" dirty="0">
                <a:solidFill>
                  <a:schemeClr val="tx1"/>
                </a:solidFill>
                <a:highlight>
                  <a:srgbClr val="FFFF00"/>
                </a:highlight>
                <a:latin typeface="+mn-lt"/>
                <a:cs typeface="Arial" panose="020B0604020202020204" pitchFamily="34" charset="0"/>
              </a:rPr>
              <a:t>XX.12.23: </a:t>
            </a:r>
            <a:r>
              <a:rPr lang="en-GB" altLang="de-DE" sz="1600" dirty="0" err="1">
                <a:solidFill>
                  <a:schemeClr val="tx1"/>
                </a:solidFill>
                <a:highlight>
                  <a:srgbClr val="FFFF00"/>
                </a:highlight>
                <a:latin typeface="+mn-lt"/>
                <a:cs typeface="Arial" panose="020B0604020202020204" pitchFamily="34" charset="0"/>
              </a:rPr>
              <a:t>Vorwahl</a:t>
            </a:r>
            <a:r>
              <a:rPr lang="en-GB" altLang="de-DE" sz="1600" dirty="0">
                <a:solidFill>
                  <a:schemeClr val="tx1"/>
                </a:solidFill>
                <a:highlight>
                  <a:srgbClr val="FFFF00"/>
                </a:highlight>
                <a:latin typeface="+mn-lt"/>
                <a:cs typeface="Arial" panose="020B0604020202020204" pitchFamily="34" charset="0"/>
              </a:rPr>
              <a:t>, </a:t>
            </a:r>
            <a:r>
              <a:rPr lang="en-GB" altLang="de-DE" sz="1600" dirty="0" err="1">
                <a:solidFill>
                  <a:schemeClr val="tx1"/>
                </a:solidFill>
                <a:highlight>
                  <a:srgbClr val="FFFF00"/>
                </a:highlight>
                <a:latin typeface="+mn-lt"/>
                <a:cs typeface="Arial" panose="020B0604020202020204" pitchFamily="34" charset="0"/>
              </a:rPr>
              <a:t>Auswertung</a:t>
            </a:r>
            <a:r>
              <a:rPr lang="en-GB" altLang="de-DE" sz="1600" dirty="0">
                <a:solidFill>
                  <a:schemeClr val="tx1"/>
                </a:solidFill>
                <a:highlight>
                  <a:srgbClr val="FFFF00"/>
                </a:highlight>
                <a:latin typeface="+mn-lt"/>
                <a:cs typeface="Arial" panose="020B0604020202020204" pitchFamily="34" charset="0"/>
              </a:rPr>
              <a:t>, </a:t>
            </a:r>
            <a:r>
              <a:rPr lang="en-GB" altLang="de-DE" sz="1600" dirty="0" err="1">
                <a:solidFill>
                  <a:schemeClr val="tx1"/>
                </a:solidFill>
                <a:highlight>
                  <a:srgbClr val="FFFF00"/>
                </a:highlight>
                <a:latin typeface="+mn-lt"/>
                <a:cs typeface="Arial" panose="020B0604020202020204" pitchFamily="34" charset="0"/>
              </a:rPr>
              <a:t>ggf</a:t>
            </a:r>
            <a:r>
              <a:rPr lang="en-GB" altLang="de-DE" sz="1600" dirty="0">
                <a:solidFill>
                  <a:schemeClr val="tx1"/>
                </a:solidFill>
                <a:highlight>
                  <a:srgbClr val="FFFF00"/>
                </a:highlight>
                <a:latin typeface="+mn-lt"/>
                <a:cs typeface="Arial" panose="020B0604020202020204" pitchFamily="34" charset="0"/>
              </a:rPr>
              <a:t>. </a:t>
            </a:r>
            <a:r>
              <a:rPr lang="en-GB" altLang="de-DE" sz="1600" dirty="0" err="1">
                <a:solidFill>
                  <a:schemeClr val="tx1"/>
                </a:solidFill>
                <a:highlight>
                  <a:srgbClr val="FFFF00"/>
                </a:highlight>
                <a:latin typeface="+mn-lt"/>
                <a:cs typeface="Arial" panose="020B0604020202020204" pitchFamily="34" charset="0"/>
              </a:rPr>
              <a:t>Umwahl</a:t>
            </a:r>
            <a:endParaRPr lang="en-GB" altLang="de-DE" sz="1600"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sz="1600" dirty="0">
                <a:solidFill>
                  <a:schemeClr val="tx1"/>
                </a:solidFill>
                <a:highlight>
                  <a:srgbClr val="FFFF00"/>
                </a:highlight>
                <a:latin typeface="+mn-lt"/>
                <a:cs typeface="Arial" panose="020B0604020202020204" pitchFamily="34" charset="0"/>
              </a:rPr>
              <a:t>XX.01.24: </a:t>
            </a:r>
            <a:r>
              <a:rPr lang="en-GB" altLang="de-DE" sz="1600" dirty="0" err="1">
                <a:solidFill>
                  <a:schemeClr val="tx1"/>
                </a:solidFill>
                <a:highlight>
                  <a:srgbClr val="FFFF00"/>
                </a:highlight>
                <a:latin typeface="+mn-lt"/>
                <a:cs typeface="Arial" panose="020B0604020202020204" pitchFamily="34" charset="0"/>
              </a:rPr>
              <a:t>Fächerwahl</a:t>
            </a:r>
            <a:r>
              <a:rPr lang="en-GB" altLang="de-DE" sz="1600" dirty="0">
                <a:solidFill>
                  <a:schemeClr val="tx1"/>
                </a:solidFill>
                <a:highlight>
                  <a:srgbClr val="FFFF00"/>
                </a:highlight>
                <a:latin typeface="+mn-lt"/>
                <a:cs typeface="Arial" panose="020B0604020202020204" pitchFamily="34" charset="0"/>
              </a:rPr>
              <a:t>, </a:t>
            </a:r>
            <a:r>
              <a:rPr lang="en-GB" altLang="de-DE" sz="1600" dirty="0" err="1">
                <a:solidFill>
                  <a:schemeClr val="tx1"/>
                </a:solidFill>
                <a:highlight>
                  <a:srgbClr val="FFFF00"/>
                </a:highlight>
                <a:latin typeface="+mn-lt"/>
                <a:cs typeface="Arial" panose="020B0604020202020204" pitchFamily="34" charset="0"/>
              </a:rPr>
              <a:t>Auswertung</a:t>
            </a:r>
            <a:r>
              <a:rPr lang="en-GB" altLang="de-DE" sz="1600" dirty="0">
                <a:solidFill>
                  <a:schemeClr val="tx1"/>
                </a:solidFill>
                <a:highlight>
                  <a:srgbClr val="FFFF00"/>
                </a:highlight>
                <a:latin typeface="+mn-lt"/>
                <a:cs typeface="Arial" panose="020B0604020202020204" pitchFamily="34" charset="0"/>
              </a:rPr>
              <a:t>, </a:t>
            </a:r>
            <a:r>
              <a:rPr lang="en-GB" altLang="de-DE" sz="1600" dirty="0" err="1">
                <a:solidFill>
                  <a:schemeClr val="tx1"/>
                </a:solidFill>
                <a:highlight>
                  <a:srgbClr val="FFFF00"/>
                </a:highlight>
                <a:latin typeface="+mn-lt"/>
                <a:cs typeface="Arial" panose="020B0604020202020204" pitchFamily="34" charset="0"/>
              </a:rPr>
              <a:t>ggf</a:t>
            </a:r>
            <a:r>
              <a:rPr lang="en-GB" altLang="de-DE" sz="1600" dirty="0">
                <a:solidFill>
                  <a:schemeClr val="tx1"/>
                </a:solidFill>
                <a:highlight>
                  <a:srgbClr val="FFFF00"/>
                </a:highlight>
                <a:latin typeface="+mn-lt"/>
                <a:cs typeface="Arial" panose="020B0604020202020204" pitchFamily="34" charset="0"/>
              </a:rPr>
              <a:t>. </a:t>
            </a:r>
            <a:r>
              <a:rPr lang="en-GB" altLang="de-DE" sz="1600" dirty="0" err="1">
                <a:solidFill>
                  <a:schemeClr val="tx1"/>
                </a:solidFill>
                <a:highlight>
                  <a:srgbClr val="FFFF00"/>
                </a:highlight>
                <a:latin typeface="+mn-lt"/>
                <a:cs typeface="Arial" panose="020B0604020202020204" pitchFamily="34" charset="0"/>
              </a:rPr>
              <a:t>Umwahl</a:t>
            </a:r>
            <a:endParaRPr lang="en-GB" altLang="de-DE" sz="1600"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sz="1600" dirty="0">
                <a:solidFill>
                  <a:schemeClr val="tx1"/>
                </a:solidFill>
                <a:highlight>
                  <a:srgbClr val="FFFF00"/>
                </a:highlight>
                <a:latin typeface="+mn-lt"/>
                <a:cs typeface="Arial" panose="020B0604020202020204" pitchFamily="34" charset="0"/>
              </a:rPr>
              <a:t>XX.02.24: </a:t>
            </a:r>
            <a:r>
              <a:rPr lang="en-GB" altLang="de-DE" sz="1600" dirty="0" err="1">
                <a:solidFill>
                  <a:schemeClr val="tx1"/>
                </a:solidFill>
                <a:highlight>
                  <a:srgbClr val="FFFF00"/>
                </a:highlight>
                <a:latin typeface="+mn-lt"/>
                <a:cs typeface="Arial" panose="020B0604020202020204" pitchFamily="34" charset="0"/>
              </a:rPr>
              <a:t>Zusammenstellung</a:t>
            </a:r>
            <a:r>
              <a:rPr lang="en-GB" altLang="de-DE" sz="1600" dirty="0">
                <a:solidFill>
                  <a:schemeClr val="tx1"/>
                </a:solidFill>
                <a:highlight>
                  <a:srgbClr val="FFFF00"/>
                </a:highlight>
                <a:latin typeface="+mn-lt"/>
                <a:cs typeface="Arial" panose="020B0604020202020204" pitchFamily="34" charset="0"/>
              </a:rPr>
              <a:t> des </a:t>
            </a:r>
            <a:r>
              <a:rPr lang="en-GB" altLang="de-DE" sz="1600" dirty="0" err="1">
                <a:solidFill>
                  <a:schemeClr val="tx1"/>
                </a:solidFill>
                <a:highlight>
                  <a:srgbClr val="FFFF00"/>
                </a:highlight>
                <a:latin typeface="+mn-lt"/>
                <a:cs typeface="Arial" panose="020B0604020202020204" pitchFamily="34" charset="0"/>
              </a:rPr>
              <a:t>Kursprogramms</a:t>
            </a:r>
            <a:endParaRPr lang="en-GB" altLang="de-DE" sz="1600" dirty="0">
              <a:solidFill>
                <a:schemeClr val="tx1"/>
              </a:solidFill>
              <a:highlight>
                <a:srgbClr val="FFFF00"/>
              </a:highlight>
              <a:latin typeface="+mn-lt"/>
              <a:cs typeface="Arial" panose="020B0604020202020204" pitchFamily="34" charset="0"/>
            </a:endParaRPr>
          </a:p>
        </p:txBody>
      </p:sp>
    </p:spTree>
    <p:extLst>
      <p:ext uri="{BB962C8B-B14F-4D97-AF65-F5344CB8AC3E}">
        <p14:creationId xmlns:p14="http://schemas.microsoft.com/office/powerpoint/2010/main" val="16013152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graphicFrame>
        <p:nvGraphicFramePr>
          <p:cNvPr id="2" name="Diagramm 1">
            <a:extLst>
              <a:ext uri="{FF2B5EF4-FFF2-40B4-BE49-F238E27FC236}">
                <a16:creationId xmlns:a16="http://schemas.microsoft.com/office/drawing/2014/main" id="{08009A2C-DA42-4D30-A067-4D6261A55BE3}"/>
              </a:ext>
            </a:extLst>
          </p:cNvPr>
          <p:cNvGraphicFramePr/>
          <p:nvPr>
            <p:extLst>
              <p:ext uri="{D42A27DB-BD31-4B8C-83A1-F6EECF244321}">
                <p14:modId xmlns:p14="http://schemas.microsoft.com/office/powerpoint/2010/main" val="1431215546"/>
              </p:ext>
            </p:extLst>
          </p:nvPr>
        </p:nvGraphicFramePr>
        <p:xfrm>
          <a:off x="432659" y="1257559"/>
          <a:ext cx="8153992" cy="26465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033421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graphicFrame>
        <p:nvGraphicFramePr>
          <p:cNvPr id="2" name="Diagramm 1">
            <a:extLst>
              <a:ext uri="{FF2B5EF4-FFF2-40B4-BE49-F238E27FC236}">
                <a16:creationId xmlns:a16="http://schemas.microsoft.com/office/drawing/2014/main" id="{08009A2C-DA42-4D30-A067-4D6261A55BE3}"/>
              </a:ext>
            </a:extLst>
          </p:cNvPr>
          <p:cNvGraphicFramePr/>
          <p:nvPr>
            <p:extLst>
              <p:ext uri="{D42A27DB-BD31-4B8C-83A1-F6EECF244321}">
                <p14:modId xmlns:p14="http://schemas.microsoft.com/office/powerpoint/2010/main" val="3783319490"/>
              </p:ext>
            </p:extLst>
          </p:nvPr>
        </p:nvGraphicFramePr>
        <p:xfrm>
          <a:off x="432659" y="1257557"/>
          <a:ext cx="8153992" cy="4239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04604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graphicFrame>
        <p:nvGraphicFramePr>
          <p:cNvPr id="6" name="Diagramm 5"/>
          <p:cNvGraphicFramePr/>
          <p:nvPr>
            <p:extLst>
              <p:ext uri="{D42A27DB-BD31-4B8C-83A1-F6EECF244321}">
                <p14:modId xmlns:p14="http://schemas.microsoft.com/office/powerpoint/2010/main" val="2874444671"/>
              </p:ext>
            </p:extLst>
          </p:nvPr>
        </p:nvGraphicFramePr>
        <p:xfrm>
          <a:off x="432659" y="1257557"/>
          <a:ext cx="8153992" cy="4239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79720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graphicFrame>
        <p:nvGraphicFramePr>
          <p:cNvPr id="6" name="Diagramm 5"/>
          <p:cNvGraphicFramePr/>
          <p:nvPr>
            <p:extLst>
              <p:ext uri="{D42A27DB-BD31-4B8C-83A1-F6EECF244321}">
                <p14:modId xmlns:p14="http://schemas.microsoft.com/office/powerpoint/2010/main" val="3094608966"/>
              </p:ext>
            </p:extLst>
          </p:nvPr>
        </p:nvGraphicFramePr>
        <p:xfrm>
          <a:off x="432659" y="1257557"/>
          <a:ext cx="8153992" cy="4239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09646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graphicFrame>
        <p:nvGraphicFramePr>
          <p:cNvPr id="6" name="Diagramm 5"/>
          <p:cNvGraphicFramePr/>
          <p:nvPr>
            <p:extLst>
              <p:ext uri="{D42A27DB-BD31-4B8C-83A1-F6EECF244321}">
                <p14:modId xmlns:p14="http://schemas.microsoft.com/office/powerpoint/2010/main" val="2014638635"/>
              </p:ext>
            </p:extLst>
          </p:nvPr>
        </p:nvGraphicFramePr>
        <p:xfrm>
          <a:off x="432659" y="1257557"/>
          <a:ext cx="8153992" cy="4239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19329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b="1" dirty="0" err="1">
                <a:solidFill>
                  <a:srgbClr val="0070C0"/>
                </a:solidFill>
                <a:latin typeface="+mn-lt"/>
                <a:cs typeface="Arial" panose="020B0604020202020204" pitchFamily="34" charset="0"/>
              </a:rPr>
              <a:t>Abiturfächerwahl</a:t>
            </a:r>
            <a:r>
              <a:rPr lang="en-GB" altLang="de-DE" sz="2000" b="1" dirty="0">
                <a:solidFill>
                  <a:srgbClr val="0070C0"/>
                </a:solidFill>
                <a:latin typeface="+mn-lt"/>
                <a:cs typeface="Arial" panose="020B0604020202020204" pitchFamily="34" charset="0"/>
              </a:rPr>
              <a:t> und </a:t>
            </a:r>
            <a:r>
              <a:rPr lang="en-GB" altLang="de-DE" sz="2000" b="1" dirty="0" err="1">
                <a:solidFill>
                  <a:srgbClr val="0070C0"/>
                </a:solidFill>
                <a:latin typeface="+mn-lt"/>
                <a:cs typeface="Arial" panose="020B0604020202020204" pitchFamily="34" charset="0"/>
              </a:rPr>
              <a:t>Abiturprüfung</a:t>
            </a:r>
            <a:endParaRPr lang="en-GB" altLang="de-DE" sz="2000" b="1" dirty="0">
              <a:solidFill>
                <a:srgbClr val="0070C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Leistungsnachweise</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Einbringungsregeln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24350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4242059186"/>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lgn="ctr">
                        <a:spcAft>
                          <a:spcPts val="1000"/>
                        </a:spcAft>
                      </a:pPr>
                      <a:r>
                        <a:rPr lang="de-DE" i="1" dirty="0"/>
                        <a:t>nähere Bestimmungen…</a:t>
                      </a:r>
                    </a:p>
                  </a:txBody>
                  <a:tcPr anchor="ct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8" name="Rechteck 7"/>
          <p:cNvSpPr/>
          <p:nvPr/>
        </p:nvSpPr>
        <p:spPr>
          <a:xfrm>
            <a:off x="489648" y="4424344"/>
            <a:ext cx="8041610" cy="1533395"/>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dirty="0">
                <a:solidFill>
                  <a:schemeClr val="tx1"/>
                </a:solidFill>
              </a:rPr>
              <a:t>Grundregeln</a:t>
            </a:r>
          </a:p>
          <a:p>
            <a:pPr marL="285750" indent="-285750">
              <a:buFont typeface="Arial" panose="020B0604020202020204" pitchFamily="34" charset="0"/>
              <a:buChar char="•"/>
            </a:pPr>
            <a:r>
              <a:rPr lang="de-DE" i="1" dirty="0">
                <a:solidFill>
                  <a:schemeClr val="tx1"/>
                </a:solidFill>
              </a:rPr>
              <a:t>Drei Fächer </a:t>
            </a:r>
            <a:r>
              <a:rPr lang="de-DE" dirty="0">
                <a:solidFill>
                  <a:schemeClr val="tx1"/>
                </a:solidFill>
              </a:rPr>
              <a:t>werden </a:t>
            </a:r>
            <a:r>
              <a:rPr lang="de-DE" i="1" dirty="0">
                <a:solidFill>
                  <a:schemeClr val="tx1"/>
                </a:solidFill>
              </a:rPr>
              <a:t>schriftlich</a:t>
            </a:r>
            <a:r>
              <a:rPr lang="de-DE" dirty="0">
                <a:solidFill>
                  <a:schemeClr val="tx1"/>
                </a:solidFill>
              </a:rPr>
              <a:t> geprüft:</a:t>
            </a:r>
            <a:br>
              <a:rPr lang="de-DE" dirty="0">
                <a:solidFill>
                  <a:schemeClr val="tx1"/>
                </a:solidFill>
              </a:rPr>
            </a:br>
            <a:r>
              <a:rPr lang="de-DE" dirty="0">
                <a:solidFill>
                  <a:schemeClr val="tx1"/>
                </a:solidFill>
              </a:rPr>
              <a:t>Festlegung spätestens am </a:t>
            </a:r>
            <a:r>
              <a:rPr lang="de-DE" i="1" dirty="0">
                <a:solidFill>
                  <a:schemeClr val="tx1"/>
                </a:solidFill>
              </a:rPr>
              <a:t>31. Januar in der </a:t>
            </a:r>
            <a:r>
              <a:rPr lang="de-DE" i="1" dirty="0" err="1">
                <a:solidFill>
                  <a:schemeClr val="tx1"/>
                </a:solidFill>
              </a:rPr>
              <a:t>Q13</a:t>
            </a:r>
            <a:endParaRPr lang="de-DE" dirty="0">
              <a:solidFill>
                <a:schemeClr val="tx1"/>
              </a:solidFill>
            </a:endParaRPr>
          </a:p>
          <a:p>
            <a:pPr marL="285750" indent="-285750">
              <a:buFont typeface="Arial" panose="020B0604020202020204" pitchFamily="34" charset="0"/>
              <a:buChar char="•"/>
            </a:pPr>
            <a:r>
              <a:rPr lang="de-DE" i="1" dirty="0">
                <a:solidFill>
                  <a:schemeClr val="tx1"/>
                </a:solidFill>
              </a:rPr>
              <a:t>Zwei Fächer </a:t>
            </a:r>
            <a:r>
              <a:rPr lang="de-DE" dirty="0">
                <a:solidFill>
                  <a:schemeClr val="tx1"/>
                </a:solidFill>
              </a:rPr>
              <a:t>werden </a:t>
            </a:r>
            <a:r>
              <a:rPr lang="de-DE" i="1" dirty="0">
                <a:solidFill>
                  <a:schemeClr val="tx1"/>
                </a:solidFill>
              </a:rPr>
              <a:t>mündlich </a:t>
            </a:r>
            <a:r>
              <a:rPr lang="de-DE" dirty="0">
                <a:solidFill>
                  <a:schemeClr val="tx1"/>
                </a:solidFill>
              </a:rPr>
              <a:t>geprüft: </a:t>
            </a:r>
            <a:br>
              <a:rPr lang="de-DE" dirty="0">
                <a:solidFill>
                  <a:schemeClr val="tx1"/>
                </a:solidFill>
              </a:rPr>
            </a:br>
            <a:r>
              <a:rPr lang="de-DE" dirty="0">
                <a:solidFill>
                  <a:schemeClr val="tx1"/>
                </a:solidFill>
              </a:rPr>
              <a:t>Festlegung spätestens </a:t>
            </a:r>
            <a:r>
              <a:rPr lang="de-DE" i="1" dirty="0">
                <a:solidFill>
                  <a:schemeClr val="tx1"/>
                </a:solidFill>
              </a:rPr>
              <a:t>sechs Wochen vor der schriftlichen Abiturprüfung</a:t>
            </a:r>
          </a:p>
        </p:txBody>
      </p:sp>
    </p:spTree>
    <p:extLst>
      <p:ext uri="{BB962C8B-B14F-4D97-AF65-F5344CB8AC3E}">
        <p14:creationId xmlns:p14="http://schemas.microsoft.com/office/powerpoint/2010/main" val="4891516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3291152882"/>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spcAft>
                          <a:spcPts val="0"/>
                        </a:spcAft>
                      </a:pPr>
                      <a:r>
                        <a:rPr lang="de-DE" sz="1600" dirty="0"/>
                        <a:t>darunter:</a:t>
                      </a:r>
                    </a:p>
                    <a:p>
                      <a:pPr marL="285750" indent="-285750">
                        <a:spcAft>
                          <a:spcPts val="0"/>
                        </a:spcAft>
                        <a:buFont typeface="Arial" panose="020B0604020202020204" pitchFamily="34" charset="0"/>
                        <a:buChar char="•"/>
                      </a:pPr>
                      <a:r>
                        <a:rPr lang="de-DE" sz="1600" dirty="0"/>
                        <a:t>mind. eine fortgeführte </a:t>
                      </a:r>
                      <a:r>
                        <a:rPr lang="de-DE" sz="1600" dirty="0" err="1"/>
                        <a:t>FS</a:t>
                      </a:r>
                      <a:r>
                        <a:rPr lang="de-DE" sz="1600" baseline="0" dirty="0"/>
                        <a:t> </a:t>
                      </a:r>
                      <a:r>
                        <a:rPr lang="de-DE" sz="1600" i="1" baseline="0" dirty="0"/>
                        <a:t>oder</a:t>
                      </a:r>
                      <a:r>
                        <a:rPr lang="de-DE" sz="1600" baseline="0" dirty="0"/>
                        <a:t> eine NW (Bio, Chemie, Physik)</a:t>
                      </a:r>
                    </a:p>
                    <a:p>
                      <a:pPr marL="285750" indent="-285750">
                        <a:spcAft>
                          <a:spcPts val="0"/>
                        </a:spcAft>
                        <a:buFont typeface="Arial" panose="020B0604020202020204" pitchFamily="34" charset="0"/>
                        <a:buChar char="•"/>
                      </a:pPr>
                      <a:r>
                        <a:rPr lang="de-DE" sz="1600" i="1" baseline="0" dirty="0">
                          <a:solidFill>
                            <a:srgbClr val="DAE3F3"/>
                          </a:solidFill>
                        </a:rPr>
                        <a:t>mind. </a:t>
                      </a:r>
                      <a:r>
                        <a:rPr lang="de-DE" sz="1600" baseline="0" dirty="0">
                          <a:solidFill>
                            <a:srgbClr val="DAE3F3"/>
                          </a:solidFill>
                        </a:rPr>
                        <a:t>ein </a:t>
                      </a:r>
                      <a:r>
                        <a:rPr lang="de-DE" sz="1600" baseline="0" dirty="0" err="1">
                          <a:solidFill>
                            <a:srgbClr val="DAE3F3"/>
                          </a:solidFill>
                        </a:rPr>
                        <a:t>GPR</a:t>
                      </a:r>
                      <a:r>
                        <a:rPr lang="de-DE" sz="1600" baseline="0" dirty="0">
                          <a:solidFill>
                            <a:srgbClr val="DAE3F3"/>
                          </a:solidFill>
                        </a:rPr>
                        <a:t>-Fach</a:t>
                      </a:r>
                    </a:p>
                    <a:p>
                      <a:pPr marL="285750" indent="-285750">
                        <a:spcAft>
                          <a:spcPts val="0"/>
                        </a:spcAft>
                        <a:buFont typeface="Arial" panose="020B0604020202020204" pitchFamily="34" charset="0"/>
                        <a:buChar char="•"/>
                      </a:pPr>
                      <a:r>
                        <a:rPr lang="de-DE" sz="1600" baseline="0" dirty="0">
                          <a:solidFill>
                            <a:srgbClr val="DAE3F3"/>
                          </a:solidFill>
                        </a:rPr>
                        <a:t>ein weiteres Fach nach Wahl</a:t>
                      </a:r>
                      <a:endParaRPr lang="de-DE" sz="1600" dirty="0">
                        <a:solidFill>
                          <a:srgbClr val="DAE3F3"/>
                        </a:solidFill>
                      </a:endParaRP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p>
          <a:p>
            <a:pPr algn="ctr" eaLnBrk="1" hangingPunct="1">
              <a:lnSpc>
                <a:spcPct val="100000"/>
              </a:lnSpc>
            </a:pP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Ellipse 10">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extfeld 11">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29802347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348254111"/>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spcAft>
                          <a:spcPts val="0"/>
                        </a:spcAft>
                      </a:pPr>
                      <a:r>
                        <a:rPr lang="de-DE" sz="1600" dirty="0"/>
                        <a:t>darunter:</a:t>
                      </a:r>
                    </a:p>
                    <a:p>
                      <a:pPr marL="285750" indent="-285750">
                        <a:spcAft>
                          <a:spcPts val="0"/>
                        </a:spcAft>
                        <a:buFont typeface="Arial" panose="020B0604020202020204" pitchFamily="34" charset="0"/>
                        <a:buChar char="•"/>
                      </a:pPr>
                      <a:r>
                        <a:rPr lang="de-DE" sz="1600" dirty="0"/>
                        <a:t>mind. eine fortgeführte FS</a:t>
                      </a:r>
                      <a:r>
                        <a:rPr lang="de-DE" sz="1600" baseline="0" dirty="0"/>
                        <a:t> </a:t>
                      </a:r>
                      <a:r>
                        <a:rPr lang="de-DE" sz="1600" i="1" baseline="0" dirty="0"/>
                        <a:t>oder</a:t>
                      </a:r>
                      <a:r>
                        <a:rPr lang="de-DE" sz="1600" baseline="0" dirty="0"/>
                        <a:t> eine NW (Bio, Chemie, Physik)</a:t>
                      </a:r>
                    </a:p>
                    <a:p>
                      <a:pPr marL="285750" indent="-285750">
                        <a:spcAft>
                          <a:spcPts val="0"/>
                        </a:spcAft>
                        <a:buFont typeface="Arial" panose="020B0604020202020204" pitchFamily="34" charset="0"/>
                        <a:buChar char="•"/>
                      </a:pPr>
                      <a:r>
                        <a:rPr lang="de-DE" sz="1600" i="1" baseline="0" dirty="0">
                          <a:solidFill>
                            <a:schemeClr val="tx1"/>
                          </a:solidFill>
                        </a:rPr>
                        <a:t>mind. </a:t>
                      </a:r>
                      <a:r>
                        <a:rPr lang="de-DE" sz="1600" baseline="0" dirty="0">
                          <a:solidFill>
                            <a:schemeClr val="tx1"/>
                          </a:solidFill>
                        </a:rPr>
                        <a:t>ein </a:t>
                      </a:r>
                      <a:r>
                        <a:rPr lang="de-DE" sz="1600" baseline="0" dirty="0" err="1">
                          <a:solidFill>
                            <a:schemeClr val="tx1"/>
                          </a:solidFill>
                        </a:rPr>
                        <a:t>GPR</a:t>
                      </a:r>
                      <a:r>
                        <a:rPr lang="de-DE" sz="1600" baseline="0" dirty="0">
                          <a:solidFill>
                            <a:schemeClr val="tx1"/>
                          </a:solidFill>
                        </a:rPr>
                        <a:t>-Fach</a:t>
                      </a:r>
                    </a:p>
                    <a:p>
                      <a:pPr marL="285750" indent="-285750">
                        <a:spcAft>
                          <a:spcPts val="0"/>
                        </a:spcAft>
                        <a:buFont typeface="Arial" panose="020B0604020202020204" pitchFamily="34" charset="0"/>
                        <a:buChar char="•"/>
                      </a:pPr>
                      <a:r>
                        <a:rPr lang="de-DE" sz="1600" baseline="0" dirty="0">
                          <a:solidFill>
                            <a:srgbClr val="DAE3F3"/>
                          </a:solidFill>
                        </a:rPr>
                        <a:t>ein weiteres Fach nach Wahl</a:t>
                      </a:r>
                      <a:endParaRPr lang="de-DE" sz="1600" dirty="0">
                        <a:solidFill>
                          <a:srgbClr val="DAE3F3"/>
                        </a:solidFill>
                      </a:endParaRP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Ellipse 10">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extfeld 11">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656990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b="1" dirty="0" err="1">
                <a:solidFill>
                  <a:schemeClr val="accent1">
                    <a:lumMod val="75000"/>
                  </a:schemeClr>
                </a:solidFill>
                <a:latin typeface="+mn-lt"/>
                <a:cs typeface="Arial" panose="020B0604020202020204" pitchFamily="34" charset="0"/>
              </a:rPr>
              <a:t>Belegung</a:t>
            </a:r>
            <a:r>
              <a:rPr lang="en-GB" altLang="de-DE" sz="2000" b="1" dirty="0">
                <a:solidFill>
                  <a:schemeClr val="accent1">
                    <a:lumMod val="75000"/>
                  </a:schemeClr>
                </a:solidFill>
                <a:latin typeface="+mn-lt"/>
                <a:cs typeface="Arial" panose="020B0604020202020204" pitchFamily="34" charset="0"/>
              </a:rPr>
              <a:t> und </a:t>
            </a:r>
            <a:r>
              <a:rPr lang="en-GB" altLang="de-DE" sz="2000" b="1" dirty="0" err="1">
                <a:solidFill>
                  <a:schemeClr val="accent1">
                    <a:lumMod val="75000"/>
                  </a:schemeClr>
                </a:solidFill>
                <a:latin typeface="+mn-lt"/>
                <a:cs typeface="Arial" panose="020B0604020202020204" pitchFamily="34" charset="0"/>
              </a:rPr>
              <a:t>Belegungsbeispiele</a:t>
            </a:r>
            <a:endParaRPr lang="en-GB" altLang="de-DE" sz="2000" b="1" dirty="0">
              <a:solidFill>
                <a:schemeClr val="accent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Leistungsnachweise</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Einbringungsregeln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38601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1853184534"/>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spcAft>
                          <a:spcPts val="0"/>
                        </a:spcAft>
                      </a:pPr>
                      <a:r>
                        <a:rPr lang="de-DE" sz="1600" dirty="0"/>
                        <a:t>darunter:</a:t>
                      </a:r>
                    </a:p>
                    <a:p>
                      <a:pPr marL="285750" indent="-285750">
                        <a:spcAft>
                          <a:spcPts val="0"/>
                        </a:spcAft>
                        <a:buFont typeface="Arial" panose="020B0604020202020204" pitchFamily="34" charset="0"/>
                        <a:buChar char="•"/>
                      </a:pPr>
                      <a:r>
                        <a:rPr lang="de-DE" sz="1600" dirty="0"/>
                        <a:t>mind. eine fortgeführte FS</a:t>
                      </a:r>
                      <a:r>
                        <a:rPr lang="de-DE" sz="1600" baseline="0" dirty="0"/>
                        <a:t> </a:t>
                      </a:r>
                      <a:r>
                        <a:rPr lang="de-DE" sz="1600" i="1" baseline="0" dirty="0"/>
                        <a:t>oder</a:t>
                      </a:r>
                      <a:r>
                        <a:rPr lang="de-DE" sz="1600" baseline="0" dirty="0"/>
                        <a:t> eine NW (Bio, Chemie, Physik)</a:t>
                      </a:r>
                    </a:p>
                    <a:p>
                      <a:pPr marL="285750" indent="-285750">
                        <a:spcAft>
                          <a:spcPts val="0"/>
                        </a:spcAft>
                        <a:buFont typeface="Arial" panose="020B0604020202020204" pitchFamily="34" charset="0"/>
                        <a:buChar char="•"/>
                      </a:pPr>
                      <a:r>
                        <a:rPr lang="de-DE" sz="1600" i="1" baseline="0" dirty="0">
                          <a:solidFill>
                            <a:schemeClr val="tx1"/>
                          </a:solidFill>
                        </a:rPr>
                        <a:t>mind. </a:t>
                      </a:r>
                      <a:r>
                        <a:rPr lang="de-DE" sz="1600" baseline="0" dirty="0">
                          <a:solidFill>
                            <a:schemeClr val="tx1"/>
                          </a:solidFill>
                        </a:rPr>
                        <a:t>ein </a:t>
                      </a:r>
                      <a:r>
                        <a:rPr lang="de-DE" sz="1600" baseline="0" dirty="0" err="1">
                          <a:solidFill>
                            <a:schemeClr val="tx1"/>
                          </a:solidFill>
                        </a:rPr>
                        <a:t>GPR</a:t>
                      </a:r>
                      <a:r>
                        <a:rPr lang="de-DE" sz="1600" baseline="0" dirty="0">
                          <a:solidFill>
                            <a:schemeClr val="tx1"/>
                          </a:solidFill>
                        </a:rPr>
                        <a:t>-Fach</a:t>
                      </a:r>
                    </a:p>
                    <a:p>
                      <a:pPr marL="285750" indent="-285750">
                        <a:spcAft>
                          <a:spcPts val="0"/>
                        </a:spcAft>
                        <a:buFont typeface="Arial" panose="020B0604020202020204" pitchFamily="34" charset="0"/>
                        <a:buChar char="•"/>
                      </a:pPr>
                      <a:r>
                        <a:rPr lang="de-DE" sz="1600" baseline="0" dirty="0">
                          <a:solidFill>
                            <a:schemeClr val="tx1"/>
                          </a:solidFill>
                        </a:rPr>
                        <a:t>ein weiteres Fach nach Wahl</a:t>
                      </a:r>
                      <a:endParaRPr lang="de-DE" sz="1600" dirty="0">
                        <a:solidFill>
                          <a:schemeClr val="tx1"/>
                        </a:solidFill>
                      </a:endParaRP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Ellipse 10">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extfeld 11">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262081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2144476820"/>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spcAft>
                          <a:spcPts val="0"/>
                        </a:spcAft>
                      </a:pPr>
                      <a:r>
                        <a:rPr lang="de-DE" sz="1600" dirty="0"/>
                        <a:t>darunter:</a:t>
                      </a:r>
                    </a:p>
                    <a:p>
                      <a:pPr marL="285750" indent="-285750">
                        <a:spcAft>
                          <a:spcPts val="0"/>
                        </a:spcAft>
                        <a:buFont typeface="Arial" panose="020B0604020202020204" pitchFamily="34" charset="0"/>
                        <a:buChar char="•"/>
                      </a:pPr>
                      <a:r>
                        <a:rPr lang="de-DE" sz="1600" dirty="0"/>
                        <a:t>mind. eine fortgeführte </a:t>
                      </a:r>
                      <a:r>
                        <a:rPr lang="de-DE" sz="1600" dirty="0" err="1"/>
                        <a:t>FS</a:t>
                      </a:r>
                      <a:r>
                        <a:rPr lang="de-DE" sz="1600" baseline="0" dirty="0"/>
                        <a:t> </a:t>
                      </a:r>
                      <a:r>
                        <a:rPr lang="de-DE" sz="1600" i="1" baseline="0" dirty="0"/>
                        <a:t>oder</a:t>
                      </a:r>
                      <a:r>
                        <a:rPr lang="de-DE" sz="1600" baseline="0" dirty="0"/>
                        <a:t> eine NW (Bio, Chemie, Physik)</a:t>
                      </a:r>
                    </a:p>
                    <a:p>
                      <a:pPr marL="285750" indent="-285750">
                        <a:spcAft>
                          <a:spcPts val="0"/>
                        </a:spcAft>
                        <a:buFont typeface="Arial" panose="020B0604020202020204" pitchFamily="34" charset="0"/>
                        <a:buChar char="•"/>
                      </a:pPr>
                      <a:r>
                        <a:rPr lang="de-DE" sz="1600" i="1" baseline="0" dirty="0">
                          <a:solidFill>
                            <a:schemeClr val="tx1"/>
                          </a:solidFill>
                        </a:rPr>
                        <a:t>mind. </a:t>
                      </a:r>
                      <a:r>
                        <a:rPr lang="de-DE" sz="1600" baseline="0" dirty="0">
                          <a:solidFill>
                            <a:schemeClr val="tx1"/>
                          </a:solidFill>
                        </a:rPr>
                        <a:t>ein </a:t>
                      </a:r>
                      <a:r>
                        <a:rPr lang="de-DE" sz="1600" baseline="0" dirty="0" err="1">
                          <a:solidFill>
                            <a:schemeClr val="tx1"/>
                          </a:solidFill>
                        </a:rPr>
                        <a:t>GPR</a:t>
                      </a:r>
                      <a:r>
                        <a:rPr lang="de-DE" sz="1600" baseline="0" dirty="0">
                          <a:solidFill>
                            <a:schemeClr val="tx1"/>
                          </a:solidFill>
                        </a:rPr>
                        <a:t>-Fach</a:t>
                      </a:r>
                    </a:p>
                    <a:p>
                      <a:pPr marL="285750" indent="-285750">
                        <a:spcAft>
                          <a:spcPts val="0"/>
                        </a:spcAft>
                        <a:buFont typeface="Arial" panose="020B0604020202020204" pitchFamily="34" charset="0"/>
                        <a:buChar char="•"/>
                      </a:pPr>
                      <a:r>
                        <a:rPr lang="de-DE" sz="1600" baseline="0" dirty="0">
                          <a:solidFill>
                            <a:schemeClr val="tx1"/>
                          </a:solidFill>
                        </a:rPr>
                        <a:t>ein weiteres Fach nach Wahl</a:t>
                      </a:r>
                      <a:endParaRPr lang="de-DE" sz="1600" dirty="0">
                        <a:solidFill>
                          <a:schemeClr val="tx1"/>
                        </a:solidFill>
                      </a:endParaRP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Rechteck 10"/>
          <p:cNvSpPr/>
          <p:nvPr/>
        </p:nvSpPr>
        <p:spPr>
          <a:xfrm>
            <a:off x="489648" y="4424344"/>
            <a:ext cx="8041610" cy="1533395"/>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solidFill>
                  <a:schemeClr val="tx1"/>
                </a:solidFill>
              </a:rPr>
              <a:t>Möglichkeit</a:t>
            </a:r>
            <a:r>
              <a:rPr lang="de-DE" dirty="0">
                <a:solidFill>
                  <a:schemeClr val="tx1"/>
                </a:solidFill>
              </a:rPr>
              <a:t> zur </a:t>
            </a:r>
            <a:r>
              <a:rPr lang="de-DE" i="1" dirty="0">
                <a:solidFill>
                  <a:schemeClr val="tx1"/>
                </a:solidFill>
              </a:rPr>
              <a:t>Substitution</a:t>
            </a:r>
            <a:r>
              <a:rPr lang="de-DE" dirty="0">
                <a:solidFill>
                  <a:schemeClr val="tx1"/>
                </a:solidFill>
              </a:rPr>
              <a:t> </a:t>
            </a:r>
          </a:p>
          <a:p>
            <a:pPr marL="285750" indent="-285750">
              <a:buFont typeface="Arial" panose="020B0604020202020204" pitchFamily="34" charset="0"/>
              <a:buChar char="•"/>
            </a:pPr>
            <a:r>
              <a:rPr lang="de-DE" dirty="0">
                <a:solidFill>
                  <a:schemeClr val="tx1"/>
                </a:solidFill>
              </a:rPr>
              <a:t>von </a:t>
            </a:r>
            <a:r>
              <a:rPr lang="de-DE" b="1" dirty="0">
                <a:solidFill>
                  <a:schemeClr val="tx1"/>
                </a:solidFill>
              </a:rPr>
              <a:t>Deutsch</a:t>
            </a:r>
            <a:r>
              <a:rPr lang="de-DE" dirty="0">
                <a:solidFill>
                  <a:schemeClr val="tx1"/>
                </a:solidFill>
              </a:rPr>
              <a:t>: fortgeführte </a:t>
            </a:r>
            <a:r>
              <a:rPr lang="de-DE" dirty="0" err="1">
                <a:solidFill>
                  <a:schemeClr val="tx1"/>
                </a:solidFill>
              </a:rPr>
              <a:t>FS</a:t>
            </a:r>
            <a:r>
              <a:rPr lang="de-DE" dirty="0">
                <a:solidFill>
                  <a:schemeClr val="tx1"/>
                </a:solidFill>
              </a:rPr>
              <a:t> als Leistungsfach und weitere fortgeführte </a:t>
            </a:r>
            <a:r>
              <a:rPr lang="de-DE" dirty="0" err="1">
                <a:solidFill>
                  <a:schemeClr val="tx1"/>
                </a:solidFill>
              </a:rPr>
              <a:t>FS</a:t>
            </a:r>
            <a:r>
              <a:rPr lang="de-DE" dirty="0">
                <a:solidFill>
                  <a:schemeClr val="tx1"/>
                </a:solidFill>
              </a:rPr>
              <a:t> als Abiturprüfungsfach</a:t>
            </a:r>
          </a:p>
          <a:p>
            <a:endParaRPr lang="de-DE" dirty="0">
              <a:solidFill>
                <a:schemeClr val="tx1"/>
              </a:solidFill>
            </a:endParaRPr>
          </a:p>
          <a:p>
            <a:endParaRPr lang="de-DE" dirty="0">
              <a:solidFill>
                <a:schemeClr val="tx1"/>
              </a:solidFill>
            </a:endParaRPr>
          </a:p>
        </p:txBody>
      </p:sp>
      <p:sp>
        <p:nvSpPr>
          <p:cNvPr id="12" name="Ellipse 11">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6562832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1732311606"/>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spcAft>
                          <a:spcPts val="0"/>
                        </a:spcAft>
                      </a:pPr>
                      <a:r>
                        <a:rPr lang="de-DE" sz="1600" dirty="0"/>
                        <a:t>darunter:</a:t>
                      </a:r>
                    </a:p>
                    <a:p>
                      <a:pPr marL="285750" indent="-285750">
                        <a:spcAft>
                          <a:spcPts val="0"/>
                        </a:spcAft>
                        <a:buFont typeface="Arial" panose="020B0604020202020204" pitchFamily="34" charset="0"/>
                        <a:buChar char="•"/>
                      </a:pPr>
                      <a:r>
                        <a:rPr lang="de-DE" sz="1600" dirty="0"/>
                        <a:t>mind. eine fortgeführte </a:t>
                      </a:r>
                      <a:r>
                        <a:rPr lang="de-DE" sz="1600" dirty="0" err="1"/>
                        <a:t>FS</a:t>
                      </a:r>
                      <a:r>
                        <a:rPr lang="de-DE" sz="1600" baseline="0" dirty="0"/>
                        <a:t> </a:t>
                      </a:r>
                      <a:r>
                        <a:rPr lang="de-DE" sz="1600" i="1" baseline="0" dirty="0"/>
                        <a:t>oder</a:t>
                      </a:r>
                      <a:r>
                        <a:rPr lang="de-DE" sz="1600" baseline="0" dirty="0"/>
                        <a:t> eine NW (Bio, Chemie, Physik)</a:t>
                      </a:r>
                    </a:p>
                    <a:p>
                      <a:pPr marL="285750" indent="-285750">
                        <a:spcAft>
                          <a:spcPts val="0"/>
                        </a:spcAft>
                        <a:buFont typeface="Arial" panose="020B0604020202020204" pitchFamily="34" charset="0"/>
                        <a:buChar char="•"/>
                      </a:pPr>
                      <a:r>
                        <a:rPr lang="de-DE" sz="1600" i="1" baseline="0" dirty="0">
                          <a:solidFill>
                            <a:schemeClr val="tx1"/>
                          </a:solidFill>
                        </a:rPr>
                        <a:t>mind. </a:t>
                      </a:r>
                      <a:r>
                        <a:rPr lang="de-DE" sz="1600" baseline="0" dirty="0">
                          <a:solidFill>
                            <a:schemeClr val="tx1"/>
                          </a:solidFill>
                        </a:rPr>
                        <a:t>ein </a:t>
                      </a:r>
                      <a:r>
                        <a:rPr lang="de-DE" sz="1600" baseline="0" dirty="0" err="1">
                          <a:solidFill>
                            <a:schemeClr val="tx1"/>
                          </a:solidFill>
                        </a:rPr>
                        <a:t>GPR</a:t>
                      </a:r>
                      <a:r>
                        <a:rPr lang="de-DE" sz="1600" baseline="0" dirty="0">
                          <a:solidFill>
                            <a:schemeClr val="tx1"/>
                          </a:solidFill>
                        </a:rPr>
                        <a:t>-Fach</a:t>
                      </a:r>
                    </a:p>
                    <a:p>
                      <a:pPr marL="285750" indent="-285750">
                        <a:spcAft>
                          <a:spcPts val="0"/>
                        </a:spcAft>
                        <a:buFont typeface="Arial" panose="020B0604020202020204" pitchFamily="34" charset="0"/>
                        <a:buChar char="•"/>
                      </a:pPr>
                      <a:r>
                        <a:rPr lang="de-DE" sz="1600" baseline="0" dirty="0">
                          <a:solidFill>
                            <a:schemeClr val="tx1"/>
                          </a:solidFill>
                        </a:rPr>
                        <a:t>ein weiteres Fach nach Wahl</a:t>
                      </a:r>
                      <a:endParaRPr lang="de-DE" sz="1600" dirty="0">
                        <a:solidFill>
                          <a:schemeClr val="tx1"/>
                        </a:solidFill>
                      </a:endParaRP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Rechteck 10"/>
          <p:cNvSpPr/>
          <p:nvPr/>
        </p:nvSpPr>
        <p:spPr>
          <a:xfrm>
            <a:off x="489648" y="4424344"/>
            <a:ext cx="8041610" cy="1533395"/>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a:solidFill>
                <a:schemeClr val="tx1"/>
              </a:solidFill>
            </a:endParaRPr>
          </a:p>
          <a:p>
            <a:endParaRPr lang="de-DE" dirty="0">
              <a:solidFill>
                <a:schemeClr val="tx1"/>
              </a:solidFill>
            </a:endParaRPr>
          </a:p>
          <a:p>
            <a:r>
              <a:rPr lang="de-DE" b="1" u="sng" dirty="0">
                <a:solidFill>
                  <a:schemeClr val="tx1"/>
                </a:solidFill>
              </a:rPr>
              <a:t>Möglichkeit</a:t>
            </a:r>
            <a:r>
              <a:rPr lang="de-DE" dirty="0">
                <a:solidFill>
                  <a:schemeClr val="tx1"/>
                </a:solidFill>
              </a:rPr>
              <a:t> zur </a:t>
            </a:r>
            <a:r>
              <a:rPr lang="de-DE" i="1" dirty="0">
                <a:solidFill>
                  <a:schemeClr val="tx1"/>
                </a:solidFill>
              </a:rPr>
              <a:t>Substitution</a:t>
            </a:r>
            <a:r>
              <a:rPr lang="de-DE" dirty="0">
                <a:solidFill>
                  <a:schemeClr val="tx1"/>
                </a:solidFill>
              </a:rPr>
              <a:t> </a:t>
            </a:r>
          </a:p>
          <a:p>
            <a:pPr marL="285750" indent="-285750">
              <a:buFont typeface="Arial" panose="020B0604020202020204" pitchFamily="34" charset="0"/>
              <a:buChar char="•"/>
            </a:pPr>
            <a:r>
              <a:rPr lang="de-DE" dirty="0">
                <a:solidFill>
                  <a:schemeClr val="tx1"/>
                </a:solidFill>
              </a:rPr>
              <a:t>von </a:t>
            </a:r>
            <a:r>
              <a:rPr lang="de-DE" b="1" dirty="0">
                <a:solidFill>
                  <a:schemeClr val="tx1"/>
                </a:solidFill>
              </a:rPr>
              <a:t>Deutsch</a:t>
            </a:r>
            <a:r>
              <a:rPr lang="de-DE" dirty="0">
                <a:solidFill>
                  <a:schemeClr val="tx1"/>
                </a:solidFill>
              </a:rPr>
              <a:t>: fortgeführte </a:t>
            </a:r>
            <a:r>
              <a:rPr lang="de-DE" dirty="0" err="1">
                <a:solidFill>
                  <a:schemeClr val="tx1"/>
                </a:solidFill>
              </a:rPr>
              <a:t>FS</a:t>
            </a:r>
            <a:r>
              <a:rPr lang="de-DE" dirty="0">
                <a:solidFill>
                  <a:schemeClr val="tx1"/>
                </a:solidFill>
              </a:rPr>
              <a:t> als Leistungsfach und weitere fortgeführte </a:t>
            </a:r>
            <a:r>
              <a:rPr lang="de-DE" dirty="0" err="1">
                <a:solidFill>
                  <a:schemeClr val="tx1"/>
                </a:solidFill>
              </a:rPr>
              <a:t>FS</a:t>
            </a:r>
            <a:r>
              <a:rPr lang="de-DE" dirty="0">
                <a:solidFill>
                  <a:schemeClr val="tx1"/>
                </a:solidFill>
              </a:rPr>
              <a:t> als Abiturprüfungsfach</a:t>
            </a:r>
          </a:p>
          <a:p>
            <a:pPr marL="285750" indent="-285750">
              <a:buFont typeface="Arial" panose="020B0604020202020204" pitchFamily="34" charset="0"/>
              <a:buChar char="•"/>
            </a:pPr>
            <a:r>
              <a:rPr lang="de-DE" dirty="0">
                <a:solidFill>
                  <a:schemeClr val="tx1"/>
                </a:solidFill>
              </a:rPr>
              <a:t>von </a:t>
            </a:r>
            <a:r>
              <a:rPr lang="de-DE" b="1" dirty="0">
                <a:solidFill>
                  <a:schemeClr val="tx1"/>
                </a:solidFill>
              </a:rPr>
              <a:t>Mathematik:</a:t>
            </a:r>
            <a:r>
              <a:rPr lang="de-DE" dirty="0">
                <a:solidFill>
                  <a:schemeClr val="tx1"/>
                </a:solidFill>
              </a:rPr>
              <a:t> NW oder Informatik als Leistungsfach und weitere NW oder Informatik als Abiturprüfungsfach (zudem: Abiturprüfung in FS verpflichtend)</a:t>
            </a:r>
          </a:p>
          <a:p>
            <a:endParaRPr lang="de-DE" dirty="0">
              <a:solidFill>
                <a:schemeClr val="tx1"/>
              </a:solidFill>
            </a:endParaRPr>
          </a:p>
          <a:p>
            <a:endParaRPr lang="de-DE" dirty="0">
              <a:solidFill>
                <a:schemeClr val="tx1"/>
              </a:solidFill>
            </a:endParaRPr>
          </a:p>
        </p:txBody>
      </p:sp>
      <p:sp>
        <p:nvSpPr>
          <p:cNvPr id="12" name="Ellipse 11">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227042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
                <a:srgbClr val="355D90"/>
              </a:buClr>
              <a:buSzTx/>
              <a:buFont typeface="Verdan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Abiturfächerwahl</a:t>
            </a:r>
            <a:r>
              <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rPr>
              <a:t> und </a:t>
            </a: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Abiturprüfung</a:t>
            </a:r>
            <a:endPar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000" b="1" i="0" u="none" strike="noStrike" kern="1200" cap="none" spc="0" normalizeH="0" baseline="0" noProof="0" dirty="0" err="1">
                <a:ln>
                  <a:noFill/>
                </a:ln>
                <a:solidFill>
                  <a:srgbClr val="000000"/>
                </a:solidFill>
                <a:effectLst/>
                <a:uLnTx/>
                <a:uFillTx/>
                <a:latin typeface="Calibri" panose="020F0502020204030204"/>
                <a:cs typeface="Arial" panose="020B0604020202020204" pitchFamily="34" charset="0"/>
              </a:rPr>
              <a:t>Prüfungsformen</a:t>
            </a:r>
            <a:endParaRPr kumimoji="0" lang="en-GB" altLang="de-DE" sz="2000" b="0" i="0" u="none" strike="noStrike" kern="1200" cap="none" spc="0" normalizeH="0" baseline="0" noProof="0" dirty="0">
              <a:ln>
                <a:noFill/>
              </a:ln>
              <a:solidFill>
                <a:srgbClr val="000000"/>
              </a:solidFill>
              <a:effectLst/>
              <a:uLnTx/>
              <a:uFillTx/>
              <a:latin typeface="Calibri" panose="020F0502020204030204"/>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graphicFrame>
        <p:nvGraphicFramePr>
          <p:cNvPr id="3" name="Tabelle 2"/>
          <p:cNvGraphicFramePr>
            <a:graphicFrameLocks noGrp="1"/>
          </p:cNvGraphicFramePr>
          <p:nvPr/>
        </p:nvGraphicFramePr>
        <p:xfrm>
          <a:off x="442863" y="1753807"/>
          <a:ext cx="7804149" cy="2225040"/>
        </p:xfrm>
        <a:graphic>
          <a:graphicData uri="http://schemas.openxmlformats.org/drawingml/2006/table">
            <a:tbl>
              <a:tblPr firstRow="1" bandRow="1">
                <a:tableStyleId>{3B4B98B0-60AC-42C2-AFA5-B58CD77FA1E5}</a:tableStyleId>
              </a:tblPr>
              <a:tblGrid>
                <a:gridCol w="414000">
                  <a:extLst>
                    <a:ext uri="{9D8B030D-6E8A-4147-A177-3AD203B41FA5}">
                      <a16:colId xmlns:a16="http://schemas.microsoft.com/office/drawing/2014/main" val="116271123"/>
                    </a:ext>
                  </a:extLst>
                </a:gridCol>
                <a:gridCol w="2123086">
                  <a:extLst>
                    <a:ext uri="{9D8B030D-6E8A-4147-A177-3AD203B41FA5}">
                      <a16:colId xmlns:a16="http://schemas.microsoft.com/office/drawing/2014/main" val="1604541811"/>
                    </a:ext>
                  </a:extLst>
                </a:gridCol>
                <a:gridCol w="5267063">
                  <a:extLst>
                    <a:ext uri="{9D8B030D-6E8A-4147-A177-3AD203B41FA5}">
                      <a16:colId xmlns:a16="http://schemas.microsoft.com/office/drawing/2014/main" val="1661362697"/>
                    </a:ext>
                  </a:extLst>
                </a:gridCol>
              </a:tblGrid>
              <a:tr h="370840">
                <a:tc>
                  <a:txBody>
                    <a:bodyPr/>
                    <a:lstStyle/>
                    <a:p>
                      <a:endParaRPr lang="de-DE" dirty="0"/>
                    </a:p>
                  </a:txBody>
                  <a:tcPr/>
                </a:tc>
                <a:tc gridSpan="2">
                  <a:txBody>
                    <a:bodyPr/>
                    <a:lstStyle/>
                    <a:p>
                      <a:pPr marL="0" algn="l" defTabSz="914400" rtl="0" eaLnBrk="1" latinLnBrk="0" hangingPunct="1"/>
                      <a:r>
                        <a:rPr lang="de-DE" sz="1800" b="1" kern="1200" dirty="0">
                          <a:solidFill>
                            <a:schemeClr val="tx1"/>
                          </a:solidFill>
                          <a:latin typeface="+mn-lt"/>
                          <a:ea typeface="+mn-ea"/>
                          <a:cs typeface="+mn-cs"/>
                        </a:rPr>
                        <a:t>Abiturprüfungsfach</a:t>
                      </a:r>
                    </a:p>
                  </a:txBody>
                  <a:tcPr/>
                </a:tc>
                <a:tc hMerge="1">
                  <a:txBody>
                    <a:bodyPr/>
                    <a:lstStyle/>
                    <a:p>
                      <a:endParaRPr lang="de-DE"/>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alpha val="20000"/>
                      </a:schemeClr>
                    </a:solidFill>
                  </a:tcPr>
                </a:tc>
                <a:tc>
                  <a:txBody>
                    <a:bodyPr/>
                    <a:lstStyle/>
                    <a:p>
                      <a:r>
                        <a:rPr lang="de-DE" dirty="0"/>
                        <a:t>Deutsch </a:t>
                      </a:r>
                    </a:p>
                  </a:txBody>
                  <a:tcPr>
                    <a:solidFill>
                      <a:schemeClr val="bg1">
                        <a:alpha val="20000"/>
                      </a:schemeClr>
                    </a:solidFill>
                  </a:tcPr>
                </a:tc>
                <a:tc rowSpan="3">
                  <a:txBody>
                    <a:bodyPr/>
                    <a:lstStyle/>
                    <a:p>
                      <a:pPr algn="ctr"/>
                      <a:r>
                        <a:rPr lang="de-DE" u="none" dirty="0"/>
                        <a:t>mind. 2 x schriftlich</a:t>
                      </a:r>
                    </a:p>
                    <a:p>
                      <a:pPr algn="ctr"/>
                      <a:r>
                        <a:rPr lang="de-DE" dirty="0"/>
                        <a:t>höchst. 1 x mündlich</a:t>
                      </a:r>
                    </a:p>
                  </a:txBody>
                  <a:tcPr anchor="ctr">
                    <a:solidFill>
                      <a:schemeClr val="bg1">
                        <a:alpha val="20000"/>
                      </a:schemeClr>
                    </a:solidFill>
                  </a:tcPr>
                </a:tc>
                <a:extLst>
                  <a:ext uri="{0D108BD9-81ED-4DB2-BD59-A6C34878D82A}">
                    <a16:rowId xmlns:a16="http://schemas.microsoft.com/office/drawing/2014/main" val="4057464975"/>
                  </a:ext>
                </a:extLst>
              </a:tr>
              <a:tr h="370840">
                <a:tc>
                  <a:txBody>
                    <a:bodyPr/>
                    <a:lstStyle/>
                    <a:p>
                      <a:pPr algn="ctr"/>
                      <a:r>
                        <a:rPr lang="de-DE" dirty="0"/>
                        <a:t>2</a:t>
                      </a:r>
                    </a:p>
                  </a:txBody>
                  <a:tcPr/>
                </a:tc>
                <a:tc>
                  <a:txBody>
                    <a:bodyPr/>
                    <a:lstStyle/>
                    <a:p>
                      <a:r>
                        <a:rPr lang="de-DE" dirty="0"/>
                        <a:t>Mathematik</a:t>
                      </a:r>
                    </a:p>
                  </a:txBody>
                  <a:tcPr/>
                </a:tc>
                <a:tc vMerge="1">
                  <a:txBody>
                    <a:bodyPr/>
                    <a:lstStyle/>
                    <a:p>
                      <a:endParaRPr lang="de-DE" dirty="0"/>
                    </a:p>
                  </a:txBody>
                  <a:tcPr/>
                </a:tc>
                <a:extLst>
                  <a:ext uri="{0D108BD9-81ED-4DB2-BD59-A6C34878D82A}">
                    <a16:rowId xmlns:a16="http://schemas.microsoft.com/office/drawing/2014/main" val="2308283540"/>
                  </a:ext>
                </a:extLst>
              </a:tr>
              <a:tr h="370840">
                <a:tc>
                  <a:txBody>
                    <a:bodyPr/>
                    <a:lstStyle/>
                    <a:p>
                      <a:pPr algn="ctr"/>
                      <a:r>
                        <a:rPr lang="de-DE" dirty="0"/>
                        <a:t>3</a:t>
                      </a:r>
                    </a:p>
                  </a:txBody>
                  <a:tcPr>
                    <a:solidFill>
                      <a:schemeClr val="bg1">
                        <a:alpha val="20000"/>
                      </a:schemeClr>
                    </a:solidFill>
                  </a:tcPr>
                </a:tc>
                <a:tc>
                  <a:txBody>
                    <a:bodyPr/>
                    <a:lstStyle/>
                    <a:p>
                      <a:r>
                        <a:rPr lang="de-DE" dirty="0"/>
                        <a:t>Leistungsfach</a:t>
                      </a:r>
                    </a:p>
                  </a:txBody>
                  <a:tcPr>
                    <a:solidFill>
                      <a:schemeClr val="bg1">
                        <a:alpha val="20000"/>
                      </a:schemeClr>
                    </a:solidFill>
                  </a:tcPr>
                </a:tc>
                <a:tc vMerge="1">
                  <a:txBody>
                    <a:bodyPr/>
                    <a:lstStyle/>
                    <a:p>
                      <a:endParaRPr lang="de-DE" dirty="0"/>
                    </a:p>
                  </a:txBody>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rowSpan="2">
                  <a:txBody>
                    <a:bodyPr/>
                    <a:lstStyle/>
                    <a:p>
                      <a:pPr algn="ctr"/>
                      <a:r>
                        <a:rPr lang="de-DE" dirty="0"/>
                        <a:t>mind. 1</a:t>
                      </a:r>
                      <a:r>
                        <a:rPr lang="de-DE" baseline="0" dirty="0"/>
                        <a:t> x mündlich</a:t>
                      </a:r>
                    </a:p>
                    <a:p>
                      <a:pPr algn="ctr"/>
                      <a:r>
                        <a:rPr lang="de-DE" u="none" baseline="0" dirty="0"/>
                        <a:t>höchst. 1 x schriftlich</a:t>
                      </a:r>
                      <a:endParaRPr lang="de-DE" u="none" dirty="0"/>
                    </a:p>
                  </a:txBody>
                  <a:tcPr anchor="ctr">
                    <a:solidFill>
                      <a:schemeClr val="accent1">
                        <a:lumMod val="20000"/>
                        <a:lumOff val="80000"/>
                      </a:schemeClr>
                    </a:solidFill>
                  </a:tcPr>
                </a:tc>
                <a:extLst>
                  <a:ext uri="{0D108BD9-81ED-4DB2-BD59-A6C34878D82A}">
                    <a16:rowId xmlns:a16="http://schemas.microsoft.com/office/drawing/2014/main" val="972776445"/>
                  </a:ext>
                </a:extLst>
              </a:tr>
              <a:tr h="370840">
                <a:tc>
                  <a:txBody>
                    <a:bodyPr/>
                    <a:lstStyle/>
                    <a:p>
                      <a:pPr algn="ctr"/>
                      <a:r>
                        <a:rPr lang="de-DE" dirty="0"/>
                        <a:t>5</a:t>
                      </a:r>
                    </a:p>
                  </a:txBody>
                  <a:tcPr/>
                </a:tc>
                <a:tc>
                  <a:txBody>
                    <a:bodyPr/>
                    <a:lstStyle/>
                    <a:p>
                      <a:r>
                        <a:rPr lang="de-DE" dirty="0"/>
                        <a:t>weiteres Fach</a:t>
                      </a:r>
                    </a:p>
                  </a:txBody>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8" name="Rechteck 7"/>
          <p:cNvSpPr/>
          <p:nvPr/>
        </p:nvSpPr>
        <p:spPr>
          <a:xfrm>
            <a:off x="489648" y="4424344"/>
            <a:ext cx="8041610" cy="1533395"/>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sng" strike="noStrike" kern="1200" cap="none" spc="0" normalizeH="0" baseline="0" noProof="0" dirty="0">
                <a:ln>
                  <a:noFill/>
                </a:ln>
                <a:solidFill>
                  <a:prstClr val="black"/>
                </a:solidFill>
                <a:effectLst/>
                <a:uLnTx/>
                <a:uFillTx/>
                <a:latin typeface="Calibri" panose="020F0502020204030204"/>
                <a:ea typeface="+mn-ea"/>
                <a:cs typeface="+mn-cs"/>
              </a:rPr>
              <a:t>Möglichkeit </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zur </a:t>
            </a:r>
            <a:r>
              <a:rPr kumimoji="0" lang="de-DE" sz="1800" b="0" i="1" u="none" strike="noStrike" kern="1200" cap="none" spc="0" normalizeH="0" baseline="0" noProof="0" dirty="0">
                <a:ln>
                  <a:noFill/>
                </a:ln>
                <a:solidFill>
                  <a:prstClr val="black"/>
                </a:solidFill>
                <a:effectLst/>
                <a:uLnTx/>
                <a:uFillTx/>
                <a:latin typeface="Calibri" panose="020F0502020204030204"/>
                <a:ea typeface="+mn-ea"/>
                <a:cs typeface="+mn-cs"/>
              </a:rPr>
              <a:t>Substitution</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von </a:t>
            </a:r>
            <a:r>
              <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rPr>
              <a:t>Deutsch</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 Leistungsfach (</a:t>
            </a:r>
            <a:r>
              <a:rPr kumimoji="0" lang="de-DE" sz="1800" b="0" i="0" u="none" strike="noStrike" kern="1200" cap="none" spc="0" normalizeH="0" baseline="0" noProof="0" dirty="0" err="1">
                <a:ln>
                  <a:noFill/>
                </a:ln>
                <a:solidFill>
                  <a:prstClr val="black"/>
                </a:solidFill>
                <a:effectLst/>
                <a:uLnTx/>
                <a:uFillTx/>
                <a:latin typeface="Calibri" panose="020F0502020204030204"/>
                <a:ea typeface="+mn-ea"/>
                <a:cs typeface="+mn-cs"/>
              </a:rPr>
              <a:t>FS</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 und Mathematik verpflichtend schriftlich</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von </a:t>
            </a:r>
            <a:r>
              <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rPr>
              <a:t>Mathematik:</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 Leistungsfach (NW oder Informatik) und Deutsch verpflichtend schriftlich</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Flexibilität</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b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b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in der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Abiturprüfung</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
        <p:nvSpPr>
          <p:cNvPr id="11" name="Ellipse 10">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feld 11">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b</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reite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und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vertiefte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Allgemein-bildung</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7345291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Fachspezifische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Besonderheiten</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4801314"/>
          </a:xfrm>
          <a:prstGeom prst="rect">
            <a:avLst/>
          </a:prstGeom>
        </p:spPr>
        <p:txBody>
          <a:bodyPr wrap="square">
            <a:spAutoFit/>
          </a:bodyPr>
          <a:lstStyle/>
          <a:p>
            <a:r>
              <a:rPr lang="de-DE" b="1" dirty="0">
                <a:cs typeface="Arial" panose="020B0604020202020204" pitchFamily="34" charset="0"/>
              </a:rPr>
              <a:t>Kunst und Musik</a:t>
            </a:r>
          </a:p>
          <a:p>
            <a:pPr marL="285750" indent="-285750">
              <a:buFont typeface="Arial" panose="020B0604020202020204" pitchFamily="34" charset="0"/>
              <a:buChar char="•"/>
            </a:pPr>
            <a:r>
              <a:rPr lang="de-DE" dirty="0">
                <a:cs typeface="Arial" panose="020B0604020202020204" pitchFamily="34" charset="0"/>
              </a:rPr>
              <a:t>als LF: </a:t>
            </a:r>
            <a:r>
              <a:rPr lang="de-DE" i="1" dirty="0">
                <a:cs typeface="Arial" panose="020B0604020202020204" pitchFamily="34" charset="0"/>
              </a:rPr>
              <a:t>verpflichtend schriftlich und fachpraktisch</a:t>
            </a:r>
            <a:br>
              <a:rPr lang="de-DE" dirty="0">
                <a:cs typeface="Arial" panose="020B0604020202020204" pitchFamily="34" charset="0"/>
              </a:rPr>
            </a:br>
            <a:r>
              <a:rPr lang="de-DE" dirty="0">
                <a:cs typeface="Arial" panose="020B0604020202020204" pitchFamily="34" charset="0"/>
              </a:rPr>
              <a:t>Festlegung mit der Fächerwahl </a:t>
            </a:r>
            <a:r>
              <a:rPr lang="de-DE" i="1" dirty="0">
                <a:cs typeface="Arial" panose="020B0604020202020204" pitchFamily="34" charset="0"/>
              </a:rPr>
              <a:t>spätestens zum 15. April in </a:t>
            </a:r>
            <a:r>
              <a:rPr lang="de-DE" i="1" dirty="0" err="1">
                <a:cs typeface="Arial" panose="020B0604020202020204" pitchFamily="34" charset="0"/>
              </a:rPr>
              <a:t>Jgst</a:t>
            </a:r>
            <a:r>
              <a:rPr lang="de-DE" i="1" dirty="0">
                <a:cs typeface="Arial" panose="020B0604020202020204" pitchFamily="34" charset="0"/>
              </a:rPr>
              <a:t>. 11</a:t>
            </a:r>
          </a:p>
          <a:p>
            <a:pPr marL="285750" indent="-285750">
              <a:buFont typeface="Arial" panose="020B0604020202020204" pitchFamily="34" charset="0"/>
              <a:buChar char="•"/>
            </a:pPr>
            <a:r>
              <a:rPr lang="de-DE" dirty="0">
                <a:cs typeface="Arial" panose="020B0604020202020204" pitchFamily="34" charset="0"/>
              </a:rPr>
              <a:t>auf </a:t>
            </a:r>
            <a:r>
              <a:rPr lang="de-DE" dirty="0" err="1">
                <a:cs typeface="Arial" panose="020B0604020202020204" pitchFamily="34" charset="0"/>
              </a:rPr>
              <a:t>gA</a:t>
            </a:r>
            <a:r>
              <a:rPr lang="de-DE" dirty="0">
                <a:cs typeface="Arial" panose="020B0604020202020204" pitchFamily="34" charset="0"/>
              </a:rPr>
              <a:t>: </a:t>
            </a:r>
            <a:r>
              <a:rPr lang="de-DE" i="1" dirty="0">
                <a:cs typeface="Arial" panose="020B0604020202020204" pitchFamily="34" charset="0"/>
              </a:rPr>
              <a:t>nur Kolloquium </a:t>
            </a:r>
            <a:r>
              <a:rPr lang="de-DE" dirty="0">
                <a:cs typeface="Arial" panose="020B0604020202020204" pitchFamily="34" charset="0"/>
              </a:rPr>
              <a:t>möglich </a:t>
            </a:r>
            <a:br>
              <a:rPr lang="de-DE" dirty="0">
                <a:cs typeface="Arial" panose="020B0604020202020204" pitchFamily="34" charset="0"/>
              </a:rPr>
            </a:br>
            <a:r>
              <a:rPr lang="de-DE" dirty="0">
                <a:cs typeface="Arial" panose="020B0604020202020204" pitchFamily="34" charset="0"/>
              </a:rPr>
              <a:t>Festlegung </a:t>
            </a:r>
            <a:r>
              <a:rPr lang="de-DE" i="1" dirty="0">
                <a:cs typeface="Arial" panose="020B0604020202020204" pitchFamily="34" charset="0"/>
              </a:rPr>
              <a:t>6 Wochen vor Beginn der schriftlichen Abiturprüfung</a:t>
            </a:r>
          </a:p>
          <a:p>
            <a:endParaRPr lang="de-DE" dirty="0">
              <a:cs typeface="Arial" panose="020B0604020202020204" pitchFamily="34" charset="0"/>
            </a:endParaRPr>
          </a:p>
          <a:p>
            <a:r>
              <a:rPr lang="de-DE" b="1" dirty="0">
                <a:cs typeface="Arial" panose="020B0604020202020204" pitchFamily="34" charset="0"/>
              </a:rPr>
              <a:t>Sport</a:t>
            </a:r>
          </a:p>
          <a:p>
            <a:pPr marL="285750" indent="-285750">
              <a:buFont typeface="Arial" panose="020B0604020202020204" pitchFamily="34" charset="0"/>
              <a:buChar char="•"/>
            </a:pPr>
            <a:r>
              <a:rPr lang="de-DE" dirty="0">
                <a:cs typeface="Arial" panose="020B0604020202020204" pitchFamily="34" charset="0"/>
              </a:rPr>
              <a:t>als LF: verpflichtend schriftlich </a:t>
            </a:r>
            <a:r>
              <a:rPr lang="de-DE" i="1" dirty="0">
                <a:cs typeface="Arial" panose="020B0604020202020204" pitchFamily="34" charset="0"/>
              </a:rPr>
              <a:t>oder </a:t>
            </a:r>
            <a:r>
              <a:rPr lang="de-DE" dirty="0">
                <a:cs typeface="Arial" panose="020B0604020202020204" pitchFamily="34" charset="0"/>
              </a:rPr>
              <a:t>mündlich und fachpraktisch</a:t>
            </a:r>
            <a:br>
              <a:rPr lang="de-DE" dirty="0">
                <a:cs typeface="Arial" panose="020B0604020202020204" pitchFamily="34" charset="0"/>
              </a:rPr>
            </a:br>
            <a:r>
              <a:rPr lang="de-DE" dirty="0">
                <a:cs typeface="Arial" panose="020B0604020202020204" pitchFamily="34" charset="0"/>
              </a:rPr>
              <a:t>Festlegung </a:t>
            </a:r>
            <a:r>
              <a:rPr lang="de-DE" i="1" dirty="0">
                <a:cs typeface="Arial" panose="020B0604020202020204" pitchFamily="34" charset="0"/>
              </a:rPr>
              <a:t>spätestens zum 31. Januar im Abiturjahr</a:t>
            </a:r>
          </a:p>
          <a:p>
            <a:pPr marL="285750" indent="-285750">
              <a:buFont typeface="Arial" panose="020B0604020202020204" pitchFamily="34" charset="0"/>
              <a:buChar char="•"/>
            </a:pPr>
            <a:r>
              <a:rPr lang="de-DE" dirty="0">
                <a:cs typeface="Arial" panose="020B0604020202020204" pitchFamily="34" charset="0"/>
              </a:rPr>
              <a:t>auf </a:t>
            </a:r>
            <a:r>
              <a:rPr lang="de-DE" dirty="0" err="1">
                <a:cs typeface="Arial" panose="020B0604020202020204" pitchFamily="34" charset="0"/>
              </a:rPr>
              <a:t>gA</a:t>
            </a:r>
            <a:r>
              <a:rPr lang="de-DE" dirty="0">
                <a:cs typeface="Arial" panose="020B0604020202020204" pitchFamily="34" charset="0"/>
              </a:rPr>
              <a:t>: </a:t>
            </a:r>
            <a:r>
              <a:rPr lang="de-DE" i="1" dirty="0">
                <a:cs typeface="Arial" panose="020B0604020202020204" pitchFamily="34" charset="0"/>
              </a:rPr>
              <a:t>keine</a:t>
            </a:r>
            <a:r>
              <a:rPr lang="de-DE" dirty="0">
                <a:cs typeface="Arial" panose="020B0604020202020204" pitchFamily="34" charset="0"/>
              </a:rPr>
              <a:t> Abiturprüfung möglich</a:t>
            </a:r>
          </a:p>
          <a:p>
            <a:endParaRPr lang="de-DE" dirty="0">
              <a:cs typeface="Arial" panose="020B0604020202020204" pitchFamily="34" charset="0"/>
            </a:endParaRPr>
          </a:p>
          <a:p>
            <a:r>
              <a:rPr lang="de-DE" b="1" dirty="0">
                <a:cs typeface="Arial" panose="020B0604020202020204" pitchFamily="34" charset="0"/>
              </a:rPr>
              <a:t>Spät beginnende Fremdsprachen, spät beginnende Informatik, Wirtschafts-</a:t>
            </a:r>
            <a:br>
              <a:rPr lang="de-DE" b="1" dirty="0">
                <a:cs typeface="Arial" panose="020B0604020202020204" pitchFamily="34" charset="0"/>
              </a:rPr>
            </a:br>
            <a:r>
              <a:rPr lang="de-DE" b="1" dirty="0" err="1">
                <a:cs typeface="Arial" panose="020B0604020202020204" pitchFamily="34" charset="0"/>
              </a:rPr>
              <a:t>informatik</a:t>
            </a:r>
            <a:r>
              <a:rPr lang="de-DE" b="1" dirty="0">
                <a:cs typeface="Arial" panose="020B0604020202020204" pitchFamily="34" charset="0"/>
              </a:rPr>
              <a:t>, Sozialwissenschaftliche Arbeitsfelder, Biophysik (mit Physik), Geologie (mit Geographie)</a:t>
            </a:r>
          </a:p>
          <a:p>
            <a:pPr marL="285750" indent="-285750">
              <a:buFont typeface="Arial" panose="020B0604020202020204" pitchFamily="34" charset="0"/>
              <a:buChar char="•"/>
            </a:pPr>
            <a:r>
              <a:rPr lang="de-DE" i="1" dirty="0">
                <a:cs typeface="Arial" panose="020B0604020202020204" pitchFamily="34" charset="0"/>
              </a:rPr>
              <a:t>nur Kolloquium </a:t>
            </a:r>
            <a:r>
              <a:rPr lang="de-DE" dirty="0">
                <a:cs typeface="Arial" panose="020B0604020202020204" pitchFamily="34" charset="0"/>
              </a:rPr>
              <a:t>möglich</a:t>
            </a:r>
          </a:p>
          <a:p>
            <a:pPr marL="285750" indent="-285750">
              <a:buFont typeface="Arial" panose="020B0604020202020204" pitchFamily="34" charset="0"/>
              <a:buChar char="•"/>
            </a:pPr>
            <a:r>
              <a:rPr lang="de-DE" dirty="0">
                <a:cs typeface="Arial" panose="020B0604020202020204" pitchFamily="34" charset="0"/>
              </a:rPr>
              <a:t>nur bei Belegung des entsprechenden Faches über </a:t>
            </a:r>
            <a:r>
              <a:rPr lang="de-DE" i="1" dirty="0">
                <a:cs typeface="Arial" panose="020B0604020202020204" pitchFamily="34" charset="0"/>
              </a:rPr>
              <a:t>vier Kurshalbjahre</a:t>
            </a:r>
          </a:p>
          <a:p>
            <a:endParaRPr lang="de-DE" dirty="0">
              <a:latin typeface="Arial" panose="020B0604020202020204" pitchFamily="34" charset="0"/>
              <a:cs typeface="Arial" panose="020B0604020202020204" pitchFamily="34" charset="0"/>
            </a:endParaRPr>
          </a:p>
        </p:txBody>
      </p:sp>
      <p:sp>
        <p:nvSpPr>
          <p:cNvPr id="12" name="Ellipse 11">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Ellipse 10">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6048211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Beispiel</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D693D5B-B8D0-4894-AEC8-95D8874EF162}"/>
              </a:ext>
            </a:extLst>
          </p:cNvPr>
          <p:cNvGraphicFramePr>
            <a:graphicFrameLocks noGrp="1"/>
          </p:cNvGraphicFramePr>
          <p:nvPr>
            <p:extLst>
              <p:ext uri="{D42A27DB-BD31-4B8C-83A1-F6EECF244321}">
                <p14:modId xmlns:p14="http://schemas.microsoft.com/office/powerpoint/2010/main" val="3816533626"/>
              </p:ext>
            </p:extLst>
          </p:nvPr>
        </p:nvGraphicFramePr>
        <p:xfrm>
          <a:off x="474617" y="1937591"/>
          <a:ext cx="3874460" cy="2225040"/>
        </p:xfrm>
        <a:graphic>
          <a:graphicData uri="http://schemas.openxmlformats.org/drawingml/2006/table">
            <a:tbl>
              <a:tblPr firstRow="1" bandRow="1">
                <a:tableStyleId>{3B4B98B0-60AC-42C2-AFA5-B58CD77FA1E5}</a:tableStyleId>
              </a:tblPr>
              <a:tblGrid>
                <a:gridCol w="2521502">
                  <a:extLst>
                    <a:ext uri="{9D8B030D-6E8A-4147-A177-3AD203B41FA5}">
                      <a16:colId xmlns:a16="http://schemas.microsoft.com/office/drawing/2014/main" val="3657886012"/>
                    </a:ext>
                  </a:extLst>
                </a:gridCol>
                <a:gridCol w="1352958">
                  <a:extLst>
                    <a:ext uri="{9D8B030D-6E8A-4147-A177-3AD203B41FA5}">
                      <a16:colId xmlns:a16="http://schemas.microsoft.com/office/drawing/2014/main" val="2142795075"/>
                    </a:ext>
                  </a:extLst>
                </a:gridCol>
              </a:tblGrid>
              <a:tr h="370840">
                <a:tc>
                  <a:txBody>
                    <a:bodyPr/>
                    <a:lstStyle/>
                    <a:p>
                      <a:r>
                        <a:rPr lang="de-DE" sz="1600" dirty="0"/>
                        <a:t>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Prüfungsform</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t>Deutsch (</a:t>
                      </a:r>
                      <a:r>
                        <a:rPr lang="de-DE" sz="1600" dirty="0" err="1"/>
                        <a:t>eA</a:t>
                      </a:r>
                      <a:r>
                        <a:rPr lang="de-DE" sz="1600" dirty="0"/>
                        <a:t>)</a:t>
                      </a:r>
                      <a:endParaRPr lang="de-DE" sz="1600" dirty="0">
                        <a:solidFill>
                          <a:srgbClr val="0070C0"/>
                        </a:solidFill>
                        <a:latin typeface="Arial" panose="020B0604020202020204" pitchFamily="34" charset="0"/>
                        <a:cs typeface="Arial" panose="020B0604020202020204" pitchFamily="34" charset="0"/>
                      </a:endParaRPr>
                    </a:p>
                  </a:txBody>
                  <a:tcPr/>
                </a:tc>
                <a:tc>
                  <a:txBody>
                    <a:bodyPr/>
                    <a:lstStyle/>
                    <a:p>
                      <a:r>
                        <a:rPr lang="de-DE" sz="1600" dirty="0"/>
                        <a:t>schriftlich</a:t>
                      </a:r>
                      <a:endParaRPr lang="de-DE" sz="1600" dirty="0">
                        <a:solidFill>
                          <a:srgbClr val="0070C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597174"/>
                  </a:ext>
                </a:extLst>
              </a:tr>
              <a:tr h="370840">
                <a:tc>
                  <a:txBody>
                    <a:bodyPr/>
                    <a:lstStyle/>
                    <a:p>
                      <a:r>
                        <a:rPr lang="de-DE" sz="1600" dirty="0"/>
                        <a:t>Mathematik (</a:t>
                      </a:r>
                      <a:r>
                        <a:rPr lang="de-DE" sz="1600" dirty="0" err="1"/>
                        <a:t>eA</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mündlich</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b="1" dirty="0">
                          <a:solidFill>
                            <a:srgbClr val="00B050"/>
                          </a:solidFill>
                        </a:rPr>
                        <a:t>Leistungsfach Englisch (</a:t>
                      </a:r>
                      <a:r>
                        <a:rPr lang="de-DE" sz="1600" b="1" dirty="0" err="1">
                          <a:solidFill>
                            <a:srgbClr val="00B050"/>
                          </a:solidFill>
                        </a:rPr>
                        <a:t>eA</a:t>
                      </a:r>
                      <a:r>
                        <a:rPr lang="de-DE" sz="1600" b="1" dirty="0">
                          <a:solidFill>
                            <a:srgbClr val="00B050"/>
                          </a:solidFill>
                        </a:rPr>
                        <a:t>)</a:t>
                      </a:r>
                      <a:endParaRPr lang="de-DE" sz="1600" b="1" dirty="0">
                        <a:solidFill>
                          <a:srgbClr val="00B050"/>
                        </a:solidFill>
                        <a:latin typeface="Arial" panose="020B0604020202020204" pitchFamily="34" charset="0"/>
                        <a:cs typeface="Arial" panose="020B0604020202020204" pitchFamily="34" charset="0"/>
                      </a:endParaRPr>
                    </a:p>
                  </a:txBody>
                  <a:tcPr/>
                </a:tc>
                <a:tc>
                  <a:txBody>
                    <a:bodyPr/>
                    <a:lstStyle/>
                    <a:p>
                      <a:r>
                        <a:rPr lang="de-DE" sz="1600" b="1" dirty="0">
                          <a:solidFill>
                            <a:srgbClr val="00B050"/>
                          </a:solidFill>
                        </a:rPr>
                        <a:t>schriftlich</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r h="370840">
                <a:tc>
                  <a:txBody>
                    <a:bodyPr/>
                    <a:lstStyle/>
                    <a:p>
                      <a:r>
                        <a:rPr lang="de-DE" sz="1600" dirty="0"/>
                        <a:t>Latein </a:t>
                      </a:r>
                      <a:endParaRPr lang="de-DE" sz="1600" dirty="0">
                        <a:solidFill>
                          <a:srgbClr val="0070C0"/>
                        </a:solidFill>
                        <a:latin typeface="Arial" panose="020B0604020202020204" pitchFamily="34" charset="0"/>
                        <a:cs typeface="Arial" panose="020B0604020202020204" pitchFamily="34" charset="0"/>
                      </a:endParaRPr>
                    </a:p>
                  </a:txBody>
                  <a:tcPr/>
                </a:tc>
                <a:tc>
                  <a:txBody>
                    <a:bodyPr/>
                    <a:lstStyle/>
                    <a:p>
                      <a:r>
                        <a:rPr lang="de-DE" sz="1600" dirty="0"/>
                        <a:t>schriftlich</a:t>
                      </a:r>
                      <a:endParaRPr lang="de-DE" sz="1600" dirty="0">
                        <a:solidFill>
                          <a:srgbClr val="0070C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51911367"/>
                  </a:ext>
                </a:extLst>
              </a:tr>
              <a:tr h="370840">
                <a:tc>
                  <a:txBody>
                    <a:bodyPr/>
                    <a:lstStyle/>
                    <a:p>
                      <a:r>
                        <a:rPr lang="de-DE" sz="1600" dirty="0"/>
                        <a:t>Wirtschaft und Recht</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mündlich</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834548242"/>
                  </a:ext>
                </a:extLst>
              </a:tr>
            </a:tbl>
          </a:graphicData>
        </a:graphic>
      </p:graphicFrame>
      <p:graphicFrame>
        <p:nvGraphicFramePr>
          <p:cNvPr id="8" name="Tabelle 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1341347766"/>
              </p:ext>
            </p:extLst>
          </p:nvPr>
        </p:nvGraphicFramePr>
        <p:xfrm>
          <a:off x="474617" y="4499144"/>
          <a:ext cx="3874460" cy="1483360"/>
        </p:xfrm>
        <a:graphic>
          <a:graphicData uri="http://schemas.openxmlformats.org/drawingml/2006/table">
            <a:tbl>
              <a:tblPr firstRow="1" bandRow="1">
                <a:tableStyleId>{3B4B98B0-60AC-42C2-AFA5-B58CD77FA1E5}</a:tableStyleId>
              </a:tblPr>
              <a:tblGrid>
                <a:gridCol w="3144073">
                  <a:extLst>
                    <a:ext uri="{9D8B030D-6E8A-4147-A177-3AD203B41FA5}">
                      <a16:colId xmlns:a16="http://schemas.microsoft.com/office/drawing/2014/main" val="3657886012"/>
                    </a:ext>
                  </a:extLst>
                </a:gridCol>
                <a:gridCol w="730387">
                  <a:extLst>
                    <a:ext uri="{9D8B030D-6E8A-4147-A177-3AD203B41FA5}">
                      <a16:colId xmlns:a16="http://schemas.microsoft.com/office/drawing/2014/main" val="2142795075"/>
                    </a:ext>
                  </a:extLst>
                </a:gridCol>
              </a:tblGrid>
              <a:tr h="370840">
                <a:tc>
                  <a:txBody>
                    <a:bodyPr/>
                    <a:lstStyle/>
                    <a:p>
                      <a:r>
                        <a:rPr lang="de-DE" sz="1600" dirty="0"/>
                        <a:t>Abiturfächer</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Deutsch </a:t>
                      </a:r>
                      <a:r>
                        <a:rPr lang="de-DE" sz="1600" i="1" dirty="0"/>
                        <a:t>und </a:t>
                      </a:r>
                      <a:r>
                        <a:rPr lang="de-DE" sz="1600" dirty="0"/>
                        <a:t>Mathematik </a:t>
                      </a:r>
                      <a:r>
                        <a:rPr lang="de-DE" sz="1600" i="1" dirty="0"/>
                        <a:t>und</a:t>
                      </a:r>
                      <a:r>
                        <a:rPr lang="de-DE" sz="1600" dirty="0"/>
                        <a:t> </a:t>
                      </a:r>
                      <a:r>
                        <a:rPr lang="de-DE" sz="1600" dirty="0" err="1"/>
                        <a:t>LF</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eine </a:t>
                      </a:r>
                      <a:r>
                        <a:rPr lang="de-DE" sz="1600" dirty="0" err="1"/>
                        <a:t>fortgef</a:t>
                      </a:r>
                      <a:r>
                        <a:rPr lang="de-DE" sz="1600" dirty="0"/>
                        <a:t>. </a:t>
                      </a:r>
                      <a:r>
                        <a:rPr lang="de-DE" sz="1600" dirty="0" err="1"/>
                        <a:t>FS</a:t>
                      </a:r>
                      <a:r>
                        <a:rPr lang="de-DE" sz="1600" dirty="0"/>
                        <a:t> </a:t>
                      </a:r>
                      <a:r>
                        <a:rPr lang="de-DE" sz="1600" i="1" dirty="0"/>
                        <a:t>oder </a:t>
                      </a:r>
                      <a:r>
                        <a:rPr lang="de-DE" sz="1600" dirty="0"/>
                        <a:t>NW</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mind. ein GPR-Fach</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4" name="Ellipse 13">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5BA87604-5981-432B-960C-C1838C9D0ED7}"/>
              </a:ext>
            </a:extLst>
          </p:cNvPr>
          <p:cNvSpPr txBox="1"/>
          <p:nvPr/>
        </p:nvSpPr>
        <p:spPr>
          <a:xfrm>
            <a:off x="2017831" y="1135415"/>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sprachlichen</a:t>
            </a:r>
            <a:r>
              <a:rPr lang="de-DE" sz="1400" dirty="0">
                <a:cs typeface="Arial" panose="020B0604020202020204" pitchFamily="34" charset="0"/>
              </a:rPr>
              <a:t> Bereich</a:t>
            </a:r>
          </a:p>
        </p:txBody>
      </p:sp>
      <p:graphicFrame>
        <p:nvGraphicFramePr>
          <p:cNvPr id="18" name="Tabelle 1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3633713115"/>
              </p:ext>
            </p:extLst>
          </p:nvPr>
        </p:nvGraphicFramePr>
        <p:xfrm>
          <a:off x="4712354" y="4499144"/>
          <a:ext cx="3874460" cy="1483360"/>
        </p:xfrm>
        <a:graphic>
          <a:graphicData uri="http://schemas.openxmlformats.org/drawingml/2006/table">
            <a:tbl>
              <a:tblPr firstRow="1" bandRow="1">
                <a:tableStyleId>{3B4B98B0-60AC-42C2-AFA5-B58CD77FA1E5}</a:tableStyleId>
              </a:tblPr>
              <a:tblGrid>
                <a:gridCol w="3075980">
                  <a:extLst>
                    <a:ext uri="{9D8B030D-6E8A-4147-A177-3AD203B41FA5}">
                      <a16:colId xmlns:a16="http://schemas.microsoft.com/office/drawing/2014/main" val="3657886012"/>
                    </a:ext>
                  </a:extLst>
                </a:gridCol>
                <a:gridCol w="798480">
                  <a:extLst>
                    <a:ext uri="{9D8B030D-6E8A-4147-A177-3AD203B41FA5}">
                      <a16:colId xmlns:a16="http://schemas.microsoft.com/office/drawing/2014/main" val="2142795075"/>
                    </a:ext>
                  </a:extLst>
                </a:gridCol>
              </a:tblGrid>
              <a:tr h="370840">
                <a:tc>
                  <a:txBody>
                    <a:bodyPr/>
                    <a:lstStyle/>
                    <a:p>
                      <a:r>
                        <a:rPr lang="de-DE" sz="1600" dirty="0"/>
                        <a:t>Prüfungsformen</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3</a:t>
                      </a:r>
                      <a:r>
                        <a:rPr lang="de-DE" sz="1600" baseline="0" dirty="0"/>
                        <a:t> x </a:t>
                      </a:r>
                      <a:r>
                        <a:rPr lang="de-DE" sz="1600" dirty="0"/>
                        <a:t>schriftl., 2 x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zwei Fächer auf </a:t>
                      </a:r>
                      <a:r>
                        <a:rPr lang="de-DE" sz="1600" dirty="0" err="1"/>
                        <a:t>eA</a:t>
                      </a:r>
                      <a:r>
                        <a:rPr lang="de-DE" sz="1600" dirty="0"/>
                        <a:t> schriftl.</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höchst. ein Fach auf </a:t>
                      </a:r>
                      <a:r>
                        <a:rPr lang="de-DE" sz="1600" dirty="0" err="1"/>
                        <a:t>eA</a:t>
                      </a:r>
                      <a:r>
                        <a:rPr lang="de-DE" sz="1600" dirty="0"/>
                        <a:t>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20" name="Ellipse 19">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Textfeld 20">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9402786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Beispiel</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D693D5B-B8D0-4894-AEC8-95D8874EF162}"/>
              </a:ext>
            </a:extLst>
          </p:cNvPr>
          <p:cNvGraphicFramePr>
            <a:graphicFrameLocks noGrp="1"/>
          </p:cNvGraphicFramePr>
          <p:nvPr>
            <p:extLst>
              <p:ext uri="{D42A27DB-BD31-4B8C-83A1-F6EECF244321}">
                <p14:modId xmlns:p14="http://schemas.microsoft.com/office/powerpoint/2010/main" val="2956336241"/>
              </p:ext>
            </p:extLst>
          </p:nvPr>
        </p:nvGraphicFramePr>
        <p:xfrm>
          <a:off x="474617" y="1937591"/>
          <a:ext cx="3874460" cy="2225040"/>
        </p:xfrm>
        <a:graphic>
          <a:graphicData uri="http://schemas.openxmlformats.org/drawingml/2006/table">
            <a:tbl>
              <a:tblPr firstRow="1" bandRow="1">
                <a:tableStyleId>{3B4B98B0-60AC-42C2-AFA5-B58CD77FA1E5}</a:tableStyleId>
              </a:tblPr>
              <a:tblGrid>
                <a:gridCol w="2521502">
                  <a:extLst>
                    <a:ext uri="{9D8B030D-6E8A-4147-A177-3AD203B41FA5}">
                      <a16:colId xmlns:a16="http://schemas.microsoft.com/office/drawing/2014/main" val="3657886012"/>
                    </a:ext>
                  </a:extLst>
                </a:gridCol>
                <a:gridCol w="1352958">
                  <a:extLst>
                    <a:ext uri="{9D8B030D-6E8A-4147-A177-3AD203B41FA5}">
                      <a16:colId xmlns:a16="http://schemas.microsoft.com/office/drawing/2014/main" val="2142795075"/>
                    </a:ext>
                  </a:extLst>
                </a:gridCol>
              </a:tblGrid>
              <a:tr h="370840">
                <a:tc>
                  <a:txBody>
                    <a:bodyPr/>
                    <a:lstStyle/>
                    <a:p>
                      <a:r>
                        <a:rPr lang="de-DE" sz="1600" dirty="0"/>
                        <a:t>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Prüfungsform</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latin typeface="+mn-lt"/>
                          <a:cs typeface="Arial" panose="020B0604020202020204" pitchFamily="34" charset="0"/>
                        </a:rPr>
                        <a:t>Deutsch (</a:t>
                      </a:r>
                      <a:r>
                        <a:rPr lang="de-DE" sz="1600" dirty="0" err="1">
                          <a:latin typeface="+mn-lt"/>
                          <a:cs typeface="Arial" panose="020B0604020202020204" pitchFamily="34" charset="0"/>
                        </a:rPr>
                        <a:t>eA</a:t>
                      </a:r>
                      <a:r>
                        <a:rPr lang="de-DE" sz="1600" dirty="0">
                          <a:latin typeface="+mn-lt"/>
                          <a:cs typeface="Arial" panose="020B0604020202020204" pitchFamily="34" charset="0"/>
                        </a:rPr>
                        <a:t>)</a:t>
                      </a:r>
                    </a:p>
                  </a:txBody>
                  <a:tcPr/>
                </a:tc>
                <a:tc>
                  <a:txBody>
                    <a:bodyPr/>
                    <a:lstStyle/>
                    <a:p>
                      <a:r>
                        <a:rPr lang="de-DE" sz="1600" dirty="0">
                          <a:latin typeface="+mn-lt"/>
                          <a:cs typeface="Arial" panose="020B0604020202020204" pitchFamily="34" charset="0"/>
                        </a:rPr>
                        <a:t>mündlich</a:t>
                      </a:r>
                    </a:p>
                  </a:txBody>
                  <a:tcPr/>
                </a:tc>
                <a:extLst>
                  <a:ext uri="{0D108BD9-81ED-4DB2-BD59-A6C34878D82A}">
                    <a16:rowId xmlns:a16="http://schemas.microsoft.com/office/drawing/2014/main" val="1672597174"/>
                  </a:ext>
                </a:extLst>
              </a:tr>
              <a:tr h="370840">
                <a:tc>
                  <a:txBody>
                    <a:bodyPr/>
                    <a:lstStyle/>
                    <a:p>
                      <a:r>
                        <a:rPr lang="de-DE" sz="1600" dirty="0">
                          <a:solidFill>
                            <a:schemeClr val="tx1"/>
                          </a:solidFill>
                          <a:latin typeface="+mn-lt"/>
                          <a:cs typeface="Arial" panose="020B0604020202020204" pitchFamily="34" charset="0"/>
                        </a:rPr>
                        <a:t>Mathematik (</a:t>
                      </a:r>
                      <a:r>
                        <a:rPr lang="de-DE" sz="1600" dirty="0" err="1">
                          <a:solidFill>
                            <a:schemeClr val="tx1"/>
                          </a:solidFill>
                          <a:latin typeface="+mn-lt"/>
                          <a:cs typeface="Arial" panose="020B0604020202020204" pitchFamily="34" charset="0"/>
                        </a:rPr>
                        <a:t>eA</a:t>
                      </a:r>
                      <a:r>
                        <a:rPr lang="de-DE" sz="1600" dirty="0">
                          <a:solidFill>
                            <a:schemeClr val="tx1"/>
                          </a:solidFill>
                          <a:latin typeface="+mn-lt"/>
                          <a:cs typeface="Arial" panose="020B0604020202020204" pitchFamily="34" charset="0"/>
                        </a:rPr>
                        <a:t>)</a:t>
                      </a:r>
                    </a:p>
                  </a:txBody>
                  <a:tcPr/>
                </a:tc>
                <a:tc>
                  <a:txBody>
                    <a:bodyPr/>
                    <a:lstStyle/>
                    <a:p>
                      <a:r>
                        <a:rPr lang="de-DE" sz="1600" dirty="0">
                          <a:solidFill>
                            <a:schemeClr val="tx1"/>
                          </a:solidFill>
                          <a:latin typeface="+mn-lt"/>
                          <a:cs typeface="Arial" panose="020B0604020202020204" pitchFamily="34" charset="0"/>
                        </a:rPr>
                        <a:t>schriftlich</a:t>
                      </a:r>
                    </a:p>
                  </a:txBody>
                  <a:tcPr/>
                </a:tc>
                <a:extLst>
                  <a:ext uri="{0D108BD9-81ED-4DB2-BD59-A6C34878D82A}">
                    <a16:rowId xmlns:a16="http://schemas.microsoft.com/office/drawing/2014/main" val="3927580195"/>
                  </a:ext>
                </a:extLst>
              </a:tr>
              <a:tr h="370840">
                <a:tc>
                  <a:txBody>
                    <a:bodyPr/>
                    <a:lstStyle/>
                    <a:p>
                      <a:r>
                        <a:rPr lang="de-DE" sz="1600" b="1" dirty="0">
                          <a:solidFill>
                            <a:srgbClr val="00B050"/>
                          </a:solidFill>
                          <a:latin typeface="+mn-lt"/>
                          <a:cs typeface="Arial" panose="020B0604020202020204" pitchFamily="34" charset="0"/>
                        </a:rPr>
                        <a:t>Leistungsfach Physik (</a:t>
                      </a:r>
                      <a:r>
                        <a:rPr lang="de-DE" sz="1600" b="1" dirty="0" err="1">
                          <a:solidFill>
                            <a:srgbClr val="00B050"/>
                          </a:solidFill>
                          <a:latin typeface="+mn-lt"/>
                          <a:cs typeface="Arial" panose="020B0604020202020204" pitchFamily="34" charset="0"/>
                        </a:rPr>
                        <a:t>eA</a:t>
                      </a:r>
                      <a:r>
                        <a:rPr lang="de-DE" sz="1600" b="1" dirty="0">
                          <a:solidFill>
                            <a:srgbClr val="00B050"/>
                          </a:solidFill>
                          <a:latin typeface="+mn-lt"/>
                          <a:cs typeface="Arial" panose="020B0604020202020204" pitchFamily="34" charset="0"/>
                        </a:rPr>
                        <a:t>)</a:t>
                      </a:r>
                    </a:p>
                  </a:txBody>
                  <a:tcPr/>
                </a:tc>
                <a:tc>
                  <a:txBody>
                    <a:bodyPr/>
                    <a:lstStyle/>
                    <a:p>
                      <a:r>
                        <a:rPr lang="de-DE" sz="1600" b="1" dirty="0">
                          <a:solidFill>
                            <a:srgbClr val="00B050"/>
                          </a:solidFill>
                          <a:latin typeface="+mn-lt"/>
                          <a:cs typeface="Arial" panose="020B0604020202020204" pitchFamily="34" charset="0"/>
                        </a:rPr>
                        <a:t>schriftlich</a:t>
                      </a:r>
                    </a:p>
                  </a:txBody>
                  <a:tcPr/>
                </a:tc>
                <a:extLst>
                  <a:ext uri="{0D108BD9-81ED-4DB2-BD59-A6C34878D82A}">
                    <a16:rowId xmlns:a16="http://schemas.microsoft.com/office/drawing/2014/main" val="2701114109"/>
                  </a:ext>
                </a:extLst>
              </a:tr>
              <a:tr h="370840">
                <a:tc>
                  <a:txBody>
                    <a:bodyPr/>
                    <a:lstStyle/>
                    <a:p>
                      <a:r>
                        <a:rPr lang="de-DE" sz="1600" dirty="0">
                          <a:solidFill>
                            <a:schemeClr val="tx1"/>
                          </a:solidFill>
                          <a:latin typeface="+mn-lt"/>
                          <a:cs typeface="Arial" panose="020B0604020202020204" pitchFamily="34" charset="0"/>
                        </a:rPr>
                        <a:t>Informatik</a:t>
                      </a:r>
                    </a:p>
                  </a:txBody>
                  <a:tcPr/>
                </a:tc>
                <a:tc>
                  <a:txBody>
                    <a:bodyPr/>
                    <a:lstStyle/>
                    <a:p>
                      <a:r>
                        <a:rPr lang="de-DE" sz="1600" dirty="0">
                          <a:solidFill>
                            <a:schemeClr val="tx1"/>
                          </a:solidFill>
                          <a:latin typeface="+mn-lt"/>
                          <a:cs typeface="Arial" panose="020B0604020202020204" pitchFamily="34" charset="0"/>
                        </a:rPr>
                        <a:t>mündlich</a:t>
                      </a:r>
                    </a:p>
                  </a:txBody>
                  <a:tcPr/>
                </a:tc>
                <a:extLst>
                  <a:ext uri="{0D108BD9-81ED-4DB2-BD59-A6C34878D82A}">
                    <a16:rowId xmlns:a16="http://schemas.microsoft.com/office/drawing/2014/main" val="2051911367"/>
                  </a:ext>
                </a:extLst>
              </a:tr>
              <a:tr h="370840">
                <a:tc>
                  <a:txBody>
                    <a:bodyPr/>
                    <a:lstStyle/>
                    <a:p>
                      <a:r>
                        <a:rPr lang="de-DE" sz="1600" dirty="0">
                          <a:latin typeface="+mn-lt"/>
                          <a:cs typeface="Arial" panose="020B0604020202020204" pitchFamily="34" charset="0"/>
                        </a:rPr>
                        <a:t>Geographie</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3834548242"/>
                  </a:ext>
                </a:extLst>
              </a:tr>
            </a:tbl>
          </a:graphicData>
        </a:graphic>
      </p:graphicFrame>
      <p:graphicFrame>
        <p:nvGraphicFramePr>
          <p:cNvPr id="8" name="Tabelle 7">
            <a:extLst>
              <a:ext uri="{FF2B5EF4-FFF2-40B4-BE49-F238E27FC236}">
                <a16:creationId xmlns:a16="http://schemas.microsoft.com/office/drawing/2014/main" id="{0A8AC2D8-1FF9-48CE-912A-1E284D7C0015}"/>
              </a:ext>
            </a:extLst>
          </p:cNvPr>
          <p:cNvGraphicFramePr>
            <a:graphicFrameLocks noGrp="1"/>
          </p:cNvGraphicFramePr>
          <p:nvPr/>
        </p:nvGraphicFramePr>
        <p:xfrm>
          <a:off x="474617" y="4499144"/>
          <a:ext cx="3874460" cy="1483360"/>
        </p:xfrm>
        <a:graphic>
          <a:graphicData uri="http://schemas.openxmlformats.org/drawingml/2006/table">
            <a:tbl>
              <a:tblPr firstRow="1" bandRow="1">
                <a:tableStyleId>{3B4B98B0-60AC-42C2-AFA5-B58CD77FA1E5}</a:tableStyleId>
              </a:tblPr>
              <a:tblGrid>
                <a:gridCol w="3144073">
                  <a:extLst>
                    <a:ext uri="{9D8B030D-6E8A-4147-A177-3AD203B41FA5}">
                      <a16:colId xmlns:a16="http://schemas.microsoft.com/office/drawing/2014/main" val="3657886012"/>
                    </a:ext>
                  </a:extLst>
                </a:gridCol>
                <a:gridCol w="730387">
                  <a:extLst>
                    <a:ext uri="{9D8B030D-6E8A-4147-A177-3AD203B41FA5}">
                      <a16:colId xmlns:a16="http://schemas.microsoft.com/office/drawing/2014/main" val="2142795075"/>
                    </a:ext>
                  </a:extLst>
                </a:gridCol>
              </a:tblGrid>
              <a:tr h="370840">
                <a:tc>
                  <a:txBody>
                    <a:bodyPr/>
                    <a:lstStyle/>
                    <a:p>
                      <a:r>
                        <a:rPr lang="de-DE" sz="1600" dirty="0"/>
                        <a:t>Abiturfächer</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Deutsch </a:t>
                      </a:r>
                      <a:r>
                        <a:rPr lang="de-DE" sz="1600" i="1" dirty="0"/>
                        <a:t>und </a:t>
                      </a:r>
                      <a:r>
                        <a:rPr lang="de-DE" sz="1600" dirty="0"/>
                        <a:t>Mathematik </a:t>
                      </a:r>
                      <a:r>
                        <a:rPr lang="de-DE" sz="1600" i="1" dirty="0"/>
                        <a:t>und</a:t>
                      </a:r>
                      <a:r>
                        <a:rPr lang="de-DE" sz="1600" dirty="0"/>
                        <a:t> </a:t>
                      </a:r>
                      <a:r>
                        <a:rPr lang="de-DE" sz="1600" dirty="0" err="1"/>
                        <a:t>LF</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eine </a:t>
                      </a:r>
                      <a:r>
                        <a:rPr lang="de-DE" sz="1600" dirty="0" err="1"/>
                        <a:t>fortgef</a:t>
                      </a:r>
                      <a:r>
                        <a:rPr lang="de-DE" sz="1600" dirty="0"/>
                        <a:t>. </a:t>
                      </a:r>
                      <a:r>
                        <a:rPr lang="de-DE" sz="1600" dirty="0" err="1"/>
                        <a:t>FS</a:t>
                      </a:r>
                      <a:r>
                        <a:rPr lang="de-DE" sz="1600" dirty="0"/>
                        <a:t> </a:t>
                      </a:r>
                      <a:r>
                        <a:rPr lang="de-DE" sz="1600" i="1" dirty="0"/>
                        <a:t>oder </a:t>
                      </a:r>
                      <a:r>
                        <a:rPr lang="de-DE" sz="1600" dirty="0"/>
                        <a:t>NW</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mind. ein GPR-Fach</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4" name="Ellipse 13">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5BA87604-5981-432B-960C-C1838C9D0ED7}"/>
              </a:ext>
            </a:extLst>
          </p:cNvPr>
          <p:cNvSpPr txBox="1"/>
          <p:nvPr/>
        </p:nvSpPr>
        <p:spPr>
          <a:xfrm>
            <a:off x="2017831" y="1135415"/>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MINT-</a:t>
            </a:r>
            <a:r>
              <a:rPr lang="de-DE" sz="1400" dirty="0">
                <a:cs typeface="Arial" panose="020B0604020202020204" pitchFamily="34" charset="0"/>
              </a:rPr>
              <a:t>Bereich</a:t>
            </a:r>
          </a:p>
        </p:txBody>
      </p:sp>
      <p:graphicFrame>
        <p:nvGraphicFramePr>
          <p:cNvPr id="18" name="Tabelle 1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2251504880"/>
              </p:ext>
            </p:extLst>
          </p:nvPr>
        </p:nvGraphicFramePr>
        <p:xfrm>
          <a:off x="4712354" y="4499144"/>
          <a:ext cx="3874460" cy="1483360"/>
        </p:xfrm>
        <a:graphic>
          <a:graphicData uri="http://schemas.openxmlformats.org/drawingml/2006/table">
            <a:tbl>
              <a:tblPr firstRow="1" bandRow="1">
                <a:tableStyleId>{3B4B98B0-60AC-42C2-AFA5-B58CD77FA1E5}</a:tableStyleId>
              </a:tblPr>
              <a:tblGrid>
                <a:gridCol w="3075980">
                  <a:extLst>
                    <a:ext uri="{9D8B030D-6E8A-4147-A177-3AD203B41FA5}">
                      <a16:colId xmlns:a16="http://schemas.microsoft.com/office/drawing/2014/main" val="3657886012"/>
                    </a:ext>
                  </a:extLst>
                </a:gridCol>
                <a:gridCol w="798480">
                  <a:extLst>
                    <a:ext uri="{9D8B030D-6E8A-4147-A177-3AD203B41FA5}">
                      <a16:colId xmlns:a16="http://schemas.microsoft.com/office/drawing/2014/main" val="2142795075"/>
                    </a:ext>
                  </a:extLst>
                </a:gridCol>
              </a:tblGrid>
              <a:tr h="370840">
                <a:tc>
                  <a:txBody>
                    <a:bodyPr/>
                    <a:lstStyle/>
                    <a:p>
                      <a:r>
                        <a:rPr lang="de-DE" sz="1600" dirty="0"/>
                        <a:t>Prüfungsformen</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3</a:t>
                      </a:r>
                      <a:r>
                        <a:rPr lang="de-DE" sz="1600" baseline="0" dirty="0"/>
                        <a:t> x </a:t>
                      </a:r>
                      <a:r>
                        <a:rPr lang="de-DE" sz="1600" dirty="0"/>
                        <a:t>schriftl., 2 x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zwei Fächer auf </a:t>
                      </a:r>
                      <a:r>
                        <a:rPr lang="de-DE" sz="1600" dirty="0" err="1"/>
                        <a:t>eA</a:t>
                      </a:r>
                      <a:r>
                        <a:rPr lang="de-DE" sz="1600" dirty="0"/>
                        <a:t> schriftl.</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höchst. ein Fach auf </a:t>
                      </a:r>
                      <a:r>
                        <a:rPr lang="de-DE" sz="1600" dirty="0" err="1"/>
                        <a:t>eA</a:t>
                      </a:r>
                      <a:r>
                        <a:rPr lang="de-DE" sz="1600" dirty="0"/>
                        <a:t>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23383895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Beispiel</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D693D5B-B8D0-4894-AEC8-95D8874EF162}"/>
              </a:ext>
            </a:extLst>
          </p:cNvPr>
          <p:cNvGraphicFramePr>
            <a:graphicFrameLocks noGrp="1"/>
          </p:cNvGraphicFramePr>
          <p:nvPr>
            <p:extLst>
              <p:ext uri="{D42A27DB-BD31-4B8C-83A1-F6EECF244321}">
                <p14:modId xmlns:p14="http://schemas.microsoft.com/office/powerpoint/2010/main" val="3691129975"/>
              </p:ext>
            </p:extLst>
          </p:nvPr>
        </p:nvGraphicFramePr>
        <p:xfrm>
          <a:off x="474617" y="1937591"/>
          <a:ext cx="3874460" cy="2225040"/>
        </p:xfrm>
        <a:graphic>
          <a:graphicData uri="http://schemas.openxmlformats.org/drawingml/2006/table">
            <a:tbl>
              <a:tblPr firstRow="1" bandRow="1">
                <a:tableStyleId>{3B4B98B0-60AC-42C2-AFA5-B58CD77FA1E5}</a:tableStyleId>
              </a:tblPr>
              <a:tblGrid>
                <a:gridCol w="2521502">
                  <a:extLst>
                    <a:ext uri="{9D8B030D-6E8A-4147-A177-3AD203B41FA5}">
                      <a16:colId xmlns:a16="http://schemas.microsoft.com/office/drawing/2014/main" val="3657886012"/>
                    </a:ext>
                  </a:extLst>
                </a:gridCol>
                <a:gridCol w="1352958">
                  <a:extLst>
                    <a:ext uri="{9D8B030D-6E8A-4147-A177-3AD203B41FA5}">
                      <a16:colId xmlns:a16="http://schemas.microsoft.com/office/drawing/2014/main" val="2142795075"/>
                    </a:ext>
                  </a:extLst>
                </a:gridCol>
              </a:tblGrid>
              <a:tr h="370840">
                <a:tc>
                  <a:txBody>
                    <a:bodyPr/>
                    <a:lstStyle/>
                    <a:p>
                      <a:r>
                        <a:rPr lang="de-DE" sz="1600" dirty="0"/>
                        <a:t>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Prüfungsform</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latin typeface="+mn-lt"/>
                          <a:cs typeface="Arial" panose="020B0604020202020204" pitchFamily="34" charset="0"/>
                        </a:rPr>
                        <a:t>Deutsch (</a:t>
                      </a:r>
                      <a:r>
                        <a:rPr lang="de-DE" sz="1600" dirty="0" err="1">
                          <a:latin typeface="+mn-lt"/>
                          <a:cs typeface="Arial" panose="020B0604020202020204" pitchFamily="34" charset="0"/>
                        </a:rPr>
                        <a:t>eA</a:t>
                      </a:r>
                      <a:r>
                        <a:rPr lang="de-DE" sz="1600" dirty="0">
                          <a:latin typeface="+mn-lt"/>
                          <a:cs typeface="Arial" panose="020B0604020202020204" pitchFamily="34" charset="0"/>
                        </a:rPr>
                        <a:t>)</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1672597174"/>
                  </a:ext>
                </a:extLst>
              </a:tr>
              <a:tr h="370840">
                <a:tc>
                  <a:txBody>
                    <a:bodyPr/>
                    <a:lstStyle/>
                    <a:p>
                      <a:r>
                        <a:rPr lang="de-DE" sz="1600" dirty="0">
                          <a:latin typeface="+mn-lt"/>
                          <a:cs typeface="Arial" panose="020B0604020202020204" pitchFamily="34" charset="0"/>
                        </a:rPr>
                        <a:t>Mathematik (</a:t>
                      </a:r>
                      <a:r>
                        <a:rPr lang="de-DE" sz="1600" dirty="0" err="1">
                          <a:latin typeface="+mn-lt"/>
                          <a:cs typeface="Arial" panose="020B0604020202020204" pitchFamily="34" charset="0"/>
                        </a:rPr>
                        <a:t>eA</a:t>
                      </a:r>
                      <a:r>
                        <a:rPr lang="de-DE" sz="1600" dirty="0">
                          <a:latin typeface="+mn-lt"/>
                          <a:cs typeface="Arial" panose="020B0604020202020204" pitchFamily="34" charset="0"/>
                        </a:rPr>
                        <a:t>)</a:t>
                      </a:r>
                    </a:p>
                  </a:txBody>
                  <a:tcPr/>
                </a:tc>
                <a:tc>
                  <a:txBody>
                    <a:bodyPr/>
                    <a:lstStyle/>
                    <a:p>
                      <a:r>
                        <a:rPr lang="de-DE" sz="1600" dirty="0">
                          <a:latin typeface="+mn-lt"/>
                          <a:cs typeface="Arial" panose="020B0604020202020204" pitchFamily="34" charset="0"/>
                        </a:rPr>
                        <a:t>mündlich</a:t>
                      </a:r>
                    </a:p>
                  </a:txBody>
                  <a:tcPr/>
                </a:tc>
                <a:extLst>
                  <a:ext uri="{0D108BD9-81ED-4DB2-BD59-A6C34878D82A}">
                    <a16:rowId xmlns:a16="http://schemas.microsoft.com/office/drawing/2014/main" val="3927580195"/>
                  </a:ext>
                </a:extLst>
              </a:tr>
              <a:tr h="370840">
                <a:tc>
                  <a:txBody>
                    <a:bodyPr/>
                    <a:lstStyle/>
                    <a:p>
                      <a:r>
                        <a:rPr lang="de-DE" sz="1600" b="1" dirty="0">
                          <a:solidFill>
                            <a:srgbClr val="00B050"/>
                          </a:solidFill>
                          <a:latin typeface="+mn-lt"/>
                          <a:cs typeface="Arial" panose="020B0604020202020204" pitchFamily="34" charset="0"/>
                        </a:rPr>
                        <a:t>Leistungsfach </a:t>
                      </a:r>
                      <a:r>
                        <a:rPr lang="de-DE" sz="1600" b="1" dirty="0" err="1">
                          <a:solidFill>
                            <a:srgbClr val="00B050"/>
                          </a:solidFill>
                          <a:latin typeface="+mn-lt"/>
                          <a:cs typeface="Arial" panose="020B0604020202020204" pitchFamily="34" charset="0"/>
                        </a:rPr>
                        <a:t>PuG</a:t>
                      </a:r>
                      <a:r>
                        <a:rPr lang="de-DE" sz="1600" b="1" dirty="0">
                          <a:solidFill>
                            <a:srgbClr val="00B050"/>
                          </a:solidFill>
                          <a:latin typeface="+mn-lt"/>
                          <a:cs typeface="Arial" panose="020B0604020202020204" pitchFamily="34" charset="0"/>
                        </a:rPr>
                        <a:t> (</a:t>
                      </a:r>
                      <a:r>
                        <a:rPr lang="de-DE" sz="1600" b="1" dirty="0" err="1">
                          <a:solidFill>
                            <a:srgbClr val="00B050"/>
                          </a:solidFill>
                          <a:latin typeface="+mn-lt"/>
                          <a:cs typeface="Arial" panose="020B0604020202020204" pitchFamily="34" charset="0"/>
                        </a:rPr>
                        <a:t>eA</a:t>
                      </a:r>
                      <a:r>
                        <a:rPr lang="de-DE" sz="1600" b="1" dirty="0">
                          <a:solidFill>
                            <a:srgbClr val="00B050"/>
                          </a:solidFill>
                          <a:latin typeface="+mn-lt"/>
                          <a:cs typeface="Arial" panose="020B0604020202020204" pitchFamily="34" charset="0"/>
                        </a:rPr>
                        <a:t>)</a:t>
                      </a:r>
                    </a:p>
                  </a:txBody>
                  <a:tcPr/>
                </a:tc>
                <a:tc>
                  <a:txBody>
                    <a:bodyPr/>
                    <a:lstStyle/>
                    <a:p>
                      <a:r>
                        <a:rPr lang="de-DE" sz="1600" b="1" dirty="0">
                          <a:solidFill>
                            <a:srgbClr val="00B050"/>
                          </a:solidFill>
                          <a:latin typeface="+mn-lt"/>
                          <a:cs typeface="Arial" panose="020B0604020202020204" pitchFamily="34" charset="0"/>
                        </a:rPr>
                        <a:t>schriftlich</a:t>
                      </a:r>
                    </a:p>
                  </a:txBody>
                  <a:tcPr/>
                </a:tc>
                <a:extLst>
                  <a:ext uri="{0D108BD9-81ED-4DB2-BD59-A6C34878D82A}">
                    <a16:rowId xmlns:a16="http://schemas.microsoft.com/office/drawing/2014/main" val="2701114109"/>
                  </a:ext>
                </a:extLst>
              </a:tr>
              <a:tr h="370840">
                <a:tc>
                  <a:txBody>
                    <a:bodyPr/>
                    <a:lstStyle/>
                    <a:p>
                      <a:r>
                        <a:rPr lang="de-DE" sz="1600" dirty="0">
                          <a:solidFill>
                            <a:schemeClr val="tx1"/>
                          </a:solidFill>
                          <a:latin typeface="+mn-lt"/>
                          <a:cs typeface="Arial" panose="020B0604020202020204" pitchFamily="34" charset="0"/>
                        </a:rPr>
                        <a:t>Katholische Religionslehre</a:t>
                      </a:r>
                    </a:p>
                  </a:txBody>
                  <a:tcPr/>
                </a:tc>
                <a:tc>
                  <a:txBody>
                    <a:bodyPr/>
                    <a:lstStyle/>
                    <a:p>
                      <a:r>
                        <a:rPr lang="de-DE" sz="1600" dirty="0">
                          <a:solidFill>
                            <a:schemeClr val="tx1"/>
                          </a:solidFill>
                          <a:latin typeface="+mn-lt"/>
                          <a:cs typeface="Arial" panose="020B0604020202020204" pitchFamily="34" charset="0"/>
                        </a:rPr>
                        <a:t>schriftlich</a:t>
                      </a:r>
                    </a:p>
                  </a:txBody>
                  <a:tcPr/>
                </a:tc>
                <a:extLst>
                  <a:ext uri="{0D108BD9-81ED-4DB2-BD59-A6C34878D82A}">
                    <a16:rowId xmlns:a16="http://schemas.microsoft.com/office/drawing/2014/main" val="2051911367"/>
                  </a:ext>
                </a:extLst>
              </a:tr>
              <a:tr h="370840">
                <a:tc>
                  <a:txBody>
                    <a:bodyPr/>
                    <a:lstStyle/>
                    <a:p>
                      <a:r>
                        <a:rPr lang="de-DE" sz="1600" dirty="0">
                          <a:latin typeface="+mn-lt"/>
                          <a:cs typeface="Arial" panose="020B0604020202020204" pitchFamily="34" charset="0"/>
                        </a:rPr>
                        <a:t>Englisch</a:t>
                      </a:r>
                    </a:p>
                  </a:txBody>
                  <a:tcPr/>
                </a:tc>
                <a:tc>
                  <a:txBody>
                    <a:bodyPr/>
                    <a:lstStyle/>
                    <a:p>
                      <a:r>
                        <a:rPr lang="de-DE" sz="1600" dirty="0">
                          <a:latin typeface="+mn-lt"/>
                          <a:cs typeface="Arial" panose="020B0604020202020204" pitchFamily="34" charset="0"/>
                        </a:rPr>
                        <a:t>mündlich</a:t>
                      </a:r>
                    </a:p>
                  </a:txBody>
                  <a:tcPr/>
                </a:tc>
                <a:extLst>
                  <a:ext uri="{0D108BD9-81ED-4DB2-BD59-A6C34878D82A}">
                    <a16:rowId xmlns:a16="http://schemas.microsoft.com/office/drawing/2014/main" val="3834548242"/>
                  </a:ext>
                </a:extLst>
              </a:tr>
            </a:tbl>
          </a:graphicData>
        </a:graphic>
      </p:graphicFrame>
      <p:graphicFrame>
        <p:nvGraphicFramePr>
          <p:cNvPr id="8" name="Tabelle 7">
            <a:extLst>
              <a:ext uri="{FF2B5EF4-FFF2-40B4-BE49-F238E27FC236}">
                <a16:creationId xmlns:a16="http://schemas.microsoft.com/office/drawing/2014/main" id="{0A8AC2D8-1FF9-48CE-912A-1E284D7C0015}"/>
              </a:ext>
            </a:extLst>
          </p:cNvPr>
          <p:cNvGraphicFramePr>
            <a:graphicFrameLocks noGrp="1"/>
          </p:cNvGraphicFramePr>
          <p:nvPr/>
        </p:nvGraphicFramePr>
        <p:xfrm>
          <a:off x="474617" y="4499144"/>
          <a:ext cx="3874460" cy="1483360"/>
        </p:xfrm>
        <a:graphic>
          <a:graphicData uri="http://schemas.openxmlformats.org/drawingml/2006/table">
            <a:tbl>
              <a:tblPr firstRow="1" bandRow="1">
                <a:tableStyleId>{3B4B98B0-60AC-42C2-AFA5-B58CD77FA1E5}</a:tableStyleId>
              </a:tblPr>
              <a:tblGrid>
                <a:gridCol w="3144073">
                  <a:extLst>
                    <a:ext uri="{9D8B030D-6E8A-4147-A177-3AD203B41FA5}">
                      <a16:colId xmlns:a16="http://schemas.microsoft.com/office/drawing/2014/main" val="3657886012"/>
                    </a:ext>
                  </a:extLst>
                </a:gridCol>
                <a:gridCol w="730387">
                  <a:extLst>
                    <a:ext uri="{9D8B030D-6E8A-4147-A177-3AD203B41FA5}">
                      <a16:colId xmlns:a16="http://schemas.microsoft.com/office/drawing/2014/main" val="2142795075"/>
                    </a:ext>
                  </a:extLst>
                </a:gridCol>
              </a:tblGrid>
              <a:tr h="370840">
                <a:tc>
                  <a:txBody>
                    <a:bodyPr/>
                    <a:lstStyle/>
                    <a:p>
                      <a:r>
                        <a:rPr lang="de-DE" sz="1600" dirty="0"/>
                        <a:t>Abiturfächer</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Deutsch </a:t>
                      </a:r>
                      <a:r>
                        <a:rPr lang="de-DE" sz="1600" i="1" dirty="0"/>
                        <a:t>und </a:t>
                      </a:r>
                      <a:r>
                        <a:rPr lang="de-DE" sz="1600" dirty="0"/>
                        <a:t>Mathematik </a:t>
                      </a:r>
                      <a:r>
                        <a:rPr lang="de-DE" sz="1600" i="1" dirty="0"/>
                        <a:t>und</a:t>
                      </a:r>
                      <a:r>
                        <a:rPr lang="de-DE" sz="1600" dirty="0"/>
                        <a:t> </a:t>
                      </a:r>
                      <a:r>
                        <a:rPr lang="de-DE" sz="1600" dirty="0" err="1"/>
                        <a:t>LF</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eine </a:t>
                      </a:r>
                      <a:r>
                        <a:rPr lang="de-DE" sz="1600" dirty="0" err="1"/>
                        <a:t>fortgef</a:t>
                      </a:r>
                      <a:r>
                        <a:rPr lang="de-DE" sz="1600" dirty="0"/>
                        <a:t>. </a:t>
                      </a:r>
                      <a:r>
                        <a:rPr lang="de-DE" sz="1600" dirty="0" err="1"/>
                        <a:t>FS</a:t>
                      </a:r>
                      <a:r>
                        <a:rPr lang="de-DE" sz="1600" dirty="0"/>
                        <a:t> </a:t>
                      </a:r>
                      <a:r>
                        <a:rPr lang="de-DE" sz="1600" i="1" dirty="0"/>
                        <a:t>oder </a:t>
                      </a:r>
                      <a:r>
                        <a:rPr lang="de-DE" sz="1600" dirty="0"/>
                        <a:t>NW</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mind. ein GPR-Fach</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4" name="Ellipse 13">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5BA87604-5981-432B-960C-C1838C9D0ED7}"/>
              </a:ext>
            </a:extLst>
          </p:cNvPr>
          <p:cNvSpPr txBox="1"/>
          <p:nvPr/>
        </p:nvSpPr>
        <p:spPr>
          <a:xfrm>
            <a:off x="2017831" y="1135415"/>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err="1">
                <a:cs typeface="Arial" panose="020B0604020202020204" pitchFamily="34" charset="0"/>
              </a:rPr>
              <a:t>GPR</a:t>
            </a:r>
            <a:r>
              <a:rPr lang="de-DE" sz="1400" i="1" dirty="0">
                <a:cs typeface="Arial" panose="020B0604020202020204" pitchFamily="34" charset="0"/>
              </a:rPr>
              <a:t>-</a:t>
            </a:r>
            <a:r>
              <a:rPr lang="de-DE" sz="1400" dirty="0">
                <a:cs typeface="Arial" panose="020B0604020202020204" pitchFamily="34" charset="0"/>
              </a:rPr>
              <a:t>Bereich</a:t>
            </a:r>
          </a:p>
        </p:txBody>
      </p:sp>
      <p:graphicFrame>
        <p:nvGraphicFramePr>
          <p:cNvPr id="18" name="Tabelle 1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4097820061"/>
              </p:ext>
            </p:extLst>
          </p:nvPr>
        </p:nvGraphicFramePr>
        <p:xfrm>
          <a:off x="4712354" y="4499144"/>
          <a:ext cx="3874460" cy="1483360"/>
        </p:xfrm>
        <a:graphic>
          <a:graphicData uri="http://schemas.openxmlformats.org/drawingml/2006/table">
            <a:tbl>
              <a:tblPr firstRow="1" bandRow="1">
                <a:tableStyleId>{3B4B98B0-60AC-42C2-AFA5-B58CD77FA1E5}</a:tableStyleId>
              </a:tblPr>
              <a:tblGrid>
                <a:gridCol w="3075980">
                  <a:extLst>
                    <a:ext uri="{9D8B030D-6E8A-4147-A177-3AD203B41FA5}">
                      <a16:colId xmlns:a16="http://schemas.microsoft.com/office/drawing/2014/main" val="3657886012"/>
                    </a:ext>
                  </a:extLst>
                </a:gridCol>
                <a:gridCol w="798480">
                  <a:extLst>
                    <a:ext uri="{9D8B030D-6E8A-4147-A177-3AD203B41FA5}">
                      <a16:colId xmlns:a16="http://schemas.microsoft.com/office/drawing/2014/main" val="2142795075"/>
                    </a:ext>
                  </a:extLst>
                </a:gridCol>
              </a:tblGrid>
              <a:tr h="370840">
                <a:tc>
                  <a:txBody>
                    <a:bodyPr/>
                    <a:lstStyle/>
                    <a:p>
                      <a:r>
                        <a:rPr lang="de-DE" sz="1600" dirty="0"/>
                        <a:t>Prüfungsformen</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3</a:t>
                      </a:r>
                      <a:r>
                        <a:rPr lang="de-DE" sz="1600" baseline="0" dirty="0"/>
                        <a:t> x </a:t>
                      </a:r>
                      <a:r>
                        <a:rPr lang="de-DE" sz="1600" dirty="0"/>
                        <a:t>schriftl., 2 x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zwei Fächer auf </a:t>
                      </a:r>
                      <a:r>
                        <a:rPr lang="de-DE" sz="1600" dirty="0" err="1"/>
                        <a:t>eA</a:t>
                      </a:r>
                      <a:r>
                        <a:rPr lang="de-DE" sz="1600" dirty="0"/>
                        <a:t> schriftl.</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höchst. ein Fach auf </a:t>
                      </a:r>
                      <a:r>
                        <a:rPr lang="de-DE" sz="1600" dirty="0" err="1"/>
                        <a:t>eA</a:t>
                      </a:r>
                      <a:r>
                        <a:rPr lang="de-DE" sz="1600" dirty="0"/>
                        <a:t>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27107824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Beispiel</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D693D5B-B8D0-4894-AEC8-95D8874EF162}"/>
              </a:ext>
            </a:extLst>
          </p:cNvPr>
          <p:cNvGraphicFramePr>
            <a:graphicFrameLocks noGrp="1"/>
          </p:cNvGraphicFramePr>
          <p:nvPr>
            <p:extLst>
              <p:ext uri="{D42A27DB-BD31-4B8C-83A1-F6EECF244321}">
                <p14:modId xmlns:p14="http://schemas.microsoft.com/office/powerpoint/2010/main" val="3674876133"/>
              </p:ext>
            </p:extLst>
          </p:nvPr>
        </p:nvGraphicFramePr>
        <p:xfrm>
          <a:off x="474617" y="1937591"/>
          <a:ext cx="3874460" cy="2225040"/>
        </p:xfrm>
        <a:graphic>
          <a:graphicData uri="http://schemas.openxmlformats.org/drawingml/2006/table">
            <a:tbl>
              <a:tblPr firstRow="1" bandRow="1">
                <a:tableStyleId>{3B4B98B0-60AC-42C2-AFA5-B58CD77FA1E5}</a:tableStyleId>
              </a:tblPr>
              <a:tblGrid>
                <a:gridCol w="2521502">
                  <a:extLst>
                    <a:ext uri="{9D8B030D-6E8A-4147-A177-3AD203B41FA5}">
                      <a16:colId xmlns:a16="http://schemas.microsoft.com/office/drawing/2014/main" val="3657886012"/>
                    </a:ext>
                  </a:extLst>
                </a:gridCol>
                <a:gridCol w="1352958">
                  <a:extLst>
                    <a:ext uri="{9D8B030D-6E8A-4147-A177-3AD203B41FA5}">
                      <a16:colId xmlns:a16="http://schemas.microsoft.com/office/drawing/2014/main" val="2142795075"/>
                    </a:ext>
                  </a:extLst>
                </a:gridCol>
              </a:tblGrid>
              <a:tr h="370840">
                <a:tc>
                  <a:txBody>
                    <a:bodyPr/>
                    <a:lstStyle/>
                    <a:p>
                      <a:r>
                        <a:rPr lang="de-DE" sz="1600" dirty="0"/>
                        <a:t>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Prüfungsform</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latin typeface="+mn-lt"/>
                          <a:cs typeface="Arial" panose="020B0604020202020204" pitchFamily="34" charset="0"/>
                        </a:rPr>
                        <a:t>Deutsch (</a:t>
                      </a:r>
                      <a:r>
                        <a:rPr lang="de-DE" sz="1600" dirty="0" err="1">
                          <a:latin typeface="+mn-lt"/>
                          <a:cs typeface="Arial" panose="020B0604020202020204" pitchFamily="34" charset="0"/>
                        </a:rPr>
                        <a:t>eA</a:t>
                      </a:r>
                      <a:r>
                        <a:rPr lang="de-DE" sz="1600" dirty="0">
                          <a:latin typeface="+mn-lt"/>
                          <a:cs typeface="Arial" panose="020B0604020202020204" pitchFamily="34" charset="0"/>
                        </a:rPr>
                        <a:t>)</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1672597174"/>
                  </a:ext>
                </a:extLst>
              </a:tr>
              <a:tr h="370840">
                <a:tc>
                  <a:txBody>
                    <a:bodyPr/>
                    <a:lstStyle/>
                    <a:p>
                      <a:r>
                        <a:rPr lang="de-DE" sz="1600" b="1" dirty="0">
                          <a:solidFill>
                            <a:srgbClr val="00B050"/>
                          </a:solidFill>
                          <a:latin typeface="+mn-lt"/>
                          <a:cs typeface="Arial" panose="020B0604020202020204" pitchFamily="34" charset="0"/>
                        </a:rPr>
                        <a:t>Leistungsfach</a:t>
                      </a:r>
                      <a:r>
                        <a:rPr lang="de-DE" sz="1600" b="1" baseline="0" dirty="0">
                          <a:solidFill>
                            <a:srgbClr val="00B050"/>
                          </a:solidFill>
                          <a:latin typeface="+mn-lt"/>
                          <a:cs typeface="Arial" panose="020B0604020202020204" pitchFamily="34" charset="0"/>
                        </a:rPr>
                        <a:t> </a:t>
                      </a:r>
                      <a:r>
                        <a:rPr lang="de-DE" sz="1600" b="1" dirty="0">
                          <a:solidFill>
                            <a:srgbClr val="00B050"/>
                          </a:solidFill>
                          <a:latin typeface="+mn-lt"/>
                          <a:cs typeface="Arial" panose="020B0604020202020204" pitchFamily="34" charset="0"/>
                        </a:rPr>
                        <a:t>Chemie (</a:t>
                      </a:r>
                      <a:r>
                        <a:rPr lang="de-DE" sz="1600" b="1" dirty="0" err="1">
                          <a:solidFill>
                            <a:srgbClr val="00B050"/>
                          </a:solidFill>
                          <a:latin typeface="+mn-lt"/>
                          <a:cs typeface="Arial" panose="020B0604020202020204" pitchFamily="34" charset="0"/>
                        </a:rPr>
                        <a:t>eA</a:t>
                      </a:r>
                      <a:r>
                        <a:rPr lang="de-DE" sz="1600" b="1" dirty="0">
                          <a:solidFill>
                            <a:srgbClr val="00B050"/>
                          </a:solidFill>
                          <a:latin typeface="+mn-lt"/>
                          <a:cs typeface="Arial" panose="020B0604020202020204" pitchFamily="34" charset="0"/>
                        </a:rPr>
                        <a:t>)</a:t>
                      </a:r>
                    </a:p>
                  </a:txBody>
                  <a:tcPr/>
                </a:tc>
                <a:tc>
                  <a:txBody>
                    <a:bodyPr/>
                    <a:lstStyle/>
                    <a:p>
                      <a:r>
                        <a:rPr lang="de-DE" sz="1600" b="1" dirty="0">
                          <a:solidFill>
                            <a:srgbClr val="00B050"/>
                          </a:solidFill>
                          <a:latin typeface="+mn-lt"/>
                          <a:cs typeface="Arial" panose="020B0604020202020204" pitchFamily="34" charset="0"/>
                        </a:rPr>
                        <a:t>schriftlich</a:t>
                      </a:r>
                    </a:p>
                  </a:txBody>
                  <a:tcPr/>
                </a:tc>
                <a:extLst>
                  <a:ext uri="{0D108BD9-81ED-4DB2-BD59-A6C34878D82A}">
                    <a16:rowId xmlns:a16="http://schemas.microsoft.com/office/drawing/2014/main" val="3927580195"/>
                  </a:ext>
                </a:extLst>
              </a:tr>
              <a:tr h="370840">
                <a:tc>
                  <a:txBody>
                    <a:bodyPr/>
                    <a:lstStyle/>
                    <a:p>
                      <a:r>
                        <a:rPr lang="de-DE" sz="1600" dirty="0">
                          <a:solidFill>
                            <a:schemeClr val="tx1"/>
                          </a:solidFill>
                          <a:latin typeface="+mn-lt"/>
                          <a:cs typeface="Arial" panose="020B0604020202020204" pitchFamily="34" charset="0"/>
                        </a:rPr>
                        <a:t>Biologie</a:t>
                      </a:r>
                    </a:p>
                  </a:txBody>
                  <a:tcPr/>
                </a:tc>
                <a:tc>
                  <a:txBody>
                    <a:bodyPr/>
                    <a:lstStyle/>
                    <a:p>
                      <a:r>
                        <a:rPr lang="de-DE" sz="1600" dirty="0">
                          <a:solidFill>
                            <a:schemeClr val="tx1"/>
                          </a:solidFill>
                          <a:latin typeface="+mn-lt"/>
                          <a:cs typeface="Arial" panose="020B0604020202020204" pitchFamily="34" charset="0"/>
                        </a:rPr>
                        <a:t>mündlich</a:t>
                      </a:r>
                    </a:p>
                  </a:txBody>
                  <a:tcPr/>
                </a:tc>
                <a:extLst>
                  <a:ext uri="{0D108BD9-81ED-4DB2-BD59-A6C34878D82A}">
                    <a16:rowId xmlns:a16="http://schemas.microsoft.com/office/drawing/2014/main" val="2701114109"/>
                  </a:ext>
                </a:extLst>
              </a:tr>
              <a:tr h="370840">
                <a:tc>
                  <a:txBody>
                    <a:bodyPr/>
                    <a:lstStyle/>
                    <a:p>
                      <a:r>
                        <a:rPr lang="de-DE" sz="1600" dirty="0">
                          <a:latin typeface="+mn-lt"/>
                          <a:cs typeface="Arial" panose="020B0604020202020204" pitchFamily="34" charset="0"/>
                        </a:rPr>
                        <a:t>Französisch</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2051911367"/>
                  </a:ext>
                </a:extLst>
              </a:tr>
              <a:tr h="370840">
                <a:tc>
                  <a:txBody>
                    <a:bodyPr/>
                    <a:lstStyle/>
                    <a:p>
                      <a:r>
                        <a:rPr lang="de-DE" sz="1600" dirty="0">
                          <a:latin typeface="+mn-lt"/>
                          <a:cs typeface="Arial" panose="020B0604020202020204" pitchFamily="34" charset="0"/>
                        </a:rPr>
                        <a:t>Geographie</a:t>
                      </a:r>
                    </a:p>
                  </a:txBody>
                  <a:tcPr/>
                </a:tc>
                <a:tc>
                  <a:txBody>
                    <a:bodyPr/>
                    <a:lstStyle/>
                    <a:p>
                      <a:r>
                        <a:rPr lang="de-DE" sz="1600" dirty="0">
                          <a:latin typeface="+mn-lt"/>
                          <a:cs typeface="Arial" panose="020B0604020202020204" pitchFamily="34" charset="0"/>
                        </a:rPr>
                        <a:t>mündlich</a:t>
                      </a:r>
                    </a:p>
                  </a:txBody>
                  <a:tcPr/>
                </a:tc>
                <a:extLst>
                  <a:ext uri="{0D108BD9-81ED-4DB2-BD59-A6C34878D82A}">
                    <a16:rowId xmlns:a16="http://schemas.microsoft.com/office/drawing/2014/main" val="3834548242"/>
                  </a:ext>
                </a:extLst>
              </a:tr>
            </a:tbl>
          </a:graphicData>
        </a:graphic>
      </p:graphicFrame>
      <p:graphicFrame>
        <p:nvGraphicFramePr>
          <p:cNvPr id="8" name="Tabelle 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3040294338"/>
              </p:ext>
            </p:extLst>
          </p:nvPr>
        </p:nvGraphicFramePr>
        <p:xfrm>
          <a:off x="474617" y="4499144"/>
          <a:ext cx="3874460" cy="1483360"/>
        </p:xfrm>
        <a:graphic>
          <a:graphicData uri="http://schemas.openxmlformats.org/drawingml/2006/table">
            <a:tbl>
              <a:tblPr firstRow="1" bandRow="1">
                <a:tableStyleId>{3B4B98B0-60AC-42C2-AFA5-B58CD77FA1E5}</a:tableStyleId>
              </a:tblPr>
              <a:tblGrid>
                <a:gridCol w="3221894">
                  <a:extLst>
                    <a:ext uri="{9D8B030D-6E8A-4147-A177-3AD203B41FA5}">
                      <a16:colId xmlns:a16="http://schemas.microsoft.com/office/drawing/2014/main" val="3657886012"/>
                    </a:ext>
                  </a:extLst>
                </a:gridCol>
                <a:gridCol w="652566">
                  <a:extLst>
                    <a:ext uri="{9D8B030D-6E8A-4147-A177-3AD203B41FA5}">
                      <a16:colId xmlns:a16="http://schemas.microsoft.com/office/drawing/2014/main" val="2142795075"/>
                    </a:ext>
                  </a:extLst>
                </a:gridCol>
              </a:tblGrid>
              <a:tr h="370840">
                <a:tc>
                  <a:txBody>
                    <a:bodyPr/>
                    <a:lstStyle/>
                    <a:p>
                      <a:r>
                        <a:rPr lang="de-DE" sz="1600" dirty="0"/>
                        <a:t>Abiturfächer</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dirty="0"/>
                        <a:t>D</a:t>
                      </a:r>
                      <a:r>
                        <a:rPr lang="de-DE" sz="1600" dirty="0"/>
                        <a:t> </a:t>
                      </a:r>
                      <a:r>
                        <a:rPr lang="de-DE" sz="1600" i="1" dirty="0"/>
                        <a:t>und</a:t>
                      </a:r>
                      <a:r>
                        <a:rPr lang="de-DE" sz="1600" dirty="0"/>
                        <a:t> </a:t>
                      </a:r>
                      <a:r>
                        <a:rPr lang="de-DE" sz="1600" b="1" dirty="0" err="1"/>
                        <a:t>LF</a:t>
                      </a:r>
                      <a:r>
                        <a:rPr lang="de-DE" sz="1600" b="1" dirty="0"/>
                        <a:t> NW/</a:t>
                      </a:r>
                      <a:r>
                        <a:rPr lang="de-DE" sz="1600" b="1" dirty="0" err="1"/>
                        <a:t>INF</a:t>
                      </a:r>
                      <a:r>
                        <a:rPr lang="de-DE" sz="1600" b="1" dirty="0"/>
                        <a:t> </a:t>
                      </a:r>
                      <a:r>
                        <a:rPr lang="de-DE" sz="1600" i="1" dirty="0"/>
                        <a:t>und</a:t>
                      </a:r>
                      <a:r>
                        <a:rPr lang="de-DE" sz="1600" dirty="0"/>
                        <a:t> </a:t>
                      </a:r>
                      <a:r>
                        <a:rPr lang="de-DE" sz="1600" b="1" dirty="0"/>
                        <a:t>NW/</a:t>
                      </a:r>
                      <a:r>
                        <a:rPr lang="de-DE" sz="1600" b="1" dirty="0" err="1"/>
                        <a:t>INF</a:t>
                      </a:r>
                      <a:endParaRPr lang="de-DE" sz="1600" b="1"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eine </a:t>
                      </a:r>
                      <a:r>
                        <a:rPr lang="de-DE" sz="1600" dirty="0" err="1"/>
                        <a:t>fortgef</a:t>
                      </a:r>
                      <a:r>
                        <a:rPr lang="de-DE" sz="1600" dirty="0"/>
                        <a:t>. </a:t>
                      </a:r>
                      <a:r>
                        <a:rPr lang="de-DE" sz="1600" dirty="0" err="1"/>
                        <a:t>FS</a:t>
                      </a:r>
                      <a:r>
                        <a:rPr lang="de-DE" sz="1600" dirty="0"/>
                        <a:t> </a:t>
                      </a:r>
                      <a:r>
                        <a:rPr lang="de-DE" sz="1600" i="1" dirty="0"/>
                        <a:t>oder </a:t>
                      </a:r>
                      <a:r>
                        <a:rPr lang="de-DE" sz="1600" dirty="0"/>
                        <a:t>NW</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mind. ein GPR-Fach</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4" name="Ellipse 13">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5BA87604-5981-432B-960C-C1838C9D0ED7}"/>
              </a:ext>
            </a:extLst>
          </p:cNvPr>
          <p:cNvSpPr txBox="1"/>
          <p:nvPr/>
        </p:nvSpPr>
        <p:spPr>
          <a:xfrm>
            <a:off x="2017831" y="1135415"/>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bei </a:t>
            </a:r>
            <a:r>
              <a:rPr lang="de-DE" sz="1400" b="1" i="1" dirty="0">
                <a:cs typeface="Arial" panose="020B0604020202020204" pitchFamily="34" charset="0"/>
              </a:rPr>
              <a:t>Substitution </a:t>
            </a:r>
            <a:r>
              <a:rPr lang="de-DE" sz="1400" i="1" dirty="0">
                <a:cs typeface="Arial" panose="020B0604020202020204" pitchFamily="34" charset="0"/>
              </a:rPr>
              <a:t>von M</a:t>
            </a:r>
            <a:endParaRPr lang="de-DE" sz="1400" dirty="0">
              <a:cs typeface="Arial" panose="020B0604020202020204" pitchFamily="34" charset="0"/>
            </a:endParaRPr>
          </a:p>
        </p:txBody>
      </p:sp>
      <p:graphicFrame>
        <p:nvGraphicFramePr>
          <p:cNvPr id="18" name="Tabelle 1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1641453610"/>
              </p:ext>
            </p:extLst>
          </p:nvPr>
        </p:nvGraphicFramePr>
        <p:xfrm>
          <a:off x="4712354" y="4499144"/>
          <a:ext cx="3874460" cy="1483360"/>
        </p:xfrm>
        <a:graphic>
          <a:graphicData uri="http://schemas.openxmlformats.org/drawingml/2006/table">
            <a:tbl>
              <a:tblPr firstRow="1" bandRow="1">
                <a:tableStyleId>{3B4B98B0-60AC-42C2-AFA5-B58CD77FA1E5}</a:tableStyleId>
              </a:tblPr>
              <a:tblGrid>
                <a:gridCol w="3075980">
                  <a:extLst>
                    <a:ext uri="{9D8B030D-6E8A-4147-A177-3AD203B41FA5}">
                      <a16:colId xmlns:a16="http://schemas.microsoft.com/office/drawing/2014/main" val="3657886012"/>
                    </a:ext>
                  </a:extLst>
                </a:gridCol>
                <a:gridCol w="798480">
                  <a:extLst>
                    <a:ext uri="{9D8B030D-6E8A-4147-A177-3AD203B41FA5}">
                      <a16:colId xmlns:a16="http://schemas.microsoft.com/office/drawing/2014/main" val="2142795075"/>
                    </a:ext>
                  </a:extLst>
                </a:gridCol>
              </a:tblGrid>
              <a:tr h="370840">
                <a:tc>
                  <a:txBody>
                    <a:bodyPr/>
                    <a:lstStyle/>
                    <a:p>
                      <a:r>
                        <a:rPr lang="de-DE" sz="1600" dirty="0"/>
                        <a:t>Prüfungsformen</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3</a:t>
                      </a:r>
                      <a:r>
                        <a:rPr lang="de-DE" sz="1600" baseline="0" dirty="0"/>
                        <a:t> x </a:t>
                      </a:r>
                      <a:r>
                        <a:rPr lang="de-DE" sz="1600" dirty="0"/>
                        <a:t>schriftl., 2 x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zwei Fächer auf </a:t>
                      </a:r>
                      <a:r>
                        <a:rPr lang="de-DE" sz="1600" dirty="0" err="1"/>
                        <a:t>eA</a:t>
                      </a:r>
                      <a:r>
                        <a:rPr lang="de-DE" sz="1600" dirty="0"/>
                        <a:t> schriftl.</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höchst. ein Fach auf </a:t>
                      </a:r>
                      <a:r>
                        <a:rPr lang="de-DE" sz="1600" dirty="0" err="1"/>
                        <a:t>eA</a:t>
                      </a:r>
                      <a:r>
                        <a:rPr lang="de-DE" sz="1600" dirty="0"/>
                        <a:t>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6" name="Pfeil: nach links 11">
            <a:extLst>
              <a:ext uri="{FF2B5EF4-FFF2-40B4-BE49-F238E27FC236}">
                <a16:creationId xmlns:a16="http://schemas.microsoft.com/office/drawing/2014/main" id="{1576C72E-654E-4A71-8D59-7F98851CCE4E}"/>
              </a:ext>
            </a:extLst>
          </p:cNvPr>
          <p:cNvSpPr/>
          <p:nvPr/>
        </p:nvSpPr>
        <p:spPr>
          <a:xfrm>
            <a:off x="5051561" y="3249030"/>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Fremdsprache verpflichtend!</a:t>
            </a:r>
          </a:p>
        </p:txBody>
      </p:sp>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Textfeld 19">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87394198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Beispiel</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D693D5B-B8D0-4894-AEC8-95D8874EF162}"/>
              </a:ext>
            </a:extLst>
          </p:cNvPr>
          <p:cNvGraphicFramePr>
            <a:graphicFrameLocks noGrp="1"/>
          </p:cNvGraphicFramePr>
          <p:nvPr>
            <p:extLst>
              <p:ext uri="{D42A27DB-BD31-4B8C-83A1-F6EECF244321}">
                <p14:modId xmlns:p14="http://schemas.microsoft.com/office/powerpoint/2010/main" val="2139114075"/>
              </p:ext>
            </p:extLst>
          </p:nvPr>
        </p:nvGraphicFramePr>
        <p:xfrm>
          <a:off x="474617" y="1937591"/>
          <a:ext cx="3874460" cy="2225040"/>
        </p:xfrm>
        <a:graphic>
          <a:graphicData uri="http://schemas.openxmlformats.org/drawingml/2006/table">
            <a:tbl>
              <a:tblPr firstRow="1" bandRow="1">
                <a:tableStyleId>{3B4B98B0-60AC-42C2-AFA5-B58CD77FA1E5}</a:tableStyleId>
              </a:tblPr>
              <a:tblGrid>
                <a:gridCol w="2521502">
                  <a:extLst>
                    <a:ext uri="{9D8B030D-6E8A-4147-A177-3AD203B41FA5}">
                      <a16:colId xmlns:a16="http://schemas.microsoft.com/office/drawing/2014/main" val="3657886012"/>
                    </a:ext>
                  </a:extLst>
                </a:gridCol>
                <a:gridCol w="1352958">
                  <a:extLst>
                    <a:ext uri="{9D8B030D-6E8A-4147-A177-3AD203B41FA5}">
                      <a16:colId xmlns:a16="http://schemas.microsoft.com/office/drawing/2014/main" val="2142795075"/>
                    </a:ext>
                  </a:extLst>
                </a:gridCol>
              </a:tblGrid>
              <a:tr h="370840">
                <a:tc>
                  <a:txBody>
                    <a:bodyPr/>
                    <a:lstStyle/>
                    <a:p>
                      <a:r>
                        <a:rPr lang="de-DE" sz="1600" dirty="0"/>
                        <a:t>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Prüfungsform</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latin typeface="+mn-lt"/>
                          <a:cs typeface="Arial" panose="020B0604020202020204" pitchFamily="34" charset="0"/>
                        </a:rPr>
                        <a:t>Mathematik (</a:t>
                      </a:r>
                      <a:r>
                        <a:rPr lang="de-DE" sz="1600" dirty="0" err="1">
                          <a:latin typeface="+mn-lt"/>
                          <a:cs typeface="Arial" panose="020B0604020202020204" pitchFamily="34" charset="0"/>
                        </a:rPr>
                        <a:t>eA</a:t>
                      </a:r>
                      <a:r>
                        <a:rPr lang="de-DE" sz="1600" dirty="0">
                          <a:latin typeface="+mn-lt"/>
                          <a:cs typeface="Arial" panose="020B0604020202020204" pitchFamily="34" charset="0"/>
                        </a:rPr>
                        <a:t>)</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1672597174"/>
                  </a:ext>
                </a:extLst>
              </a:tr>
              <a:tr h="370840">
                <a:tc>
                  <a:txBody>
                    <a:bodyPr/>
                    <a:lstStyle/>
                    <a:p>
                      <a:r>
                        <a:rPr lang="de-DE" sz="1600" b="1" dirty="0">
                          <a:solidFill>
                            <a:srgbClr val="00B050"/>
                          </a:solidFill>
                          <a:latin typeface="+mn-lt"/>
                          <a:cs typeface="Arial" panose="020B0604020202020204" pitchFamily="34" charset="0"/>
                        </a:rPr>
                        <a:t>Leistungsfach Latein (</a:t>
                      </a:r>
                      <a:r>
                        <a:rPr lang="de-DE" sz="1600" b="1" dirty="0" err="1">
                          <a:solidFill>
                            <a:srgbClr val="00B050"/>
                          </a:solidFill>
                          <a:latin typeface="+mn-lt"/>
                          <a:cs typeface="Arial" panose="020B0604020202020204" pitchFamily="34" charset="0"/>
                        </a:rPr>
                        <a:t>eA</a:t>
                      </a:r>
                      <a:r>
                        <a:rPr lang="de-DE" sz="1600" b="1" dirty="0">
                          <a:solidFill>
                            <a:srgbClr val="00B050"/>
                          </a:solidFill>
                          <a:latin typeface="+mn-lt"/>
                          <a:cs typeface="Arial" panose="020B0604020202020204" pitchFamily="34" charset="0"/>
                        </a:rPr>
                        <a:t>)</a:t>
                      </a:r>
                    </a:p>
                  </a:txBody>
                  <a:tcPr/>
                </a:tc>
                <a:tc>
                  <a:txBody>
                    <a:bodyPr/>
                    <a:lstStyle/>
                    <a:p>
                      <a:r>
                        <a:rPr lang="de-DE" sz="1600" b="1" dirty="0">
                          <a:solidFill>
                            <a:srgbClr val="00B050"/>
                          </a:solidFill>
                          <a:latin typeface="+mn-lt"/>
                          <a:cs typeface="Arial" panose="020B0604020202020204" pitchFamily="34" charset="0"/>
                        </a:rPr>
                        <a:t>schriftlich</a:t>
                      </a:r>
                    </a:p>
                  </a:txBody>
                  <a:tcPr/>
                </a:tc>
                <a:extLst>
                  <a:ext uri="{0D108BD9-81ED-4DB2-BD59-A6C34878D82A}">
                    <a16:rowId xmlns:a16="http://schemas.microsoft.com/office/drawing/2014/main" val="3927580195"/>
                  </a:ext>
                </a:extLst>
              </a:tr>
              <a:tr h="370840">
                <a:tc>
                  <a:txBody>
                    <a:bodyPr/>
                    <a:lstStyle/>
                    <a:p>
                      <a:r>
                        <a:rPr lang="de-DE" sz="1600" dirty="0">
                          <a:solidFill>
                            <a:schemeClr val="tx1"/>
                          </a:solidFill>
                          <a:latin typeface="+mn-lt"/>
                          <a:cs typeface="Arial" panose="020B0604020202020204" pitchFamily="34" charset="0"/>
                        </a:rPr>
                        <a:t>Französisch</a:t>
                      </a:r>
                    </a:p>
                  </a:txBody>
                  <a:tcPr/>
                </a:tc>
                <a:tc>
                  <a:txBody>
                    <a:bodyPr/>
                    <a:lstStyle/>
                    <a:p>
                      <a:r>
                        <a:rPr lang="de-DE" sz="1600" dirty="0">
                          <a:solidFill>
                            <a:schemeClr val="tx1"/>
                          </a:solidFill>
                          <a:latin typeface="+mn-lt"/>
                          <a:cs typeface="Arial" panose="020B0604020202020204" pitchFamily="34" charset="0"/>
                        </a:rPr>
                        <a:t>mündlich</a:t>
                      </a:r>
                    </a:p>
                  </a:txBody>
                  <a:tcPr/>
                </a:tc>
                <a:extLst>
                  <a:ext uri="{0D108BD9-81ED-4DB2-BD59-A6C34878D82A}">
                    <a16:rowId xmlns:a16="http://schemas.microsoft.com/office/drawing/2014/main" val="2701114109"/>
                  </a:ext>
                </a:extLst>
              </a:tr>
              <a:tr h="370840">
                <a:tc>
                  <a:txBody>
                    <a:bodyPr/>
                    <a:lstStyle/>
                    <a:p>
                      <a:r>
                        <a:rPr lang="de-DE" sz="1600" dirty="0">
                          <a:latin typeface="+mn-lt"/>
                          <a:cs typeface="Arial" panose="020B0604020202020204" pitchFamily="34" charset="0"/>
                        </a:rPr>
                        <a:t>Kunst</a:t>
                      </a:r>
                    </a:p>
                  </a:txBody>
                  <a:tcPr/>
                </a:tc>
                <a:tc>
                  <a:txBody>
                    <a:bodyPr/>
                    <a:lstStyle/>
                    <a:p>
                      <a:r>
                        <a:rPr lang="de-DE" sz="1600" dirty="0">
                          <a:latin typeface="+mn-lt"/>
                          <a:cs typeface="Arial" panose="020B0604020202020204" pitchFamily="34" charset="0"/>
                        </a:rPr>
                        <a:t>mündlich</a:t>
                      </a:r>
                    </a:p>
                  </a:txBody>
                  <a:tcPr/>
                </a:tc>
                <a:extLst>
                  <a:ext uri="{0D108BD9-81ED-4DB2-BD59-A6C34878D82A}">
                    <a16:rowId xmlns:a16="http://schemas.microsoft.com/office/drawing/2014/main" val="2051911367"/>
                  </a:ext>
                </a:extLst>
              </a:tr>
              <a:tr h="370840">
                <a:tc>
                  <a:txBody>
                    <a:bodyPr/>
                    <a:lstStyle/>
                    <a:p>
                      <a:r>
                        <a:rPr lang="de-DE" sz="1600" dirty="0">
                          <a:latin typeface="+mn-lt"/>
                          <a:cs typeface="Arial" panose="020B0604020202020204" pitchFamily="34" charset="0"/>
                        </a:rPr>
                        <a:t>Geschichte</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3834548242"/>
                  </a:ext>
                </a:extLst>
              </a:tr>
            </a:tbl>
          </a:graphicData>
        </a:graphic>
      </p:graphicFrame>
      <p:graphicFrame>
        <p:nvGraphicFramePr>
          <p:cNvPr id="8" name="Tabelle 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3971873461"/>
              </p:ext>
            </p:extLst>
          </p:nvPr>
        </p:nvGraphicFramePr>
        <p:xfrm>
          <a:off x="474617" y="4499144"/>
          <a:ext cx="3874460" cy="1483360"/>
        </p:xfrm>
        <a:graphic>
          <a:graphicData uri="http://schemas.openxmlformats.org/drawingml/2006/table">
            <a:tbl>
              <a:tblPr firstRow="1" bandRow="1">
                <a:tableStyleId>{3B4B98B0-60AC-42C2-AFA5-B58CD77FA1E5}</a:tableStyleId>
              </a:tblPr>
              <a:tblGrid>
                <a:gridCol w="3221894">
                  <a:extLst>
                    <a:ext uri="{9D8B030D-6E8A-4147-A177-3AD203B41FA5}">
                      <a16:colId xmlns:a16="http://schemas.microsoft.com/office/drawing/2014/main" val="3657886012"/>
                    </a:ext>
                  </a:extLst>
                </a:gridCol>
                <a:gridCol w="652566">
                  <a:extLst>
                    <a:ext uri="{9D8B030D-6E8A-4147-A177-3AD203B41FA5}">
                      <a16:colId xmlns:a16="http://schemas.microsoft.com/office/drawing/2014/main" val="2142795075"/>
                    </a:ext>
                  </a:extLst>
                </a:gridCol>
              </a:tblGrid>
              <a:tr h="370840">
                <a:tc>
                  <a:txBody>
                    <a:bodyPr/>
                    <a:lstStyle/>
                    <a:p>
                      <a:r>
                        <a:rPr lang="de-DE" sz="1600" dirty="0"/>
                        <a:t>Abiturfächer</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dirty="0"/>
                        <a:t>M</a:t>
                      </a:r>
                      <a:r>
                        <a:rPr lang="de-DE" sz="1600" dirty="0"/>
                        <a:t> </a:t>
                      </a:r>
                      <a:r>
                        <a:rPr lang="de-DE" sz="1600" i="1" dirty="0"/>
                        <a:t>und</a:t>
                      </a:r>
                      <a:r>
                        <a:rPr lang="de-DE" sz="1600" dirty="0"/>
                        <a:t> </a:t>
                      </a:r>
                      <a:r>
                        <a:rPr lang="de-DE" sz="1600" b="1" dirty="0" err="1"/>
                        <a:t>LF</a:t>
                      </a:r>
                      <a:r>
                        <a:rPr lang="de-DE" sz="1600" b="1" dirty="0"/>
                        <a:t> </a:t>
                      </a:r>
                      <a:r>
                        <a:rPr lang="de-DE" sz="1600" b="1" dirty="0" err="1"/>
                        <a:t>FS</a:t>
                      </a:r>
                      <a:r>
                        <a:rPr lang="de-DE" sz="1600" b="1" dirty="0"/>
                        <a:t> </a:t>
                      </a:r>
                      <a:r>
                        <a:rPr lang="de-DE" sz="1600" i="1" dirty="0"/>
                        <a:t>und</a:t>
                      </a:r>
                      <a:r>
                        <a:rPr lang="de-DE" sz="1600" dirty="0"/>
                        <a:t> </a:t>
                      </a:r>
                      <a:r>
                        <a:rPr lang="de-DE" sz="1600" b="1" dirty="0" err="1"/>
                        <a:t>fortgef</a:t>
                      </a:r>
                      <a:r>
                        <a:rPr lang="de-DE" sz="1600" b="1" dirty="0"/>
                        <a:t>. </a:t>
                      </a:r>
                      <a:r>
                        <a:rPr lang="de-DE" sz="1600" b="1" dirty="0" err="1"/>
                        <a:t>FS</a:t>
                      </a:r>
                      <a:endParaRPr lang="de-DE" sz="1600" b="1"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eine </a:t>
                      </a:r>
                      <a:r>
                        <a:rPr lang="de-DE" sz="1600" dirty="0" err="1"/>
                        <a:t>fortgef</a:t>
                      </a:r>
                      <a:r>
                        <a:rPr lang="de-DE" sz="1600" dirty="0"/>
                        <a:t>. </a:t>
                      </a:r>
                      <a:r>
                        <a:rPr lang="de-DE" sz="1600" dirty="0" err="1"/>
                        <a:t>FS</a:t>
                      </a:r>
                      <a:r>
                        <a:rPr lang="de-DE" sz="1600" dirty="0"/>
                        <a:t> </a:t>
                      </a:r>
                      <a:r>
                        <a:rPr lang="de-DE" sz="1600" i="1" dirty="0"/>
                        <a:t>oder </a:t>
                      </a:r>
                      <a:r>
                        <a:rPr lang="de-DE" sz="1600" dirty="0"/>
                        <a:t>NW</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mind. ein GPR-Fach</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4" name="Ellipse 13">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p>
          <a:p>
            <a:pPr algn="ctr" eaLnBrk="1" hangingPunct="1">
              <a:lnSpc>
                <a:spcPct val="100000"/>
              </a:lnSpc>
            </a:pP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5BA87604-5981-432B-960C-C1838C9D0ED7}"/>
              </a:ext>
            </a:extLst>
          </p:cNvPr>
          <p:cNvSpPr txBox="1"/>
          <p:nvPr/>
        </p:nvSpPr>
        <p:spPr>
          <a:xfrm>
            <a:off x="2017831" y="1135415"/>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bei </a:t>
            </a:r>
            <a:r>
              <a:rPr lang="de-DE" sz="1400" b="1" i="1" dirty="0">
                <a:cs typeface="Arial" panose="020B0604020202020204" pitchFamily="34" charset="0"/>
              </a:rPr>
              <a:t>Substitution</a:t>
            </a:r>
            <a:r>
              <a:rPr lang="de-DE" sz="1400" i="1" dirty="0">
                <a:cs typeface="Arial" panose="020B0604020202020204" pitchFamily="34" charset="0"/>
              </a:rPr>
              <a:t> von D</a:t>
            </a:r>
            <a:endParaRPr lang="de-DE" sz="1400" dirty="0">
              <a:cs typeface="Arial" panose="020B0604020202020204" pitchFamily="34" charset="0"/>
            </a:endParaRPr>
          </a:p>
        </p:txBody>
      </p:sp>
      <p:graphicFrame>
        <p:nvGraphicFramePr>
          <p:cNvPr id="18" name="Tabelle 1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3158183448"/>
              </p:ext>
            </p:extLst>
          </p:nvPr>
        </p:nvGraphicFramePr>
        <p:xfrm>
          <a:off x="4712354" y="4499144"/>
          <a:ext cx="3874460" cy="1483360"/>
        </p:xfrm>
        <a:graphic>
          <a:graphicData uri="http://schemas.openxmlformats.org/drawingml/2006/table">
            <a:tbl>
              <a:tblPr firstRow="1" bandRow="1">
                <a:tableStyleId>{3B4B98B0-60AC-42C2-AFA5-B58CD77FA1E5}</a:tableStyleId>
              </a:tblPr>
              <a:tblGrid>
                <a:gridCol w="3075980">
                  <a:extLst>
                    <a:ext uri="{9D8B030D-6E8A-4147-A177-3AD203B41FA5}">
                      <a16:colId xmlns:a16="http://schemas.microsoft.com/office/drawing/2014/main" val="3657886012"/>
                    </a:ext>
                  </a:extLst>
                </a:gridCol>
                <a:gridCol w="798480">
                  <a:extLst>
                    <a:ext uri="{9D8B030D-6E8A-4147-A177-3AD203B41FA5}">
                      <a16:colId xmlns:a16="http://schemas.microsoft.com/office/drawing/2014/main" val="2142795075"/>
                    </a:ext>
                  </a:extLst>
                </a:gridCol>
              </a:tblGrid>
              <a:tr h="370840">
                <a:tc>
                  <a:txBody>
                    <a:bodyPr/>
                    <a:lstStyle/>
                    <a:p>
                      <a:r>
                        <a:rPr lang="de-DE" sz="1600" dirty="0"/>
                        <a:t>Prüfungsformen</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3</a:t>
                      </a:r>
                      <a:r>
                        <a:rPr lang="de-DE" sz="1600" baseline="0" dirty="0"/>
                        <a:t> x </a:t>
                      </a:r>
                      <a:r>
                        <a:rPr lang="de-DE" sz="1600" dirty="0"/>
                        <a:t>schriftl., 2 x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zwei Fächer auf </a:t>
                      </a:r>
                      <a:r>
                        <a:rPr lang="de-DE" sz="1600" dirty="0" err="1"/>
                        <a:t>eA</a:t>
                      </a:r>
                      <a:r>
                        <a:rPr lang="de-DE" sz="1600" dirty="0"/>
                        <a:t> schriftl.</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höchst. ein Fach auf </a:t>
                      </a:r>
                      <a:r>
                        <a:rPr lang="de-DE" sz="1600" dirty="0" err="1"/>
                        <a:t>eA</a:t>
                      </a:r>
                      <a:r>
                        <a:rPr lang="de-DE" sz="1600" dirty="0"/>
                        <a:t>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155240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2638980850"/>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b="0" kern="1200" dirty="0">
                          <a:solidFill>
                            <a:srgbClr val="355D90"/>
                          </a:solidFill>
                          <a:latin typeface="+mn-lt"/>
                          <a:cs typeface="Arial" panose="020B0604020202020204" pitchFamily="34" charset="0"/>
                        </a:rPr>
                        <a:t>eine fortgeführte Fremdsprache</a:t>
                      </a:r>
                    </a:p>
                    <a:p>
                      <a:pPr marL="285750" indent="-285750">
                        <a:buFont typeface="Arial" panose="020B0604020202020204" pitchFamily="34" charset="0"/>
                        <a:buChar char="•"/>
                      </a:pPr>
                      <a:r>
                        <a:rPr lang="de-DE" sz="1600" b="0" kern="1200" dirty="0">
                          <a:solidFill>
                            <a:srgbClr val="355D90"/>
                          </a:solidFill>
                          <a:latin typeface="+mn-lt"/>
                          <a:cs typeface="Arial" panose="020B0604020202020204" pitchFamily="34" charset="0"/>
                        </a:rPr>
                        <a:t>eine Naturwissenschaft </a:t>
                      </a:r>
                      <a:r>
                        <a:rPr lang="de-DE" sz="1400" b="0" kern="1200" dirty="0">
                          <a:solidFill>
                            <a:srgbClr val="355D90"/>
                          </a:solidFill>
                          <a:latin typeface="+mn-lt"/>
                          <a:cs typeface="Arial" panose="020B0604020202020204" pitchFamily="34" charset="0"/>
                        </a:rPr>
                        <a:t>(Biologie, Chemie, Physik)</a:t>
                      </a:r>
                    </a:p>
                    <a:p>
                      <a:pPr marL="285750" indent="-285750">
                        <a:buFont typeface="Arial" panose="020B0604020202020204" pitchFamily="34" charset="0"/>
                        <a:buChar char="•"/>
                      </a:pPr>
                      <a:r>
                        <a:rPr lang="de-DE" sz="1600" b="0" kern="1200" dirty="0">
                          <a:solidFill>
                            <a:srgbClr val="355D90"/>
                          </a:solidFill>
                          <a:latin typeface="+mn-lt"/>
                          <a:cs typeface="Arial" panose="020B0604020202020204" pitchFamily="34" charset="0"/>
                        </a:rPr>
                        <a:t>eine weitere fortgeführte Fremdsprache </a:t>
                      </a:r>
                      <a:br>
                        <a:rPr lang="de-DE" sz="1600" dirty="0">
                          <a:solidFill>
                            <a:schemeClr val="accent1">
                              <a:lumMod val="50000"/>
                            </a:schemeClr>
                          </a:solidFill>
                        </a:rPr>
                      </a:br>
                      <a:r>
                        <a:rPr lang="de-DE" sz="1600" b="1" i="1" kern="1200" dirty="0">
                          <a:solidFill>
                            <a:srgbClr val="355D90"/>
                          </a:solidFill>
                          <a:latin typeface="+mn-lt"/>
                          <a:ea typeface="+mn-ea"/>
                          <a:cs typeface="Arial" panose="020B0604020202020204" pitchFamily="34" charset="0"/>
                        </a:rPr>
                        <a:t>oder</a:t>
                      </a:r>
                      <a:r>
                        <a:rPr lang="de-DE" sz="1600" b="0" kern="1200" dirty="0">
                          <a:solidFill>
                            <a:srgbClr val="355D90"/>
                          </a:solidFill>
                          <a:latin typeface="+mn-lt"/>
                          <a:ea typeface="+mn-ea"/>
                          <a:cs typeface="Arial" panose="020B0604020202020204" pitchFamily="34" charset="0"/>
                        </a:rPr>
                        <a:t> eine spät beginnende Fremdsprache</a:t>
                      </a:r>
                      <a:br>
                        <a:rPr lang="de-DE" sz="1600" b="0" kern="1200" dirty="0">
                          <a:solidFill>
                            <a:srgbClr val="355D90"/>
                          </a:solidFill>
                          <a:latin typeface="+mn-lt"/>
                          <a:ea typeface="+mn-ea"/>
                          <a:cs typeface="Arial" panose="020B0604020202020204" pitchFamily="34" charset="0"/>
                        </a:rPr>
                      </a:br>
                      <a:r>
                        <a:rPr lang="de-DE" sz="1600" b="1" i="1" kern="1200" dirty="0">
                          <a:solidFill>
                            <a:srgbClr val="355D90"/>
                          </a:solidFill>
                          <a:latin typeface="+mn-lt"/>
                          <a:ea typeface="+mn-ea"/>
                          <a:cs typeface="Arial" panose="020B0604020202020204" pitchFamily="34" charset="0"/>
                        </a:rPr>
                        <a:t>oder</a:t>
                      </a:r>
                      <a:r>
                        <a:rPr lang="de-DE" sz="1600" b="0" kern="1200" dirty="0">
                          <a:solidFill>
                            <a:srgbClr val="355D90"/>
                          </a:solidFill>
                          <a:latin typeface="+mn-lt"/>
                          <a:ea typeface="+mn-ea"/>
                          <a:cs typeface="Arial" panose="020B0604020202020204" pitchFamily="34" charset="0"/>
                        </a:rPr>
                        <a:t> eine weitere Naturwissenschaft</a:t>
                      </a:r>
                      <a:br>
                        <a:rPr lang="de-DE" sz="1600" b="0" kern="1200" dirty="0">
                          <a:solidFill>
                            <a:srgbClr val="355D90"/>
                          </a:solidFill>
                          <a:latin typeface="+mn-lt"/>
                          <a:ea typeface="+mn-ea"/>
                          <a:cs typeface="Arial" panose="020B0604020202020204" pitchFamily="34" charset="0"/>
                        </a:rPr>
                      </a:br>
                      <a:r>
                        <a:rPr lang="de-DE" sz="1600" b="1" i="1" kern="1200" dirty="0">
                          <a:solidFill>
                            <a:srgbClr val="355D90"/>
                          </a:solidFill>
                          <a:latin typeface="+mn-lt"/>
                          <a:ea typeface="+mn-ea"/>
                          <a:cs typeface="Arial" panose="020B0604020202020204" pitchFamily="34" charset="0"/>
                        </a:rPr>
                        <a:t>oder</a:t>
                      </a:r>
                      <a:r>
                        <a:rPr lang="de-DE" sz="1600" b="0" kern="1200" dirty="0">
                          <a:solidFill>
                            <a:srgbClr val="355D90"/>
                          </a:solidFill>
                          <a:latin typeface="+mn-lt"/>
                          <a:ea typeface="+mn-ea"/>
                          <a:cs typeface="Arial" panose="020B0604020202020204" pitchFamily="34" charset="0"/>
                        </a:rPr>
                        <a:t> Informatik </a:t>
                      </a:r>
                      <a:r>
                        <a:rPr lang="de-DE" sz="1400" b="0" kern="1200" dirty="0">
                          <a:solidFill>
                            <a:srgbClr val="355D90"/>
                          </a:solidFill>
                          <a:latin typeface="+mn-lt"/>
                          <a:ea typeface="+mn-ea"/>
                          <a:cs typeface="Arial" panose="020B0604020202020204" pitchFamily="34" charset="0"/>
                        </a:rPr>
                        <a:t>(nur </a:t>
                      </a:r>
                      <a:r>
                        <a:rPr lang="de-DE" sz="1400" b="0" kern="1200" dirty="0" err="1">
                          <a:solidFill>
                            <a:srgbClr val="355D90"/>
                          </a:solidFill>
                          <a:latin typeface="+mn-lt"/>
                          <a:ea typeface="+mn-ea"/>
                          <a:cs typeface="Arial" panose="020B0604020202020204" pitchFamily="34" charset="0"/>
                        </a:rPr>
                        <a:t>NTG</a:t>
                      </a:r>
                      <a:r>
                        <a:rPr lang="de-DE" sz="1400" b="0" kern="1200" dirty="0">
                          <a:solidFill>
                            <a:srgbClr val="355D90"/>
                          </a:solidFill>
                          <a:latin typeface="+mn-lt"/>
                          <a:ea typeface="+mn-ea"/>
                          <a:cs typeface="Arial" panose="020B0604020202020204" pitchFamily="34" charset="0"/>
                        </a:rPr>
                        <a:t>)</a:t>
                      </a:r>
                      <a:br>
                        <a:rPr lang="de-DE" sz="1600" b="0" kern="1200" dirty="0">
                          <a:solidFill>
                            <a:srgbClr val="355D90"/>
                          </a:solidFill>
                          <a:latin typeface="+mn-lt"/>
                          <a:ea typeface="+mn-ea"/>
                          <a:cs typeface="Arial" panose="020B0604020202020204" pitchFamily="34" charset="0"/>
                        </a:rPr>
                      </a:br>
                      <a:r>
                        <a:rPr lang="de-DE" sz="1600" b="1" i="1" kern="1200" dirty="0">
                          <a:solidFill>
                            <a:srgbClr val="355D90"/>
                          </a:solidFill>
                          <a:latin typeface="+mn-lt"/>
                          <a:ea typeface="+mn-ea"/>
                          <a:cs typeface="Arial" panose="020B0604020202020204" pitchFamily="34" charset="0"/>
                        </a:rPr>
                        <a:t>oder</a:t>
                      </a:r>
                      <a:r>
                        <a:rPr lang="de-DE" sz="1600" b="0" kern="1200" dirty="0">
                          <a:solidFill>
                            <a:srgbClr val="355D90"/>
                          </a:solidFill>
                          <a:latin typeface="+mn-lt"/>
                          <a:ea typeface="+mn-ea"/>
                          <a:cs typeface="Arial" panose="020B0604020202020204" pitchFamily="34" charset="0"/>
                        </a:rPr>
                        <a:t> spät beginnende Informatik </a:t>
                      </a:r>
                      <a:r>
                        <a:rPr lang="de-DE" sz="1400" b="0" kern="1200" dirty="0">
                          <a:solidFill>
                            <a:srgbClr val="355D90"/>
                          </a:solidFill>
                          <a:latin typeface="+mn-lt"/>
                          <a:ea typeface="+mn-ea"/>
                          <a:cs typeface="Arial" panose="020B0604020202020204" pitchFamily="34" charset="0"/>
                        </a:rPr>
                        <a:t>(HG, SG, </a:t>
                      </a:r>
                      <a:r>
                        <a:rPr lang="de-DE" sz="1400" b="0" kern="1200" dirty="0" err="1">
                          <a:solidFill>
                            <a:srgbClr val="355D90"/>
                          </a:solidFill>
                          <a:latin typeface="+mn-lt"/>
                          <a:ea typeface="+mn-ea"/>
                          <a:cs typeface="Arial" panose="020B0604020202020204" pitchFamily="34" charset="0"/>
                        </a:rPr>
                        <a:t>MuG</a:t>
                      </a:r>
                      <a:r>
                        <a:rPr lang="de-DE" sz="1400" b="0" kern="1200" dirty="0">
                          <a:solidFill>
                            <a:srgbClr val="355D90"/>
                          </a:solidFill>
                          <a:latin typeface="+mn-lt"/>
                          <a:ea typeface="+mn-ea"/>
                          <a:cs typeface="Arial" panose="020B0604020202020204" pitchFamily="34" charset="0"/>
                        </a:rPr>
                        <a:t>, </a:t>
                      </a:r>
                      <a:r>
                        <a:rPr lang="de-DE" sz="1400" b="0" kern="1200" dirty="0" err="1">
                          <a:solidFill>
                            <a:srgbClr val="355D90"/>
                          </a:solidFill>
                          <a:latin typeface="+mn-lt"/>
                          <a:ea typeface="+mn-ea"/>
                          <a:cs typeface="Arial" panose="020B0604020202020204" pitchFamily="34" charset="0"/>
                        </a:rPr>
                        <a:t>WWG</a:t>
                      </a:r>
                      <a:r>
                        <a:rPr lang="de-DE" sz="1400" b="0" kern="1200" dirty="0">
                          <a:solidFill>
                            <a:srgbClr val="355D90"/>
                          </a:solidFill>
                          <a:latin typeface="+mn-lt"/>
                          <a:ea typeface="+mn-ea"/>
                          <a:cs typeface="Arial" panose="020B0604020202020204" pitchFamily="34" charset="0"/>
                        </a:rPr>
                        <a:t>, </a:t>
                      </a:r>
                      <a:r>
                        <a:rPr lang="de-DE" sz="1400" b="0" kern="1200" dirty="0" err="1">
                          <a:solidFill>
                            <a:srgbClr val="355D90"/>
                          </a:solidFill>
                          <a:latin typeface="+mn-lt"/>
                          <a:ea typeface="+mn-ea"/>
                          <a:cs typeface="Arial" panose="020B0604020202020204" pitchFamily="34" charset="0"/>
                        </a:rPr>
                        <a:t>SWG</a:t>
                      </a:r>
                      <a:r>
                        <a:rPr lang="de-DE" sz="1400" b="0" kern="1200" dirty="0">
                          <a:solidFill>
                            <a:srgbClr val="355D90"/>
                          </a:solidFill>
                          <a:latin typeface="+mn-lt"/>
                          <a:ea typeface="+mn-ea"/>
                          <a:cs typeface="Arial" panose="020B0604020202020204" pitchFamily="34" charset="0"/>
                        </a:rPr>
                        <a:t>, </a:t>
                      </a:r>
                      <a:r>
                        <a:rPr lang="de-DE" sz="1400" b="0" kern="1200" dirty="0" err="1">
                          <a:solidFill>
                            <a:srgbClr val="355D90"/>
                          </a:solidFill>
                          <a:latin typeface="+mn-lt"/>
                          <a:ea typeface="+mn-ea"/>
                          <a:cs typeface="Arial" panose="020B0604020202020204" pitchFamily="34" charset="0"/>
                        </a:rPr>
                        <a:t>EFK</a:t>
                      </a:r>
                      <a:r>
                        <a:rPr lang="de-DE" sz="1400" b="0" kern="1200" dirty="0">
                          <a:solidFill>
                            <a:srgbClr val="355D90"/>
                          </a:solidFill>
                          <a:latin typeface="+mn-lt"/>
                          <a:ea typeface="+mn-ea"/>
                          <a:cs typeface="Arial" panose="020B0604020202020204" pitchFamily="34" charset="0"/>
                        </a:rPr>
                        <a:t>)</a:t>
                      </a:r>
                      <a:endParaRPr lang="de-DE" sz="1600" b="0" kern="1200" dirty="0">
                        <a:solidFill>
                          <a:srgbClr val="355D90"/>
                        </a:solidFill>
                        <a:latin typeface="+mn-lt"/>
                        <a:ea typeface="+mn-ea"/>
                        <a:cs typeface="Arial" panose="020B0604020202020204" pitchFamily="34" charset="0"/>
                      </a:endParaRP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buFont typeface="Arial" panose="020B0604020202020204" pitchFamily="34" charset="0"/>
                        <a:buChar char="•"/>
                      </a:pPr>
                      <a:r>
                        <a:rPr lang="de-DE" sz="1600" b="0" kern="1200" dirty="0">
                          <a:solidFill>
                            <a:srgbClr val="355D90"/>
                          </a:solidFill>
                          <a:latin typeface="+mn-lt"/>
                          <a:ea typeface="+mn-ea"/>
                          <a:cs typeface="Arial" panose="020B0604020202020204" pitchFamily="34" charset="0"/>
                        </a:rPr>
                        <a:t>Kunst </a:t>
                      </a:r>
                      <a:r>
                        <a:rPr lang="de-DE" sz="1600" b="1" i="1" kern="1200" dirty="0">
                          <a:solidFill>
                            <a:srgbClr val="355D90"/>
                          </a:solidFill>
                          <a:latin typeface="+mn-lt"/>
                          <a:ea typeface="+mn-ea"/>
                          <a:cs typeface="Arial" panose="020B0604020202020204" pitchFamily="34" charset="0"/>
                        </a:rPr>
                        <a:t>oder</a:t>
                      </a:r>
                      <a:r>
                        <a:rPr lang="de-DE" sz="1600" b="0" kern="1200" dirty="0">
                          <a:solidFill>
                            <a:srgbClr val="355D90"/>
                          </a:solidFill>
                          <a:latin typeface="+mn-lt"/>
                          <a:ea typeface="+mn-ea"/>
                          <a:cs typeface="Arial" panose="020B0604020202020204" pitchFamily="34" charset="0"/>
                        </a:rPr>
                        <a:t>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b="0" i="0" kern="1200" dirty="0">
                          <a:solidFill>
                            <a:srgbClr val="355D90"/>
                          </a:solidFill>
                          <a:latin typeface="+mn-lt"/>
                          <a:ea typeface="+mn-ea"/>
                          <a:cs typeface="Arial" panose="020B0604020202020204" pitchFamily="34" charset="0"/>
                        </a:rPr>
                        <a:t>Geographie </a:t>
                      </a:r>
                      <a:r>
                        <a:rPr lang="de-DE" sz="1600" b="1" i="1" kern="1200" dirty="0">
                          <a:solidFill>
                            <a:srgbClr val="355D90"/>
                          </a:solidFill>
                          <a:latin typeface="+mn-lt"/>
                          <a:ea typeface="+mn-ea"/>
                          <a:cs typeface="Arial" panose="020B0604020202020204" pitchFamily="34" charset="0"/>
                        </a:rPr>
                        <a:t>oder</a:t>
                      </a:r>
                      <a:r>
                        <a:rPr lang="de-DE" sz="1600" b="0" i="0" kern="1200" dirty="0">
                          <a:solidFill>
                            <a:srgbClr val="355D90"/>
                          </a:solidFill>
                          <a:latin typeface="+mn-lt"/>
                          <a:ea typeface="+mn-ea"/>
                          <a:cs typeface="Arial" panose="020B0604020202020204" pitchFamily="34" charset="0"/>
                        </a:rPr>
                        <a:t> Wirtschaft und Recht </a:t>
                      </a:r>
                      <a:r>
                        <a:rPr lang="de-DE" sz="1400" b="0" i="0" kern="1200" dirty="0">
                          <a:solidFill>
                            <a:srgbClr val="355D90"/>
                          </a:solidFill>
                          <a:latin typeface="+mn-lt"/>
                          <a:ea typeface="+mn-ea"/>
                          <a:cs typeface="Arial" panose="020B0604020202020204" pitchFamily="34" charset="0"/>
                        </a:rPr>
                        <a:t>(WR)</a:t>
                      </a:r>
                      <a:endParaRPr lang="de-DE" sz="1600" b="0" i="0" kern="1200" dirty="0">
                        <a:solidFill>
                          <a:srgbClr val="355D90"/>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b="0" i="0" kern="1200" dirty="0">
                          <a:solidFill>
                            <a:srgbClr val="355D90"/>
                          </a:solidFill>
                          <a:latin typeface="+mn-lt"/>
                          <a:ea typeface="+mn-ea"/>
                          <a:cs typeface="Arial" panose="020B0604020202020204" pitchFamily="34" charset="0"/>
                        </a:rPr>
                        <a:t>Weiterführung von </a:t>
                      </a:r>
                      <a:r>
                        <a:rPr lang="de-DE" sz="1600" b="0" i="0" kern="1200" dirty="0" err="1">
                          <a:solidFill>
                            <a:srgbClr val="355D90"/>
                          </a:solidFill>
                          <a:latin typeface="+mn-lt"/>
                          <a:ea typeface="+mn-ea"/>
                          <a:cs typeface="Arial" panose="020B0604020202020204" pitchFamily="34" charset="0"/>
                        </a:rPr>
                        <a:t>PuG</a:t>
                      </a:r>
                      <a:r>
                        <a:rPr lang="de-DE" sz="1600" b="0" i="0" kern="1200" dirty="0">
                          <a:solidFill>
                            <a:srgbClr val="355D90"/>
                          </a:solidFill>
                          <a:latin typeface="+mn-lt"/>
                          <a:ea typeface="+mn-ea"/>
                          <a:cs typeface="Arial" panose="020B0604020202020204" pitchFamily="34" charset="0"/>
                        </a:rPr>
                        <a:t> </a:t>
                      </a:r>
                      <a:r>
                        <a:rPr lang="de-DE" sz="1600" b="1" i="1" kern="1200" dirty="0">
                          <a:solidFill>
                            <a:srgbClr val="355D90"/>
                          </a:solidFill>
                          <a:latin typeface="+mn-lt"/>
                          <a:ea typeface="+mn-ea"/>
                          <a:cs typeface="Arial" panose="020B0604020202020204" pitchFamily="34" charset="0"/>
                        </a:rPr>
                        <a:t>oder</a:t>
                      </a:r>
                      <a:r>
                        <a:rPr lang="de-DE" sz="1600" b="0" i="0" kern="1200" dirty="0">
                          <a:solidFill>
                            <a:srgbClr val="355D90"/>
                          </a:solidFill>
                          <a:latin typeface="+mn-lt"/>
                          <a:ea typeface="+mn-ea"/>
                          <a:cs typeface="Arial" panose="020B0604020202020204" pitchFamily="34" charset="0"/>
                        </a:rPr>
                        <a:t> Geographie </a:t>
                      </a:r>
                      <a:r>
                        <a:rPr lang="de-DE" sz="1600" b="1" i="1" kern="1200" dirty="0">
                          <a:solidFill>
                            <a:srgbClr val="355D90"/>
                          </a:solidFill>
                          <a:latin typeface="+mn-lt"/>
                          <a:ea typeface="+mn-ea"/>
                          <a:cs typeface="Arial" panose="020B0604020202020204" pitchFamily="34" charset="0"/>
                        </a:rPr>
                        <a:t>oder</a:t>
                      </a:r>
                      <a:r>
                        <a:rPr lang="de-DE" sz="1600" b="0" i="0" kern="1200" dirty="0">
                          <a:solidFill>
                            <a:srgbClr val="355D90"/>
                          </a:solidFill>
                          <a:latin typeface="+mn-lt"/>
                          <a:ea typeface="+mn-ea"/>
                          <a:cs typeface="Arial" panose="020B0604020202020204" pitchFamily="34" charset="0"/>
                        </a:rPr>
                        <a:t> WR</a:t>
                      </a: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5800417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b="1" dirty="0" err="1">
                <a:solidFill>
                  <a:schemeClr val="accent1"/>
                </a:solidFill>
                <a:latin typeface="+mn-lt"/>
                <a:cs typeface="Arial" panose="020B0604020202020204" pitchFamily="34" charset="0"/>
              </a:rPr>
              <a:t>Studien</a:t>
            </a:r>
            <a:r>
              <a:rPr lang="en-GB" altLang="de-DE" sz="2000" b="1" dirty="0">
                <a:solidFill>
                  <a:schemeClr val="accent1"/>
                </a:solidFill>
                <a:latin typeface="+mn-lt"/>
                <a:cs typeface="Arial" panose="020B0604020202020204" pitchFamily="34" charset="0"/>
              </a:rPr>
              <a:t>- und </a:t>
            </a:r>
            <a:r>
              <a:rPr lang="en-GB" altLang="de-DE" sz="2000" b="1" dirty="0" err="1">
                <a:solidFill>
                  <a:schemeClr val="accent1"/>
                </a:solidFill>
                <a:latin typeface="+mn-lt"/>
                <a:cs typeface="Arial" panose="020B0604020202020204" pitchFamily="34" charset="0"/>
              </a:rPr>
              <a:t>Berufsorientierung</a:t>
            </a:r>
            <a:r>
              <a:rPr lang="en-GB" altLang="de-DE" sz="2000" b="1" dirty="0">
                <a:solidFill>
                  <a:schemeClr val="accent1"/>
                </a:solidFill>
                <a:latin typeface="+mn-lt"/>
                <a:cs typeface="Arial" panose="020B0604020202020204" pitchFamily="34" charset="0"/>
              </a:rPr>
              <a:t> (</a:t>
            </a:r>
            <a:r>
              <a:rPr lang="en-GB" altLang="de-DE" sz="2000" b="1" dirty="0" err="1">
                <a:solidFill>
                  <a:schemeClr val="accent1"/>
                </a:solidFill>
                <a:latin typeface="+mn-lt"/>
                <a:cs typeface="Arial" panose="020B0604020202020204" pitchFamily="34" charset="0"/>
              </a:rPr>
              <a:t>StuBo</a:t>
            </a:r>
            <a:r>
              <a:rPr lang="en-GB" altLang="de-DE" sz="2000" b="1" dirty="0">
                <a:solidFill>
                  <a:schemeClr val="accent1"/>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Leistungsnachweise</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Einbringung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910258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b="1" dirty="0" err="1">
                <a:solidFill>
                  <a:schemeClr val="accent1"/>
                </a:solidFill>
                <a:latin typeface="+mn-lt"/>
                <a:cs typeface="Arial" panose="020B0604020202020204" pitchFamily="34" charset="0"/>
              </a:rPr>
              <a:t>Leistungsnachweise</a:t>
            </a:r>
            <a:r>
              <a:rPr lang="en-GB" altLang="de-DE" sz="2000" b="1" dirty="0">
                <a:solidFill>
                  <a:schemeClr val="accent1"/>
                </a:solidFill>
                <a:latin typeface="+mn-lt"/>
                <a:cs typeface="Arial" panose="020B0604020202020204" pitchFamily="34" charset="0"/>
              </a:rPr>
              <a:t> und </a:t>
            </a:r>
            <a:r>
              <a:rPr lang="en-GB" altLang="de-DE" sz="2000" b="1" dirty="0" err="1">
                <a:solidFill>
                  <a:schemeClr val="accent1"/>
                </a:solidFill>
                <a:latin typeface="+mn-lt"/>
                <a:cs typeface="Arial" panose="020B0604020202020204" pitchFamily="34" charset="0"/>
              </a:rPr>
              <a:t>Einbringungsregeln</a:t>
            </a:r>
            <a:endParaRPr lang="en-GB" altLang="de-DE" sz="2000" b="1" dirty="0">
              <a:solidFill>
                <a:schemeClr val="accent1"/>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533902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9"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Punktesystem</a:t>
            </a:r>
            <a:endParaRPr lang="en-GB" altLang="de-DE" sz="2000" dirty="0">
              <a:solidFill>
                <a:srgbClr val="000000"/>
              </a:solidFill>
              <a:latin typeface="+mn-lt"/>
              <a:cs typeface="Arial" panose="020B0604020202020204" pitchFamily="34" charset="0"/>
            </a:endParaRPr>
          </a:p>
        </p:txBody>
      </p:sp>
      <p:graphicFrame>
        <p:nvGraphicFramePr>
          <p:cNvPr id="5" name="Tabelle 4"/>
          <p:cNvGraphicFramePr>
            <a:graphicFrameLocks noGrp="1"/>
          </p:cNvGraphicFramePr>
          <p:nvPr>
            <p:extLst>
              <p:ext uri="{D42A27DB-BD31-4B8C-83A1-F6EECF244321}">
                <p14:modId xmlns:p14="http://schemas.microsoft.com/office/powerpoint/2010/main" val="2821100618"/>
              </p:ext>
            </p:extLst>
          </p:nvPr>
        </p:nvGraphicFramePr>
        <p:xfrm>
          <a:off x="486384" y="2607012"/>
          <a:ext cx="8187832" cy="2081720"/>
        </p:xfrm>
        <a:graphic>
          <a:graphicData uri="http://schemas.openxmlformats.org/drawingml/2006/table">
            <a:tbl>
              <a:tblPr firstRow="1" lastRow="1" bandRow="1">
                <a:tableStyleId>{3B4B98B0-60AC-42C2-AFA5-B58CD77FA1E5}</a:tableStyleId>
              </a:tblPr>
              <a:tblGrid>
                <a:gridCol w="496987">
                  <a:extLst>
                    <a:ext uri="{9D8B030D-6E8A-4147-A177-3AD203B41FA5}">
                      <a16:colId xmlns:a16="http://schemas.microsoft.com/office/drawing/2014/main" val="2131590268"/>
                    </a:ext>
                  </a:extLst>
                </a:gridCol>
                <a:gridCol w="496987">
                  <a:extLst>
                    <a:ext uri="{9D8B030D-6E8A-4147-A177-3AD203B41FA5}">
                      <a16:colId xmlns:a16="http://schemas.microsoft.com/office/drawing/2014/main" val="1442824774"/>
                    </a:ext>
                  </a:extLst>
                </a:gridCol>
                <a:gridCol w="496987">
                  <a:extLst>
                    <a:ext uri="{9D8B030D-6E8A-4147-A177-3AD203B41FA5}">
                      <a16:colId xmlns:a16="http://schemas.microsoft.com/office/drawing/2014/main" val="1332337611"/>
                    </a:ext>
                  </a:extLst>
                </a:gridCol>
                <a:gridCol w="496987">
                  <a:extLst>
                    <a:ext uri="{9D8B030D-6E8A-4147-A177-3AD203B41FA5}">
                      <a16:colId xmlns:a16="http://schemas.microsoft.com/office/drawing/2014/main" val="3316488901"/>
                    </a:ext>
                  </a:extLst>
                </a:gridCol>
                <a:gridCol w="496987">
                  <a:extLst>
                    <a:ext uri="{9D8B030D-6E8A-4147-A177-3AD203B41FA5}">
                      <a16:colId xmlns:a16="http://schemas.microsoft.com/office/drawing/2014/main" val="3541531812"/>
                    </a:ext>
                  </a:extLst>
                </a:gridCol>
                <a:gridCol w="496987">
                  <a:extLst>
                    <a:ext uri="{9D8B030D-6E8A-4147-A177-3AD203B41FA5}">
                      <a16:colId xmlns:a16="http://schemas.microsoft.com/office/drawing/2014/main" val="3437371895"/>
                    </a:ext>
                  </a:extLst>
                </a:gridCol>
                <a:gridCol w="520591">
                  <a:extLst>
                    <a:ext uri="{9D8B030D-6E8A-4147-A177-3AD203B41FA5}">
                      <a16:colId xmlns:a16="http://schemas.microsoft.com/office/drawing/2014/main" val="3614752903"/>
                    </a:ext>
                  </a:extLst>
                </a:gridCol>
                <a:gridCol w="520591">
                  <a:extLst>
                    <a:ext uri="{9D8B030D-6E8A-4147-A177-3AD203B41FA5}">
                      <a16:colId xmlns:a16="http://schemas.microsoft.com/office/drawing/2014/main" val="683901325"/>
                    </a:ext>
                  </a:extLst>
                </a:gridCol>
                <a:gridCol w="520591">
                  <a:extLst>
                    <a:ext uri="{9D8B030D-6E8A-4147-A177-3AD203B41FA5}">
                      <a16:colId xmlns:a16="http://schemas.microsoft.com/office/drawing/2014/main" val="1431372659"/>
                    </a:ext>
                  </a:extLst>
                </a:gridCol>
                <a:gridCol w="520591">
                  <a:extLst>
                    <a:ext uri="{9D8B030D-6E8A-4147-A177-3AD203B41FA5}">
                      <a16:colId xmlns:a16="http://schemas.microsoft.com/office/drawing/2014/main" val="2208733779"/>
                    </a:ext>
                  </a:extLst>
                </a:gridCol>
                <a:gridCol w="520591">
                  <a:extLst>
                    <a:ext uri="{9D8B030D-6E8A-4147-A177-3AD203B41FA5}">
                      <a16:colId xmlns:a16="http://schemas.microsoft.com/office/drawing/2014/main" val="4156407398"/>
                    </a:ext>
                  </a:extLst>
                </a:gridCol>
                <a:gridCol w="520591">
                  <a:extLst>
                    <a:ext uri="{9D8B030D-6E8A-4147-A177-3AD203B41FA5}">
                      <a16:colId xmlns:a16="http://schemas.microsoft.com/office/drawing/2014/main" val="1775880626"/>
                    </a:ext>
                  </a:extLst>
                </a:gridCol>
                <a:gridCol w="520591">
                  <a:extLst>
                    <a:ext uri="{9D8B030D-6E8A-4147-A177-3AD203B41FA5}">
                      <a16:colId xmlns:a16="http://schemas.microsoft.com/office/drawing/2014/main" val="2295150228"/>
                    </a:ext>
                  </a:extLst>
                </a:gridCol>
                <a:gridCol w="520591">
                  <a:extLst>
                    <a:ext uri="{9D8B030D-6E8A-4147-A177-3AD203B41FA5}">
                      <a16:colId xmlns:a16="http://schemas.microsoft.com/office/drawing/2014/main" val="1072413558"/>
                    </a:ext>
                  </a:extLst>
                </a:gridCol>
                <a:gridCol w="520591">
                  <a:extLst>
                    <a:ext uri="{9D8B030D-6E8A-4147-A177-3AD203B41FA5}">
                      <a16:colId xmlns:a16="http://schemas.microsoft.com/office/drawing/2014/main" val="1649805673"/>
                    </a:ext>
                  </a:extLst>
                </a:gridCol>
                <a:gridCol w="520591">
                  <a:extLst>
                    <a:ext uri="{9D8B030D-6E8A-4147-A177-3AD203B41FA5}">
                      <a16:colId xmlns:a16="http://schemas.microsoft.com/office/drawing/2014/main" val="1261066024"/>
                    </a:ext>
                  </a:extLst>
                </a:gridCol>
              </a:tblGrid>
              <a:tr h="520430">
                <a:tc gridSpan="16">
                  <a:txBody>
                    <a:bodyPr/>
                    <a:lstStyle/>
                    <a:p>
                      <a:pPr algn="ctr">
                        <a:lnSpc>
                          <a:spcPct val="107000"/>
                        </a:lnSpc>
                        <a:spcAft>
                          <a:spcPts val="0"/>
                        </a:spcAft>
                      </a:pPr>
                      <a:r>
                        <a:rPr lang="de-DE" sz="1600" dirty="0">
                          <a:effectLst/>
                          <a:latin typeface="Calibri" panose="020F0502020204030204" pitchFamily="34" charset="0"/>
                          <a:ea typeface="Calibri" panose="020F0502020204030204" pitchFamily="34" charset="0"/>
                          <a:cs typeface="Cordia New"/>
                        </a:rPr>
                        <a:t>Punkte</a:t>
                      </a: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extLst>
                  <a:ext uri="{0D108BD9-81ED-4DB2-BD59-A6C34878D82A}">
                    <a16:rowId xmlns:a16="http://schemas.microsoft.com/office/drawing/2014/main" val="3434726802"/>
                  </a:ext>
                </a:extLst>
              </a:tr>
              <a:tr h="520430">
                <a:tc>
                  <a:txBody>
                    <a:bodyPr/>
                    <a:lstStyle/>
                    <a:p>
                      <a:pPr algn="ctr">
                        <a:lnSpc>
                          <a:spcPct val="107000"/>
                        </a:lnSpc>
                        <a:spcAft>
                          <a:spcPts val="0"/>
                        </a:spcAft>
                      </a:pPr>
                      <a:r>
                        <a:rPr lang="de-DE" sz="1600" dirty="0">
                          <a:effectLst/>
                        </a:rPr>
                        <a:t>15</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14</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13</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12</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11</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10</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9</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8</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7</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6</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5</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4</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3</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2</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1</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0</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extLst>
                  <a:ext uri="{0D108BD9-81ED-4DB2-BD59-A6C34878D82A}">
                    <a16:rowId xmlns:a16="http://schemas.microsoft.com/office/drawing/2014/main" val="106020722"/>
                  </a:ext>
                </a:extLst>
              </a:tr>
              <a:tr h="520430">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1</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2</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3</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4</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5</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6</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extLst>
                  <a:ext uri="{0D108BD9-81ED-4DB2-BD59-A6C34878D82A}">
                    <a16:rowId xmlns:a16="http://schemas.microsoft.com/office/drawing/2014/main" val="1353118348"/>
                  </a:ext>
                </a:extLst>
              </a:tr>
              <a:tr h="520430">
                <a:tc gridSpan="16">
                  <a:txBody>
                    <a:bodyPr/>
                    <a:lstStyle/>
                    <a:p>
                      <a:pPr algn="ctr">
                        <a:lnSpc>
                          <a:spcPct val="107000"/>
                        </a:lnSpc>
                        <a:spcAft>
                          <a:spcPts val="0"/>
                        </a:spcAft>
                      </a:pPr>
                      <a:r>
                        <a:rPr lang="de-DE" sz="1600" dirty="0">
                          <a:effectLst/>
                          <a:latin typeface="Calibri" panose="020F0502020204030204" pitchFamily="34" charset="0"/>
                          <a:ea typeface="Calibri" panose="020F0502020204030204" pitchFamily="34" charset="0"/>
                          <a:cs typeface="Cordia New"/>
                        </a:rPr>
                        <a:t>Note</a:t>
                      </a: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extLst>
                  <a:ext uri="{0D108BD9-81ED-4DB2-BD59-A6C34878D82A}">
                    <a16:rowId xmlns:a16="http://schemas.microsoft.com/office/drawing/2014/main" val="1845913794"/>
                  </a:ext>
                </a:extLst>
              </a:tr>
            </a:tbl>
          </a:graphicData>
        </a:graphic>
      </p:graphicFrame>
    </p:spTree>
    <p:extLst>
      <p:ext uri="{BB962C8B-B14F-4D97-AF65-F5344CB8AC3E}">
        <p14:creationId xmlns:p14="http://schemas.microsoft.com/office/powerpoint/2010/main" val="11273355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2" name="Rechteck 1"/>
          <p:cNvSpPr/>
          <p:nvPr/>
        </p:nvSpPr>
        <p:spPr>
          <a:xfrm>
            <a:off x="1536940" y="3552988"/>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a:solidFill>
                  <a:schemeClr val="tx1"/>
                </a:solidFill>
              </a:rPr>
              <a:t>1 Schulaufgabe</a:t>
            </a:r>
          </a:p>
        </p:txBody>
      </p:sp>
      <p:sp>
        <p:nvSpPr>
          <p:cNvPr id="6" name="Rechteck 5"/>
          <p:cNvSpPr/>
          <p:nvPr/>
        </p:nvSpPr>
        <p:spPr>
          <a:xfrm>
            <a:off x="1536940" y="4963067"/>
            <a:ext cx="2532435" cy="110315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mind. 2 kleine Leistungsnachweise darunter wenigstens ein mündlicher</a:t>
            </a:r>
          </a:p>
        </p:txBody>
      </p:sp>
      <p:sp>
        <p:nvSpPr>
          <p:cNvPr id="12" name="Rechteck 11"/>
          <p:cNvSpPr/>
          <p:nvPr/>
        </p:nvSpPr>
        <p:spPr>
          <a:xfrm>
            <a:off x="4946040" y="4287626"/>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Gewichtung</a:t>
            </a:r>
          </a:p>
          <a:p>
            <a:pPr algn="ctr"/>
            <a:r>
              <a:rPr lang="de-DE" sz="3200" dirty="0">
                <a:solidFill>
                  <a:schemeClr val="tx1"/>
                </a:solidFill>
              </a:rPr>
              <a:t>1 : 1</a:t>
            </a:r>
          </a:p>
        </p:txBody>
      </p:sp>
      <p:sp>
        <p:nvSpPr>
          <p:cNvPr id="9"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4"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Ermittlung</a:t>
            </a:r>
            <a:r>
              <a:rPr lang="en-GB" altLang="de-DE" sz="2000" b="1" dirty="0">
                <a:solidFill>
                  <a:srgbClr val="000000"/>
                </a:solidFill>
                <a:latin typeface="+mn-lt"/>
                <a:cs typeface="Arial" panose="020B0604020202020204" pitchFamily="34" charset="0"/>
              </a:rPr>
              <a:t> der </a:t>
            </a:r>
            <a:r>
              <a:rPr lang="en-GB" altLang="de-DE" sz="2000" b="1" dirty="0" err="1">
                <a:solidFill>
                  <a:srgbClr val="000000"/>
                </a:solidFill>
                <a:latin typeface="+mn-lt"/>
                <a:cs typeface="Arial" panose="020B0604020202020204" pitchFamily="34" charset="0"/>
              </a:rPr>
              <a:t>Halbjahresleistung</a:t>
            </a:r>
            <a:r>
              <a:rPr lang="en-GB" altLang="de-DE" sz="2000" b="1" dirty="0">
                <a:solidFill>
                  <a:srgbClr val="000000"/>
                </a:solidFill>
                <a:latin typeface="+mn-lt"/>
                <a:cs typeface="Arial" panose="020B0604020202020204" pitchFamily="34" charset="0"/>
              </a:rPr>
              <a:t>  </a:t>
            </a:r>
            <a:endParaRPr lang="en-GB" altLang="de-DE" sz="2000" dirty="0">
              <a:solidFill>
                <a:srgbClr val="000000"/>
              </a:solidFill>
              <a:latin typeface="+mn-lt"/>
              <a:cs typeface="Arial" panose="020B0604020202020204" pitchFamily="34" charset="0"/>
            </a:endParaRPr>
          </a:p>
        </p:txBody>
      </p:sp>
      <p:sp>
        <p:nvSpPr>
          <p:cNvPr id="8" name="Rechteck 7"/>
          <p:cNvSpPr/>
          <p:nvPr/>
        </p:nvSpPr>
        <p:spPr>
          <a:xfrm>
            <a:off x="881350" y="2133390"/>
            <a:ext cx="3453322" cy="1103149"/>
          </a:xfrm>
          <a:prstGeom prst="rect">
            <a:avLst/>
          </a:prstGeom>
          <a:solidFill>
            <a:schemeClr val="bg1"/>
          </a:solidFill>
          <a:ln w="381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u="sng" dirty="0">
                <a:solidFill>
                  <a:schemeClr val="tx1"/>
                </a:solidFill>
              </a:rPr>
              <a:t>Deutsch, Mathematik, Leistungsfach</a:t>
            </a:r>
          </a:p>
          <a:p>
            <a:pPr algn="ctr"/>
            <a:r>
              <a:rPr lang="de-DE" sz="1600" dirty="0">
                <a:solidFill>
                  <a:schemeClr val="tx1"/>
                </a:solidFill>
              </a:rPr>
              <a:t>jeweils in 12/1, 12/2, 13/1 </a:t>
            </a:r>
            <a:r>
              <a:rPr lang="de-DE" sz="1600" b="1" i="1" dirty="0">
                <a:solidFill>
                  <a:srgbClr val="FF0000"/>
                </a:solidFill>
              </a:rPr>
              <a:t>und</a:t>
            </a:r>
            <a:r>
              <a:rPr lang="de-DE" sz="1600" b="1" i="1" dirty="0">
                <a:solidFill>
                  <a:schemeClr val="tx1"/>
                </a:solidFill>
              </a:rPr>
              <a:t> </a:t>
            </a:r>
            <a:r>
              <a:rPr lang="de-DE" sz="1600" b="1" dirty="0">
                <a:solidFill>
                  <a:srgbClr val="FF0000"/>
                </a:solidFill>
              </a:rPr>
              <a:t>13/2</a:t>
            </a:r>
          </a:p>
        </p:txBody>
      </p:sp>
      <p:sp>
        <p:nvSpPr>
          <p:cNvPr id="10" name="Rechteck 9"/>
          <p:cNvSpPr/>
          <p:nvPr/>
        </p:nvSpPr>
        <p:spPr>
          <a:xfrm>
            <a:off x="4660741" y="2133390"/>
            <a:ext cx="3453322" cy="1103149"/>
          </a:xfrm>
          <a:prstGeom prst="rect">
            <a:avLst/>
          </a:prstGeom>
          <a:solidFill>
            <a:schemeClr val="bg1"/>
          </a:solidFill>
          <a:ln w="381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u="sng" dirty="0">
                <a:solidFill>
                  <a:schemeClr val="tx1"/>
                </a:solidFill>
              </a:rPr>
              <a:t>Fächern auf </a:t>
            </a:r>
            <a:r>
              <a:rPr lang="de-DE" sz="1600" b="1" u="sng" dirty="0" err="1">
                <a:solidFill>
                  <a:schemeClr val="tx1"/>
                </a:solidFill>
              </a:rPr>
              <a:t>gA</a:t>
            </a:r>
            <a:endParaRPr lang="de-DE" sz="1600" b="1" u="sng" dirty="0">
              <a:solidFill>
                <a:schemeClr val="tx1"/>
              </a:solidFill>
            </a:endParaRPr>
          </a:p>
          <a:p>
            <a:pPr algn="ctr"/>
            <a:r>
              <a:rPr lang="de-DE" sz="1600" dirty="0">
                <a:solidFill>
                  <a:schemeClr val="tx1"/>
                </a:solidFill>
              </a:rPr>
              <a:t>jeweils </a:t>
            </a:r>
            <a:r>
              <a:rPr lang="de-DE" sz="1600" b="1" i="1" dirty="0">
                <a:solidFill>
                  <a:srgbClr val="00B050"/>
                </a:solidFill>
              </a:rPr>
              <a:t>nur </a:t>
            </a:r>
            <a:r>
              <a:rPr lang="de-DE" sz="1600" dirty="0">
                <a:solidFill>
                  <a:schemeClr val="tx1"/>
                </a:solidFill>
              </a:rPr>
              <a:t>in 12/1, 12/2, 13/1</a:t>
            </a:r>
          </a:p>
        </p:txBody>
      </p:sp>
      <p:sp>
        <p:nvSpPr>
          <p:cNvPr id="5" name="Rechteck 4"/>
          <p:cNvSpPr/>
          <p:nvPr/>
        </p:nvSpPr>
        <p:spPr>
          <a:xfrm>
            <a:off x="4069375" y="1816941"/>
            <a:ext cx="876665" cy="402291"/>
          </a:xfrm>
          <a:prstGeom prst="rect">
            <a:avLst/>
          </a:prstGeom>
          <a:solidFill>
            <a:schemeClr val="bg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und in</a:t>
            </a:r>
          </a:p>
        </p:txBody>
      </p:sp>
      <p:sp>
        <p:nvSpPr>
          <p:cNvPr id="13" name="Rechteck 12"/>
          <p:cNvSpPr/>
          <p:nvPr/>
        </p:nvSpPr>
        <p:spPr>
          <a:xfrm>
            <a:off x="463019" y="1816940"/>
            <a:ext cx="876665" cy="402291"/>
          </a:xfrm>
          <a:prstGeom prst="rect">
            <a:avLst/>
          </a:prstGeom>
          <a:solidFill>
            <a:schemeClr val="bg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in</a:t>
            </a:r>
          </a:p>
        </p:txBody>
      </p:sp>
      <p:sp>
        <p:nvSpPr>
          <p:cNvPr id="14" name="Rechteck 13"/>
          <p:cNvSpPr/>
          <p:nvPr/>
        </p:nvSpPr>
        <p:spPr>
          <a:xfrm>
            <a:off x="7675730" y="1816939"/>
            <a:ext cx="876665" cy="402291"/>
          </a:xfrm>
          <a:prstGeom prst="rect">
            <a:avLst/>
          </a:prstGeom>
          <a:solidFill>
            <a:schemeClr val="bg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gilt:</a:t>
            </a:r>
          </a:p>
        </p:txBody>
      </p:sp>
      <p:sp>
        <p:nvSpPr>
          <p:cNvPr id="19" name="Geschweifte Klammer rechts 18">
            <a:extLst>
              <a:ext uri="{FF2B5EF4-FFF2-40B4-BE49-F238E27FC236}">
                <a16:creationId xmlns:a16="http://schemas.microsoft.com/office/drawing/2014/main" id="{EAEBD777-C8EC-4461-B3DA-0B3EA40E52D2}"/>
              </a:ext>
            </a:extLst>
          </p:cNvPr>
          <p:cNvSpPr/>
          <p:nvPr/>
        </p:nvSpPr>
        <p:spPr>
          <a:xfrm>
            <a:off x="4386539" y="3819494"/>
            <a:ext cx="242335" cy="1893708"/>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de-DE"/>
          </a:p>
        </p:txBody>
      </p:sp>
    </p:spTree>
    <p:extLst>
      <p:ext uri="{BB962C8B-B14F-4D97-AF65-F5344CB8AC3E}">
        <p14:creationId xmlns:p14="http://schemas.microsoft.com/office/powerpoint/2010/main" val="28943272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2" name="Rechteck 1"/>
          <p:cNvSpPr/>
          <p:nvPr/>
        </p:nvSpPr>
        <p:spPr>
          <a:xfrm>
            <a:off x="4957697" y="4643306"/>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mind. 1 kleiner </a:t>
            </a:r>
            <a:r>
              <a:rPr lang="de-DE" sz="1600" i="1" dirty="0">
                <a:solidFill>
                  <a:schemeClr val="tx1"/>
                </a:solidFill>
              </a:rPr>
              <a:t>schriftlicher</a:t>
            </a:r>
            <a:r>
              <a:rPr lang="de-DE" sz="1600" dirty="0">
                <a:solidFill>
                  <a:schemeClr val="tx1"/>
                </a:solidFill>
              </a:rPr>
              <a:t> Leistungsnachweis</a:t>
            </a:r>
          </a:p>
        </p:txBody>
      </p:sp>
      <p:sp>
        <p:nvSpPr>
          <p:cNvPr id="6" name="Rechteck 5"/>
          <p:cNvSpPr/>
          <p:nvPr/>
        </p:nvSpPr>
        <p:spPr>
          <a:xfrm>
            <a:off x="4957698" y="3231311"/>
            <a:ext cx="2532435" cy="110315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mind. 1 kleiner mündlicher Leistungsnachweis</a:t>
            </a:r>
          </a:p>
        </p:txBody>
      </p:sp>
      <p:sp>
        <p:nvSpPr>
          <p:cNvPr id="9"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Ermittlung</a:t>
            </a:r>
            <a:r>
              <a:rPr lang="en-GB" altLang="de-DE" sz="2000" b="1" dirty="0">
                <a:solidFill>
                  <a:srgbClr val="000000"/>
                </a:solidFill>
                <a:latin typeface="+mn-lt"/>
                <a:cs typeface="Arial" panose="020B0604020202020204" pitchFamily="34" charset="0"/>
              </a:rPr>
              <a:t> der </a:t>
            </a:r>
            <a:r>
              <a:rPr lang="en-GB" altLang="de-DE" sz="2000" b="1" dirty="0" err="1">
                <a:solidFill>
                  <a:srgbClr val="000000"/>
                </a:solidFill>
                <a:latin typeface="+mn-lt"/>
                <a:cs typeface="Arial" panose="020B0604020202020204" pitchFamily="34" charset="0"/>
              </a:rPr>
              <a:t>Halbjahresleistung</a:t>
            </a:r>
            <a:endParaRPr lang="en-GB" altLang="de-DE" sz="2000" dirty="0">
              <a:solidFill>
                <a:srgbClr val="000000"/>
              </a:solidFill>
              <a:latin typeface="+mn-lt"/>
              <a:cs typeface="Arial" panose="020B0604020202020204" pitchFamily="34" charset="0"/>
            </a:endParaRPr>
          </a:p>
        </p:txBody>
      </p:sp>
      <p:sp>
        <p:nvSpPr>
          <p:cNvPr id="10" name="Rechteck 9"/>
          <p:cNvSpPr/>
          <p:nvPr/>
        </p:nvSpPr>
        <p:spPr>
          <a:xfrm>
            <a:off x="2707092" y="1876581"/>
            <a:ext cx="3453322" cy="1103149"/>
          </a:xfrm>
          <a:prstGeom prst="rect">
            <a:avLst/>
          </a:prstGeom>
          <a:solidFill>
            <a:schemeClr val="bg1"/>
          </a:solidFill>
          <a:ln w="381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u="sng" dirty="0">
                <a:solidFill>
                  <a:schemeClr val="tx1"/>
                </a:solidFill>
              </a:rPr>
              <a:t>in Fächern auf </a:t>
            </a:r>
            <a:r>
              <a:rPr lang="de-DE" sz="1600" b="1" u="sng" dirty="0" err="1">
                <a:solidFill>
                  <a:schemeClr val="tx1"/>
                </a:solidFill>
              </a:rPr>
              <a:t>gA</a:t>
            </a:r>
            <a:endParaRPr lang="de-DE" sz="1600" b="1" u="sng" dirty="0">
              <a:solidFill>
                <a:schemeClr val="tx1"/>
              </a:solidFill>
            </a:endParaRPr>
          </a:p>
          <a:p>
            <a:pPr algn="ctr"/>
            <a:r>
              <a:rPr lang="de-DE" sz="1600" dirty="0">
                <a:solidFill>
                  <a:schemeClr val="tx1"/>
                </a:solidFill>
              </a:rPr>
              <a:t>in </a:t>
            </a:r>
            <a:r>
              <a:rPr lang="de-DE" sz="1600" b="1" dirty="0">
                <a:solidFill>
                  <a:schemeClr val="tx1"/>
                </a:solidFill>
              </a:rPr>
              <a:t>13/2</a:t>
            </a:r>
          </a:p>
        </p:txBody>
      </p:sp>
      <p:sp>
        <p:nvSpPr>
          <p:cNvPr id="11" name="Rechteck 10"/>
          <p:cNvSpPr/>
          <p:nvPr/>
        </p:nvSpPr>
        <p:spPr>
          <a:xfrm>
            <a:off x="1600433" y="3231311"/>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a:solidFill>
                  <a:schemeClr val="tx1"/>
                </a:solidFill>
              </a:rPr>
              <a:t>1 Schulaufgabe</a:t>
            </a:r>
          </a:p>
        </p:txBody>
      </p:sp>
      <p:cxnSp>
        <p:nvCxnSpPr>
          <p:cNvPr id="5" name="Gerader Verbinder 4"/>
          <p:cNvCxnSpPr/>
          <p:nvPr/>
        </p:nvCxnSpPr>
        <p:spPr>
          <a:xfrm>
            <a:off x="1600433" y="3248487"/>
            <a:ext cx="2532435" cy="1077043"/>
          </a:xfrm>
          <a:prstGeom prst="line">
            <a:avLst/>
          </a:prstGeom>
          <a:ln w="28575">
            <a:solidFill>
              <a:srgbClr val="C00000"/>
            </a:solidFill>
          </a:ln>
        </p:spPr>
        <p:style>
          <a:lnRef idx="3">
            <a:schemeClr val="accent2"/>
          </a:lnRef>
          <a:fillRef idx="0">
            <a:schemeClr val="accent2"/>
          </a:fillRef>
          <a:effectRef idx="2">
            <a:schemeClr val="accent2"/>
          </a:effectRef>
          <a:fontRef idx="minor">
            <a:schemeClr val="tx1"/>
          </a:fontRef>
        </p:style>
      </p:cxnSp>
      <p:cxnSp>
        <p:nvCxnSpPr>
          <p:cNvPr id="13" name="Gerader Verbinder 12"/>
          <p:cNvCxnSpPr/>
          <p:nvPr/>
        </p:nvCxnSpPr>
        <p:spPr>
          <a:xfrm flipV="1">
            <a:off x="1600433" y="3248487"/>
            <a:ext cx="2532435" cy="1077043"/>
          </a:xfrm>
          <a:prstGeom prst="line">
            <a:avLst/>
          </a:prstGeom>
          <a:ln w="28575">
            <a:solidFill>
              <a:srgbClr val="C0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409977058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2" name="Rechteck 1"/>
          <p:cNvSpPr/>
          <p:nvPr/>
        </p:nvSpPr>
        <p:spPr>
          <a:xfrm>
            <a:off x="1598147" y="4646344"/>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mind. 1 kleiner </a:t>
            </a:r>
            <a:r>
              <a:rPr lang="de-DE" sz="1600" i="1" dirty="0">
                <a:solidFill>
                  <a:schemeClr val="tx1"/>
                </a:solidFill>
              </a:rPr>
              <a:t>schriftlicher</a:t>
            </a:r>
            <a:r>
              <a:rPr lang="de-DE" sz="1600" dirty="0">
                <a:solidFill>
                  <a:schemeClr val="tx1"/>
                </a:solidFill>
              </a:rPr>
              <a:t> Leistungsnachweis</a:t>
            </a:r>
          </a:p>
        </p:txBody>
      </p:sp>
      <p:sp>
        <p:nvSpPr>
          <p:cNvPr id="6" name="Rechteck 5"/>
          <p:cNvSpPr/>
          <p:nvPr/>
        </p:nvSpPr>
        <p:spPr>
          <a:xfrm>
            <a:off x="1598148" y="3234349"/>
            <a:ext cx="2532435" cy="110315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mind. 1 kleiner mündlicher Leistungsnachweis</a:t>
            </a:r>
          </a:p>
        </p:txBody>
      </p:sp>
      <p:sp>
        <p:nvSpPr>
          <p:cNvPr id="9"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Ermittlung</a:t>
            </a:r>
            <a:r>
              <a:rPr lang="en-GB" altLang="de-DE" sz="2000" b="1" dirty="0">
                <a:solidFill>
                  <a:srgbClr val="000000"/>
                </a:solidFill>
                <a:latin typeface="+mn-lt"/>
                <a:cs typeface="Arial" panose="020B0604020202020204" pitchFamily="34" charset="0"/>
              </a:rPr>
              <a:t> der </a:t>
            </a:r>
            <a:r>
              <a:rPr lang="en-GB" altLang="de-DE" sz="2000" b="1" dirty="0" err="1">
                <a:solidFill>
                  <a:srgbClr val="000000"/>
                </a:solidFill>
                <a:latin typeface="+mn-lt"/>
                <a:cs typeface="Arial" panose="020B0604020202020204" pitchFamily="34" charset="0"/>
              </a:rPr>
              <a:t>Halbjahresleistung</a:t>
            </a:r>
            <a:endParaRPr lang="en-GB" altLang="de-DE" sz="2000" dirty="0">
              <a:solidFill>
                <a:srgbClr val="000000"/>
              </a:solidFill>
              <a:latin typeface="+mn-lt"/>
              <a:cs typeface="Arial" panose="020B0604020202020204" pitchFamily="34" charset="0"/>
            </a:endParaRPr>
          </a:p>
        </p:txBody>
      </p:sp>
      <p:sp>
        <p:nvSpPr>
          <p:cNvPr id="10" name="Rechteck 9"/>
          <p:cNvSpPr/>
          <p:nvPr/>
        </p:nvSpPr>
        <p:spPr>
          <a:xfrm>
            <a:off x="2708721" y="1875862"/>
            <a:ext cx="3453322" cy="1103149"/>
          </a:xfrm>
          <a:prstGeom prst="rect">
            <a:avLst/>
          </a:prstGeom>
          <a:solidFill>
            <a:schemeClr val="bg1"/>
          </a:solidFill>
          <a:ln w="381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u="sng" dirty="0">
                <a:solidFill>
                  <a:schemeClr val="tx1"/>
                </a:solidFill>
              </a:rPr>
              <a:t>in Fächern auf </a:t>
            </a:r>
            <a:r>
              <a:rPr lang="de-DE" sz="1600" b="1" u="sng" dirty="0" err="1">
                <a:solidFill>
                  <a:schemeClr val="tx1"/>
                </a:solidFill>
              </a:rPr>
              <a:t>gA</a:t>
            </a:r>
            <a:endParaRPr lang="de-DE" sz="1600" b="1" u="sng" dirty="0">
              <a:solidFill>
                <a:schemeClr val="tx1"/>
              </a:solidFill>
            </a:endParaRPr>
          </a:p>
          <a:p>
            <a:pPr algn="ctr"/>
            <a:r>
              <a:rPr lang="de-DE" sz="1600" dirty="0">
                <a:solidFill>
                  <a:schemeClr val="tx1"/>
                </a:solidFill>
              </a:rPr>
              <a:t>in </a:t>
            </a:r>
            <a:r>
              <a:rPr lang="de-DE" sz="1600" b="1" dirty="0">
                <a:solidFill>
                  <a:schemeClr val="tx1"/>
                </a:solidFill>
              </a:rPr>
              <a:t>13/2</a:t>
            </a:r>
          </a:p>
        </p:txBody>
      </p:sp>
      <p:sp>
        <p:nvSpPr>
          <p:cNvPr id="18" name="Geschweifte Klammer rechts 17"/>
          <p:cNvSpPr/>
          <p:nvPr/>
        </p:nvSpPr>
        <p:spPr>
          <a:xfrm>
            <a:off x="4431697" y="3537132"/>
            <a:ext cx="242335" cy="1893708"/>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de-DE"/>
          </a:p>
        </p:txBody>
      </p:sp>
      <p:sp>
        <p:nvSpPr>
          <p:cNvPr id="12" name="Rechteck 11"/>
          <p:cNvSpPr/>
          <p:nvPr/>
        </p:nvSpPr>
        <p:spPr>
          <a:xfrm>
            <a:off x="4895825" y="3932412"/>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Durchschnitt der kleinen Leistungsnachweise</a:t>
            </a:r>
            <a:endParaRPr lang="de-DE" sz="3200" dirty="0">
              <a:solidFill>
                <a:schemeClr val="tx1"/>
              </a:solidFill>
            </a:endParaRPr>
          </a:p>
        </p:txBody>
      </p:sp>
    </p:spTree>
    <p:extLst>
      <p:ext uri="{BB962C8B-B14F-4D97-AF65-F5344CB8AC3E}">
        <p14:creationId xmlns:p14="http://schemas.microsoft.com/office/powerpoint/2010/main" val="253532729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594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Sonderfälle</a:t>
            </a:r>
            <a:endParaRPr lang="en-GB" altLang="de-DE" sz="2000" b="1" dirty="0">
              <a:solidFill>
                <a:srgbClr val="000000"/>
              </a:solidFill>
              <a:latin typeface="+mn-lt"/>
              <a:cs typeface="Arial" panose="020B0604020202020204" pitchFamily="34" charset="0"/>
            </a:endParaRPr>
          </a:p>
          <a:p>
            <a:pPr eaLnBrk="1" hangingPunct="1">
              <a:lnSpc>
                <a:spcPct val="100000"/>
              </a:lnSpc>
            </a:pPr>
            <a:endParaRPr lang="en-GB" altLang="de-DE" sz="1600" b="1" dirty="0">
              <a:solidFill>
                <a:srgbClr val="000000"/>
              </a:solidFill>
              <a:latin typeface="+mn-lt"/>
              <a:cs typeface="Arial" panose="020B0604020202020204" pitchFamily="34" charset="0"/>
            </a:endParaRPr>
          </a:p>
          <a:p>
            <a:pPr eaLnBrk="1" hangingPunct="1">
              <a:lnSpc>
                <a:spcPct val="100000"/>
              </a:lnSpc>
            </a:pPr>
            <a:r>
              <a:rPr lang="en-GB" altLang="de-DE" sz="1600" b="1" dirty="0">
                <a:solidFill>
                  <a:srgbClr val="000000"/>
                </a:solidFill>
                <a:latin typeface="+mn-lt"/>
                <a:cs typeface="Arial" panose="020B0604020202020204" pitchFamily="34" charset="0"/>
              </a:rPr>
              <a:t>Sport (</a:t>
            </a:r>
            <a:r>
              <a:rPr lang="en-GB" altLang="de-DE" sz="1600" b="1" dirty="0" err="1">
                <a:solidFill>
                  <a:srgbClr val="000000"/>
                </a:solidFill>
                <a:latin typeface="+mn-lt"/>
                <a:cs typeface="Arial" panose="020B0604020202020204" pitchFamily="34" charset="0"/>
              </a:rPr>
              <a:t>gA</a:t>
            </a:r>
            <a:r>
              <a:rPr lang="en-GB" altLang="de-DE" sz="1600" b="1" dirty="0">
                <a:solidFill>
                  <a:srgbClr val="000000"/>
                </a:solidFill>
                <a:latin typeface="+mn-lt"/>
                <a:cs typeface="Arial" panose="020B0604020202020204" pitchFamily="34" charset="0"/>
              </a:rPr>
              <a:t>)</a:t>
            </a:r>
          </a:p>
          <a:p>
            <a:pPr marL="285750" indent="-285750">
              <a:buFont typeface="Arial" panose="020B0604020202020204" pitchFamily="34" charset="0"/>
              <a:buChar char="•"/>
            </a:pPr>
            <a:r>
              <a:rPr lang="de-DE" sz="1600" b="1" dirty="0">
                <a:solidFill>
                  <a:schemeClr val="tx1"/>
                </a:solidFill>
                <a:latin typeface="+mn-lt"/>
                <a:cs typeface="Arial" panose="020B0604020202020204" pitchFamily="34" charset="0"/>
              </a:rPr>
              <a:t>praktische Leistungen </a:t>
            </a:r>
            <a:r>
              <a:rPr lang="de-DE" sz="1600" dirty="0">
                <a:solidFill>
                  <a:schemeClr val="tx1"/>
                </a:solidFill>
                <a:latin typeface="+mn-lt"/>
                <a:cs typeface="Arial" panose="020B0604020202020204" pitchFamily="34" charset="0"/>
              </a:rPr>
              <a:t>anstelle der Schulaufgabe</a:t>
            </a:r>
          </a:p>
          <a:p>
            <a:pPr marL="285750" indent="-285750">
              <a:buFont typeface="Arial" panose="020B0604020202020204" pitchFamily="34" charset="0"/>
              <a:buChar char="•"/>
            </a:pPr>
            <a:r>
              <a:rPr lang="de-DE" sz="1600" dirty="0">
                <a:solidFill>
                  <a:schemeClr val="tx1"/>
                </a:solidFill>
                <a:latin typeface="+mn-lt"/>
                <a:cs typeface="Arial" panose="020B0604020202020204" pitchFamily="34" charset="0"/>
              </a:rPr>
              <a:t>mind.</a:t>
            </a:r>
            <a:r>
              <a:rPr lang="de-DE" sz="1600" b="1" dirty="0">
                <a:solidFill>
                  <a:schemeClr val="tx1"/>
                </a:solidFill>
                <a:latin typeface="+mn-lt"/>
                <a:cs typeface="Arial" panose="020B0604020202020204" pitchFamily="34" charset="0"/>
              </a:rPr>
              <a:t> 1 </a:t>
            </a:r>
            <a:r>
              <a:rPr lang="de-DE" sz="1600" dirty="0">
                <a:solidFill>
                  <a:schemeClr val="tx1"/>
                </a:solidFill>
                <a:latin typeface="+mn-lt"/>
                <a:cs typeface="Arial" panose="020B0604020202020204" pitchFamily="34" charset="0"/>
              </a:rPr>
              <a:t>kleiner Leistungsnachweis (</a:t>
            </a:r>
            <a:r>
              <a:rPr lang="de-DE" sz="1600" dirty="0" err="1">
                <a:solidFill>
                  <a:schemeClr val="tx1"/>
                </a:solidFill>
                <a:latin typeface="+mn-lt"/>
                <a:cs typeface="Arial" panose="020B0604020202020204" pitchFamily="34" charset="0"/>
              </a:rPr>
              <a:t>kLN</a:t>
            </a:r>
            <a:r>
              <a:rPr lang="de-DE" sz="1600" dirty="0">
                <a:solidFill>
                  <a:schemeClr val="tx1"/>
                </a:solidFill>
                <a:latin typeface="+mn-lt"/>
                <a:cs typeface="Arial" panose="020B0604020202020204" pitchFamily="34" charset="0"/>
              </a:rPr>
              <a:t>)</a:t>
            </a:r>
          </a:p>
          <a:p>
            <a:pPr marL="285750" indent="-285750">
              <a:buFont typeface="Arial" panose="020B0604020202020204" pitchFamily="34" charset="0"/>
              <a:buChar char="•"/>
            </a:pPr>
            <a:r>
              <a:rPr lang="de-DE" altLang="de-DE" sz="1600" dirty="0">
                <a:solidFill>
                  <a:schemeClr val="tx1"/>
                </a:solidFill>
                <a:latin typeface="+mn-lt"/>
                <a:cs typeface="Arial" panose="020B0604020202020204" pitchFamily="34" charset="0"/>
              </a:rPr>
              <a:t>Halb</a:t>
            </a:r>
            <a:r>
              <a:rPr lang="en-GB" altLang="de-DE" sz="1600" dirty="0" err="1">
                <a:solidFill>
                  <a:srgbClr val="000000"/>
                </a:solidFill>
                <a:latin typeface="+mn-lt"/>
                <a:cs typeface="Arial" panose="020B0604020202020204" pitchFamily="34" charset="0"/>
              </a:rPr>
              <a:t>jahresleistung</a:t>
            </a:r>
            <a:r>
              <a:rPr lang="en-GB" altLang="de-DE" sz="1600" dirty="0">
                <a:solidFill>
                  <a:srgbClr val="000000"/>
                </a:solidFill>
                <a:latin typeface="+mn-lt"/>
                <a:cs typeface="Arial" panose="020B0604020202020204" pitchFamily="34" charset="0"/>
              </a:rPr>
              <a:t>: </a:t>
            </a:r>
            <a:r>
              <a:rPr lang="en-GB" altLang="de-DE" sz="1400" dirty="0">
                <a:solidFill>
                  <a:srgbClr val="000000"/>
                </a:solidFill>
                <a:latin typeface="+mn-lt"/>
                <a:cs typeface="Arial" panose="020B0604020202020204" pitchFamily="34" charset="0"/>
              </a:rPr>
              <a:t>(</a:t>
            </a:r>
            <a:r>
              <a:rPr lang="en-GB" altLang="de-DE" sz="1400" dirty="0" err="1">
                <a:solidFill>
                  <a:srgbClr val="000000"/>
                </a:solidFill>
                <a:latin typeface="+mn-lt"/>
                <a:cs typeface="Arial" panose="020B0604020202020204" pitchFamily="34" charset="0"/>
              </a:rPr>
              <a:t>Durchschnitt</a:t>
            </a:r>
            <a:r>
              <a:rPr lang="en-GB" altLang="de-DE" sz="1400" dirty="0">
                <a:solidFill>
                  <a:srgbClr val="000000"/>
                </a:solidFill>
                <a:latin typeface="+mn-lt"/>
                <a:cs typeface="Arial" panose="020B0604020202020204" pitchFamily="34" charset="0"/>
              </a:rPr>
              <a:t> der </a:t>
            </a:r>
            <a:r>
              <a:rPr lang="en-GB" altLang="de-DE" sz="1400" dirty="0" err="1">
                <a:solidFill>
                  <a:srgbClr val="000000"/>
                </a:solidFill>
                <a:latin typeface="+mn-lt"/>
                <a:cs typeface="Arial" panose="020B0604020202020204" pitchFamily="34" charset="0"/>
              </a:rPr>
              <a:t>praktischen</a:t>
            </a:r>
            <a:r>
              <a:rPr lang="en-GB" altLang="de-DE" sz="1400" dirty="0">
                <a:solidFill>
                  <a:srgbClr val="000000"/>
                </a:solidFill>
                <a:latin typeface="+mn-lt"/>
                <a:cs typeface="Arial" panose="020B0604020202020204" pitchFamily="34" charset="0"/>
              </a:rPr>
              <a:t> </a:t>
            </a:r>
            <a:r>
              <a:rPr lang="en-GB" altLang="de-DE" sz="1400" dirty="0" err="1">
                <a:solidFill>
                  <a:srgbClr val="000000"/>
                </a:solidFill>
                <a:latin typeface="+mn-lt"/>
                <a:cs typeface="Arial" panose="020B0604020202020204" pitchFamily="34" charset="0"/>
              </a:rPr>
              <a:t>Leistungen</a:t>
            </a:r>
            <a:r>
              <a:rPr lang="en-GB" altLang="de-DE" sz="1400" dirty="0">
                <a:solidFill>
                  <a:srgbClr val="000000"/>
                </a:solidFill>
                <a:latin typeface="+mn-lt"/>
                <a:cs typeface="Arial" panose="020B0604020202020204" pitchFamily="34" charset="0"/>
              </a:rPr>
              <a:t> x 2 + </a:t>
            </a:r>
            <a:r>
              <a:rPr lang="en-GB" altLang="de-DE" sz="1400" dirty="0" err="1">
                <a:solidFill>
                  <a:srgbClr val="000000"/>
                </a:solidFill>
                <a:latin typeface="+mn-lt"/>
                <a:cs typeface="Arial" panose="020B0604020202020204" pitchFamily="34" charset="0"/>
              </a:rPr>
              <a:t>Durchschnitt</a:t>
            </a:r>
            <a:r>
              <a:rPr lang="en-GB" altLang="de-DE" sz="1400" dirty="0">
                <a:solidFill>
                  <a:srgbClr val="000000"/>
                </a:solidFill>
                <a:latin typeface="Arial" panose="020B0604020202020204" pitchFamily="34" charset="0"/>
                <a:cs typeface="Arial" panose="020B0604020202020204" pitchFamily="34" charset="0"/>
              </a:rPr>
              <a:t> </a:t>
            </a:r>
            <a:r>
              <a:rPr lang="en-GB" altLang="de-DE" sz="1400" dirty="0" err="1">
                <a:solidFill>
                  <a:srgbClr val="000000"/>
                </a:solidFill>
                <a:latin typeface="+mn-lt"/>
                <a:cs typeface="Arial" panose="020B0604020202020204" pitchFamily="34" charset="0"/>
              </a:rPr>
              <a:t>kLN</a:t>
            </a:r>
            <a:r>
              <a:rPr lang="en-GB" altLang="de-DE" sz="1400" dirty="0">
                <a:solidFill>
                  <a:srgbClr val="000000"/>
                </a:solidFill>
                <a:latin typeface="+mn-lt"/>
                <a:cs typeface="Arial" panose="020B0604020202020204" pitchFamily="34" charset="0"/>
              </a:rPr>
              <a:t>) : 3</a:t>
            </a:r>
          </a:p>
          <a:p>
            <a:pPr eaLnBrk="1" hangingPunct="1">
              <a:lnSpc>
                <a:spcPct val="100000"/>
              </a:lnSpc>
            </a:pPr>
            <a:endParaRPr lang="en-GB" altLang="de-DE" sz="2000" dirty="0">
              <a:solidFill>
                <a:srgbClr val="000000"/>
              </a:solidFill>
              <a:latin typeface="+mn-lt"/>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altLang="de-DE" sz="1600" b="1" i="0" u="none" strike="noStrike" kern="1200" cap="none" spc="0" normalizeH="0" baseline="0" noProof="0" dirty="0" err="1">
                <a:ln>
                  <a:noFill/>
                </a:ln>
                <a:solidFill>
                  <a:srgbClr val="000000"/>
                </a:solidFill>
                <a:effectLst/>
                <a:uLnTx/>
                <a:uFillTx/>
                <a:latin typeface="+mn-lt"/>
                <a:ea typeface="+mn-ea"/>
                <a:cs typeface="Arial" panose="020B0604020202020204" pitchFamily="34" charset="0"/>
              </a:rPr>
              <a:t>Leistungsfach</a:t>
            </a:r>
            <a:r>
              <a:rPr kumimoji="0" lang="en-GB" altLang="de-DE" sz="1600" b="1"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 Sport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600" b="0" i="1" u="none" strike="noStrike" kern="1200" cap="none" spc="0" normalizeH="0" baseline="0" noProof="0" dirty="0">
                <a:ln>
                  <a:noFill/>
                </a:ln>
                <a:solidFill>
                  <a:prstClr val="black"/>
                </a:solidFill>
                <a:effectLst/>
                <a:uLnTx/>
                <a:uFillTx/>
                <a:latin typeface="+mn-lt"/>
                <a:ea typeface="+mn-ea"/>
                <a:cs typeface="Arial" panose="020B0604020202020204" pitchFamily="34" charset="0"/>
              </a:rPr>
              <a:t>zusätzlich</a:t>
            </a:r>
            <a:r>
              <a:rPr kumimoji="0" 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zur Halbjahresleistung Sport (wie oben): </a:t>
            </a:r>
            <a:br>
              <a:rPr kumimoji="0" 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br>
            <a:r>
              <a:rPr kumimoji="0" 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1 Schulaufgabe und mind. </a:t>
            </a:r>
            <a:r>
              <a:rPr kumimoji="0" lang="de-DE" sz="1600" b="1"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1</a:t>
            </a:r>
            <a:r>
              <a:rPr kumimoji="0" 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kleiner Leistungsnachweis in der </a:t>
            </a:r>
            <a:r>
              <a:rPr kumimoji="0" lang="de-DE" sz="1600" b="1"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„Sporttheorie“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600" dirty="0">
                <a:solidFill>
                  <a:prstClr val="black"/>
                </a:solidFill>
                <a:latin typeface="+mn-lt"/>
                <a:ea typeface="+mn-ea"/>
                <a:cs typeface="Arial" panose="020B0604020202020204" pitchFamily="34" charset="0"/>
              </a:rPr>
              <a:t>Halbjahresleistung: </a:t>
            </a:r>
            <a:r>
              <a:rPr lang="de-DE" sz="1400" dirty="0">
                <a:solidFill>
                  <a:prstClr val="black"/>
                </a:solidFill>
                <a:latin typeface="+mn-lt"/>
                <a:ea typeface="+mn-ea"/>
                <a:cs typeface="Arial" panose="020B0604020202020204" pitchFamily="34" charset="0"/>
              </a:rPr>
              <a:t>(Punktzahl im Fach Sport + Punktzahl aus Durchschnitt in der „Sporttheorie“) : 2</a:t>
            </a:r>
            <a:endParaRPr kumimoji="0" 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endParaRPr kumimoji="0" 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endParaRPr>
          </a:p>
          <a:p>
            <a:pPr eaLnBrk="1" hangingPunct="1">
              <a:tabLst/>
              <a:defRPr/>
            </a:pPr>
            <a:r>
              <a:rPr lang="en-GB" altLang="de-DE" sz="1600" b="1" dirty="0" err="1">
                <a:solidFill>
                  <a:srgbClr val="000000"/>
                </a:solidFill>
                <a:latin typeface="+mn-lt"/>
                <a:ea typeface="+mn-ea"/>
                <a:cs typeface="Arial" panose="020B0604020202020204" pitchFamily="34" charset="0"/>
              </a:rPr>
              <a:t>Leistungsfach</a:t>
            </a:r>
            <a:r>
              <a:rPr lang="en-GB" altLang="de-DE" sz="1600" b="1" dirty="0">
                <a:solidFill>
                  <a:srgbClr val="000000"/>
                </a:solidFill>
                <a:latin typeface="+mn-lt"/>
                <a:ea typeface="+mn-ea"/>
                <a:cs typeface="Arial" panose="020B0604020202020204" pitchFamily="34" charset="0"/>
              </a:rPr>
              <a:t> </a:t>
            </a:r>
            <a:r>
              <a:rPr lang="en-GB" altLang="de-DE" sz="1600" b="1" dirty="0" err="1">
                <a:solidFill>
                  <a:srgbClr val="000000"/>
                </a:solidFill>
                <a:latin typeface="+mn-lt"/>
                <a:ea typeface="+mn-ea"/>
                <a:cs typeface="Arial" panose="020B0604020202020204" pitchFamily="34" charset="0"/>
              </a:rPr>
              <a:t>Musik</a:t>
            </a:r>
            <a:endParaRPr lang="de-DE" altLang="de-DE" sz="1600" b="1" dirty="0">
              <a:solidFill>
                <a:srgbClr val="000000"/>
              </a:solidFill>
              <a:latin typeface="+mn-lt"/>
              <a:ea typeface="+mn-ea"/>
              <a:cs typeface="Arial" panose="020B0604020202020204" pitchFamily="34" charset="0"/>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altLang="de-DE" sz="1600" i="1" dirty="0">
                <a:solidFill>
                  <a:prstClr val="black"/>
                </a:solidFill>
                <a:latin typeface="+mn-lt"/>
                <a:ea typeface="+mn-ea"/>
                <a:cs typeface="Arial" panose="020B0604020202020204" pitchFamily="34" charset="0"/>
              </a:rPr>
              <a:t>zusätzlich</a:t>
            </a:r>
            <a:r>
              <a:rPr lang="de-DE" altLang="de-DE" sz="1600" dirty="0">
                <a:solidFill>
                  <a:prstClr val="black"/>
                </a:solidFill>
                <a:latin typeface="+mn-lt"/>
                <a:ea typeface="+mn-ea"/>
                <a:cs typeface="Arial" panose="020B0604020202020204" pitchFamily="34" charset="0"/>
              </a:rPr>
              <a:t> zur Schulaufgabe: </a:t>
            </a:r>
            <a:br>
              <a:rPr lang="de-DE" altLang="de-DE" sz="1600" dirty="0">
                <a:solidFill>
                  <a:prstClr val="black"/>
                </a:solidFill>
                <a:latin typeface="+mn-lt"/>
                <a:ea typeface="+mn-ea"/>
                <a:cs typeface="Arial" panose="020B0604020202020204" pitchFamily="34" charset="0"/>
              </a:rPr>
            </a:br>
            <a:r>
              <a:rPr lang="de-DE" altLang="de-DE" sz="1600" b="1" dirty="0">
                <a:solidFill>
                  <a:prstClr val="black"/>
                </a:solidFill>
                <a:latin typeface="+mn-lt"/>
                <a:ea typeface="+mn-ea"/>
                <a:cs typeface="Arial" panose="020B0604020202020204" pitchFamily="34" charset="0"/>
              </a:rPr>
              <a:t>eine fachpraktische Prüfung </a:t>
            </a:r>
            <a:r>
              <a:rPr lang="de-DE" altLang="de-DE" sz="1600" dirty="0">
                <a:solidFill>
                  <a:prstClr val="black"/>
                </a:solidFill>
                <a:latin typeface="+mn-lt"/>
                <a:ea typeface="+mn-ea"/>
                <a:cs typeface="Arial" panose="020B0604020202020204" pitchFamily="34" charset="0"/>
              </a:rPr>
              <a:t>(Instrument / Gesang)</a:t>
            </a:r>
          </a:p>
          <a:p>
            <a:pPr marL="285750" lvl="0" indent="-285750" eaLnBrk="1" hangingPunct="1">
              <a:buFont typeface="Arial" panose="020B0604020202020204" pitchFamily="34" charset="0"/>
              <a:buChar char="•"/>
              <a:tabLst/>
              <a:defRPr/>
            </a:pPr>
            <a:r>
              <a:rPr lang="de-DE" altLang="de-DE" sz="1600" dirty="0">
                <a:solidFill>
                  <a:prstClr val="black"/>
                </a:solidFill>
                <a:latin typeface="+mn-lt"/>
                <a:ea typeface="+mn-ea"/>
                <a:cs typeface="Arial" panose="020B0604020202020204" pitchFamily="34" charset="0"/>
              </a:rPr>
              <a:t>Halbjahresleistung</a:t>
            </a:r>
            <a:r>
              <a:rPr kumimoji="0" lang="de-DE" alt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a:t>
            </a:r>
            <a:r>
              <a:rPr kumimoji="0" lang="de-DE" alt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(Schulaufgabe + praktische Prüfung + </a:t>
            </a:r>
            <a:r>
              <a:rPr lang="de-DE" altLang="de-DE" sz="1400" dirty="0">
                <a:solidFill>
                  <a:prstClr val="black"/>
                </a:solidFill>
                <a:latin typeface="+mn-lt"/>
                <a:ea typeface="+mn-ea"/>
                <a:cs typeface="Arial" panose="020B0604020202020204" pitchFamily="34" charset="0"/>
              </a:rPr>
              <a:t>Durchschnitt </a:t>
            </a:r>
            <a:r>
              <a:rPr lang="de-DE" altLang="de-DE" sz="1400" dirty="0" err="1">
                <a:solidFill>
                  <a:prstClr val="black"/>
                </a:solidFill>
                <a:latin typeface="+mn-lt"/>
                <a:ea typeface="+mn-ea"/>
                <a:cs typeface="Arial" panose="020B0604020202020204" pitchFamily="34" charset="0"/>
              </a:rPr>
              <a:t>kLN</a:t>
            </a:r>
            <a:r>
              <a:rPr lang="de-DE" altLang="de-DE" sz="1400" dirty="0">
                <a:solidFill>
                  <a:prstClr val="black"/>
                </a:solidFill>
                <a:latin typeface="+mn-lt"/>
                <a:ea typeface="+mn-ea"/>
                <a:cs typeface="Arial" panose="020B0604020202020204" pitchFamily="34" charset="0"/>
              </a:rPr>
              <a:t>) </a:t>
            </a:r>
            <a:r>
              <a:rPr kumimoji="0" lang="de-DE" alt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3</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altLang="de-DE" sz="1600" dirty="0">
              <a:solidFill>
                <a:prstClr val="black"/>
              </a:solidFill>
              <a:latin typeface="+mn-lt"/>
              <a:ea typeface="+mn-ea"/>
              <a:cs typeface="Arial" panose="020B0604020202020204" pitchFamily="34" charset="0"/>
            </a:endParaRPr>
          </a:p>
          <a:p>
            <a:pPr eaLnBrk="1" hangingPunct="1">
              <a:tabLst/>
              <a:defRPr/>
            </a:pPr>
            <a:r>
              <a:rPr lang="en-GB" altLang="de-DE" sz="1600" b="1" dirty="0" err="1">
                <a:solidFill>
                  <a:srgbClr val="000000"/>
                </a:solidFill>
                <a:latin typeface="+mn-lt"/>
                <a:ea typeface="+mn-ea"/>
                <a:cs typeface="Arial" panose="020B0604020202020204" pitchFamily="34" charset="0"/>
              </a:rPr>
              <a:t>Leistungsfach</a:t>
            </a:r>
            <a:r>
              <a:rPr lang="en-GB" altLang="de-DE" sz="1600" b="1" dirty="0">
                <a:solidFill>
                  <a:srgbClr val="000000"/>
                </a:solidFill>
                <a:latin typeface="+mn-lt"/>
                <a:ea typeface="+mn-ea"/>
                <a:cs typeface="Arial" panose="020B0604020202020204" pitchFamily="34" charset="0"/>
              </a:rPr>
              <a:t> </a:t>
            </a:r>
            <a:r>
              <a:rPr lang="en-GB" altLang="de-DE" sz="1600" b="1" dirty="0" err="1">
                <a:solidFill>
                  <a:srgbClr val="000000"/>
                </a:solidFill>
                <a:latin typeface="+mn-lt"/>
                <a:ea typeface="+mn-ea"/>
                <a:cs typeface="Arial" panose="020B0604020202020204" pitchFamily="34" charset="0"/>
              </a:rPr>
              <a:t>Kunst</a:t>
            </a:r>
            <a:r>
              <a:rPr lang="en-GB" altLang="de-DE" sz="1600" b="1" dirty="0">
                <a:solidFill>
                  <a:srgbClr val="000000"/>
                </a:solidFill>
                <a:latin typeface="+mn-lt"/>
                <a:ea typeface="+mn-ea"/>
                <a:cs typeface="Arial" panose="020B0604020202020204" pitchFamily="34" charset="0"/>
              </a:rPr>
              <a:t> </a:t>
            </a:r>
            <a:endParaRPr lang="de-DE" altLang="de-DE" sz="1600" b="1" dirty="0">
              <a:solidFill>
                <a:srgbClr val="000000"/>
              </a:solidFill>
              <a:latin typeface="+mn-lt"/>
              <a:ea typeface="+mn-ea"/>
              <a:cs typeface="Arial" panose="020B0604020202020204" pitchFamily="34" charset="0"/>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altLang="de-DE" sz="1600" i="1" dirty="0">
                <a:solidFill>
                  <a:prstClr val="black"/>
                </a:solidFill>
                <a:latin typeface="+mn-lt"/>
                <a:ea typeface="+mn-ea"/>
                <a:cs typeface="Arial" panose="020B0604020202020204" pitchFamily="34" charset="0"/>
              </a:rPr>
              <a:t>zusätzlich</a:t>
            </a:r>
            <a:r>
              <a:rPr lang="de-DE" altLang="de-DE" sz="1600" dirty="0">
                <a:solidFill>
                  <a:prstClr val="black"/>
                </a:solidFill>
                <a:latin typeface="+mn-lt"/>
                <a:ea typeface="+mn-ea"/>
                <a:cs typeface="Arial" panose="020B0604020202020204" pitchFamily="34" charset="0"/>
              </a:rPr>
              <a:t> zur Schulaufgabe: </a:t>
            </a:r>
            <a:br>
              <a:rPr lang="de-DE" altLang="de-DE" sz="1600" dirty="0">
                <a:solidFill>
                  <a:prstClr val="black"/>
                </a:solidFill>
                <a:latin typeface="+mn-lt"/>
                <a:ea typeface="+mn-ea"/>
                <a:cs typeface="Arial" panose="020B0604020202020204" pitchFamily="34" charset="0"/>
              </a:rPr>
            </a:br>
            <a:r>
              <a:rPr lang="de-DE" altLang="de-DE" sz="1600" b="1" dirty="0">
                <a:solidFill>
                  <a:prstClr val="black"/>
                </a:solidFill>
                <a:latin typeface="+mn-lt"/>
                <a:ea typeface="+mn-ea"/>
                <a:cs typeface="Arial" panose="020B0604020202020204" pitchFamily="34" charset="0"/>
              </a:rPr>
              <a:t>ein künstlerisches Projekt</a:t>
            </a:r>
          </a:p>
          <a:p>
            <a:pPr marL="285750" lvl="0" indent="-285750" eaLnBrk="1" hangingPunct="1">
              <a:buFont typeface="Arial" panose="020B0604020202020204" pitchFamily="34" charset="0"/>
              <a:buChar char="•"/>
              <a:tabLst/>
              <a:defRPr/>
            </a:pPr>
            <a:r>
              <a:rPr lang="de-DE" altLang="de-DE" sz="1600" dirty="0">
                <a:solidFill>
                  <a:prstClr val="black"/>
                </a:solidFill>
                <a:latin typeface="+mn-lt"/>
                <a:ea typeface="+mn-ea"/>
                <a:cs typeface="Arial" panose="020B0604020202020204" pitchFamily="34" charset="0"/>
              </a:rPr>
              <a:t>Halbjahresleistung</a:t>
            </a:r>
            <a:r>
              <a:rPr kumimoji="0" lang="de-DE" alt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a:t>
            </a:r>
            <a:r>
              <a:rPr kumimoji="0" lang="de-DE" alt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(Schulaufgabe + </a:t>
            </a:r>
            <a:r>
              <a:rPr kumimoji="0" lang="de-DE" altLang="de-DE" sz="1400" b="0" i="0" u="none" strike="noStrike" kern="1200" cap="none" spc="0" normalizeH="0" baseline="0" noProof="0" dirty="0" err="1">
                <a:ln>
                  <a:noFill/>
                </a:ln>
                <a:solidFill>
                  <a:prstClr val="black"/>
                </a:solidFill>
                <a:effectLst/>
                <a:uLnTx/>
                <a:uFillTx/>
                <a:latin typeface="+mn-lt"/>
                <a:ea typeface="+mn-ea"/>
                <a:cs typeface="Arial" panose="020B0604020202020204" pitchFamily="34" charset="0"/>
              </a:rPr>
              <a:t>künstl</a:t>
            </a:r>
            <a:r>
              <a:rPr lang="de-DE" altLang="de-DE" sz="1400" dirty="0" err="1">
                <a:solidFill>
                  <a:prstClr val="black"/>
                </a:solidFill>
                <a:latin typeface="+mn-lt"/>
                <a:ea typeface="+mn-ea"/>
                <a:cs typeface="Arial" panose="020B0604020202020204" pitchFamily="34" charset="0"/>
              </a:rPr>
              <a:t>erisches</a:t>
            </a:r>
            <a:r>
              <a:rPr lang="de-DE" altLang="de-DE" sz="1400" dirty="0">
                <a:solidFill>
                  <a:prstClr val="black"/>
                </a:solidFill>
                <a:latin typeface="+mn-lt"/>
                <a:ea typeface="+mn-ea"/>
                <a:cs typeface="Arial" panose="020B0604020202020204" pitchFamily="34" charset="0"/>
              </a:rPr>
              <a:t> Projekt </a:t>
            </a:r>
            <a:r>
              <a:rPr kumimoji="0" lang="de-DE" alt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a:t>
            </a:r>
            <a:r>
              <a:rPr lang="de-DE" altLang="de-DE" sz="1400" dirty="0">
                <a:solidFill>
                  <a:prstClr val="black"/>
                </a:solidFill>
                <a:latin typeface="+mn-lt"/>
                <a:ea typeface="+mn-ea"/>
                <a:cs typeface="Arial" panose="020B0604020202020204" pitchFamily="34" charset="0"/>
              </a:rPr>
              <a:t>Durchschnitt </a:t>
            </a:r>
            <a:r>
              <a:rPr lang="de-DE" altLang="de-DE" sz="1400" dirty="0" err="1">
                <a:solidFill>
                  <a:prstClr val="black"/>
                </a:solidFill>
                <a:latin typeface="+mn-lt"/>
                <a:ea typeface="+mn-ea"/>
                <a:cs typeface="Arial" panose="020B0604020202020204" pitchFamily="34" charset="0"/>
              </a:rPr>
              <a:t>kLN</a:t>
            </a:r>
            <a:r>
              <a:rPr lang="de-DE" altLang="de-DE" sz="1400" dirty="0">
                <a:solidFill>
                  <a:prstClr val="black"/>
                </a:solidFill>
                <a:latin typeface="+mn-lt"/>
                <a:ea typeface="+mn-ea"/>
                <a:cs typeface="Arial" panose="020B0604020202020204" pitchFamily="34" charset="0"/>
              </a:rPr>
              <a:t>) </a:t>
            </a:r>
            <a:r>
              <a:rPr kumimoji="0" lang="de-DE" alt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3</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altLang="de-DE"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eaLnBrk="1" hangingPunct="1">
              <a:lnSpc>
                <a:spcPct val="100000"/>
              </a:lnSpc>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987327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3233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a:solidFill>
                  <a:srgbClr val="000000"/>
                </a:solidFill>
                <a:latin typeface="+mn-lt"/>
                <a:cs typeface="Arial" panose="020B0604020202020204" pitchFamily="34" charset="0"/>
              </a:rPr>
              <a:t>W-Seminar</a:t>
            </a:r>
          </a:p>
          <a:p>
            <a:pPr eaLnBrk="1" hangingPunct="1">
              <a:lnSpc>
                <a:spcPct val="100000"/>
              </a:lnSpc>
            </a:pPr>
            <a:endParaRPr lang="en-GB" altLang="de-DE" sz="1600" b="1" dirty="0">
              <a:solidFill>
                <a:srgbClr val="000000"/>
              </a:solidFill>
              <a:latin typeface="+mn-lt"/>
              <a:cs typeface="Arial" panose="020B0604020202020204" pitchFamily="34" charset="0"/>
            </a:endParaRPr>
          </a:p>
          <a:p>
            <a:endParaRPr lang="de-DE" sz="1600" dirty="0">
              <a:solidFill>
                <a:schemeClr val="tx1"/>
              </a:solidFill>
              <a:latin typeface="+mn-lt"/>
              <a:cs typeface="Arial" panose="020B0604020202020204" pitchFamily="34" charset="0"/>
            </a:endParaRPr>
          </a:p>
          <a:p>
            <a:endParaRPr lang="de-DE" sz="1600" dirty="0">
              <a:solidFill>
                <a:schemeClr val="tx1"/>
              </a:solidFill>
              <a:latin typeface="+mn-lt"/>
              <a:cs typeface="Arial" panose="020B0604020202020204" pitchFamily="34" charset="0"/>
            </a:endParaRPr>
          </a:p>
          <a:p>
            <a:endParaRPr lang="de-DE" sz="1600" dirty="0">
              <a:solidFill>
                <a:schemeClr val="tx1"/>
              </a:solidFill>
              <a:latin typeface="+mn-lt"/>
              <a:cs typeface="Arial" panose="020B0604020202020204" pitchFamily="34" charset="0"/>
            </a:endParaRPr>
          </a:p>
          <a:p>
            <a:endParaRPr lang="de-DE" sz="1600" dirty="0">
              <a:solidFill>
                <a:schemeClr val="tx1"/>
              </a:solidFill>
              <a:latin typeface="+mn-lt"/>
              <a:cs typeface="Arial" panose="020B0604020202020204" pitchFamily="34" charset="0"/>
            </a:endParaRPr>
          </a:p>
          <a:p>
            <a:endParaRPr lang="de-DE" sz="1600" dirty="0">
              <a:solidFill>
                <a:schemeClr val="tx1"/>
              </a:solidFill>
              <a:latin typeface="+mn-lt"/>
              <a:cs typeface="Arial" panose="020B0604020202020204" pitchFamily="34" charset="0"/>
            </a:endParaRPr>
          </a:p>
          <a:p>
            <a:pPr eaLnBrk="1" hangingPunct="1"/>
            <a:endParaRPr lang="en-GB" altLang="de-DE" sz="2000" b="1" dirty="0">
              <a:solidFill>
                <a:srgbClr val="000000"/>
              </a:solidFill>
              <a:latin typeface="+mn-lt"/>
              <a:cs typeface="Arial" panose="020B0604020202020204" pitchFamily="34" charset="0"/>
            </a:endParaRPr>
          </a:p>
          <a:p>
            <a:pPr eaLnBrk="1" hangingPunct="1"/>
            <a:endParaRPr lang="en-GB" altLang="de-DE" sz="2000" b="1" dirty="0">
              <a:solidFill>
                <a:srgbClr val="000000"/>
              </a:solidFill>
              <a:latin typeface="+mn-lt"/>
              <a:cs typeface="Arial" panose="020B0604020202020204" pitchFamily="34" charset="0"/>
            </a:endParaRPr>
          </a:p>
          <a:p>
            <a:pPr eaLnBrk="1" hangingPunct="1"/>
            <a:r>
              <a:rPr lang="en-GB" altLang="de-DE" sz="1600" b="1" u="sng" dirty="0" err="1">
                <a:solidFill>
                  <a:srgbClr val="000000"/>
                </a:solidFill>
                <a:latin typeface="+mn-lt"/>
                <a:cs typeface="Arial" panose="020B0604020202020204" pitchFamily="34" charset="0"/>
              </a:rPr>
              <a:t>Hinweis</a:t>
            </a:r>
            <a:r>
              <a:rPr lang="en-GB" altLang="de-DE" sz="1600" b="1" u="sng" dirty="0">
                <a:solidFill>
                  <a:srgbClr val="000000"/>
                </a:solidFill>
                <a:latin typeface="+mn-lt"/>
                <a:cs typeface="Arial" panose="020B0604020202020204" pitchFamily="34" charset="0"/>
              </a:rPr>
              <a:t>: </a:t>
            </a:r>
          </a:p>
          <a:p>
            <a:pPr eaLnBrk="1" hangingPunct="1"/>
            <a:r>
              <a:rPr lang="en-GB" altLang="de-DE" sz="1600" dirty="0">
                <a:solidFill>
                  <a:srgbClr val="000000"/>
                </a:solidFill>
                <a:latin typeface="+mn-lt"/>
                <a:cs typeface="Arial" panose="020B0604020202020204" pitchFamily="34" charset="0"/>
              </a:rPr>
              <a:t>Das </a:t>
            </a:r>
            <a:r>
              <a:rPr lang="en-GB" altLang="de-DE" sz="1600" dirty="0" err="1">
                <a:solidFill>
                  <a:srgbClr val="000000"/>
                </a:solidFill>
                <a:latin typeface="+mn-lt"/>
                <a:cs typeface="Arial" panose="020B0604020202020204" pitchFamily="34" charset="0"/>
              </a:rPr>
              <a:t>Seminararbeitsthema</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wird</a:t>
            </a:r>
            <a:r>
              <a:rPr lang="en-GB" altLang="de-DE" sz="1600" dirty="0">
                <a:solidFill>
                  <a:srgbClr val="000000"/>
                </a:solidFill>
                <a:latin typeface="+mn-lt"/>
                <a:cs typeface="Arial" panose="020B0604020202020204" pitchFamily="34" charset="0"/>
              </a:rPr>
              <a:t> in das </a:t>
            </a:r>
            <a:r>
              <a:rPr lang="en-GB" altLang="de-DE" sz="1600" dirty="0" err="1">
                <a:solidFill>
                  <a:srgbClr val="000000"/>
                </a:solidFill>
                <a:latin typeface="+mn-lt"/>
                <a:cs typeface="Arial" panose="020B0604020202020204" pitchFamily="34" charset="0"/>
              </a:rPr>
              <a:t>Abiturzeugnis</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aufgenommen</a:t>
            </a:r>
            <a:r>
              <a:rPr lang="en-GB" altLang="de-DE" sz="1600" dirty="0">
                <a:solidFill>
                  <a:srgbClr val="000000"/>
                </a:solidFill>
                <a:latin typeface="+mn-lt"/>
                <a:cs typeface="Arial" panose="020B0604020202020204" pitchFamily="34" charset="0"/>
              </a:rPr>
              <a:t>.</a:t>
            </a:r>
          </a:p>
          <a:p>
            <a:pPr eaLnBrk="1" hangingPunct="1">
              <a:lnSpc>
                <a:spcPct val="100000"/>
              </a:lnSpc>
            </a:pPr>
            <a:endParaRPr lang="en-GB" altLang="de-DE" sz="1600" dirty="0">
              <a:solidFill>
                <a:srgbClr val="000000"/>
              </a:solidFill>
              <a:latin typeface="+mn-lt"/>
              <a:cs typeface="Arial" panose="020B0604020202020204" pitchFamily="34" charset="0"/>
            </a:endParaRPr>
          </a:p>
        </p:txBody>
      </p:sp>
      <p:graphicFrame>
        <p:nvGraphicFramePr>
          <p:cNvPr id="2" name="Tabelle 1"/>
          <p:cNvGraphicFramePr>
            <a:graphicFrameLocks noGrp="1"/>
          </p:cNvGraphicFramePr>
          <p:nvPr>
            <p:extLst>
              <p:ext uri="{D42A27DB-BD31-4B8C-83A1-F6EECF244321}">
                <p14:modId xmlns:p14="http://schemas.microsoft.com/office/powerpoint/2010/main" val="2958143484"/>
              </p:ext>
            </p:extLst>
          </p:nvPr>
        </p:nvGraphicFramePr>
        <p:xfrm>
          <a:off x="466928" y="1712486"/>
          <a:ext cx="8207288" cy="1529080"/>
        </p:xfrm>
        <a:graphic>
          <a:graphicData uri="http://schemas.openxmlformats.org/drawingml/2006/table">
            <a:tbl>
              <a:tblPr bandRow="1">
                <a:tableStyleId>{3B4B98B0-60AC-42C2-AFA5-B58CD77FA1E5}</a:tableStyleId>
              </a:tblPr>
              <a:tblGrid>
                <a:gridCol w="1274750">
                  <a:extLst>
                    <a:ext uri="{9D8B030D-6E8A-4147-A177-3AD203B41FA5}">
                      <a16:colId xmlns:a16="http://schemas.microsoft.com/office/drawing/2014/main" val="855211314"/>
                    </a:ext>
                  </a:extLst>
                </a:gridCol>
                <a:gridCol w="4196776">
                  <a:extLst>
                    <a:ext uri="{9D8B030D-6E8A-4147-A177-3AD203B41FA5}">
                      <a16:colId xmlns:a16="http://schemas.microsoft.com/office/drawing/2014/main" val="1248195887"/>
                    </a:ext>
                  </a:extLst>
                </a:gridCol>
                <a:gridCol w="2735762">
                  <a:extLst>
                    <a:ext uri="{9D8B030D-6E8A-4147-A177-3AD203B41FA5}">
                      <a16:colId xmlns:a16="http://schemas.microsoft.com/office/drawing/2014/main" val="862814568"/>
                    </a:ext>
                  </a:extLst>
                </a:gridCol>
              </a:tblGrid>
              <a:tr h="370840">
                <a:tc>
                  <a:txBody>
                    <a:bodyPr/>
                    <a:lstStyle/>
                    <a:p>
                      <a:r>
                        <a:rPr lang="de-DE" sz="1600" dirty="0"/>
                        <a:t>12/1</a:t>
                      </a:r>
                    </a:p>
                  </a:txBody>
                  <a:tcPr/>
                </a:tc>
                <a:tc>
                  <a:txBody>
                    <a:bodyPr/>
                    <a:lstStyle/>
                    <a:p>
                      <a:r>
                        <a:rPr lang="de-DE" sz="1600" dirty="0"/>
                        <a:t>Durchschnitt aus </a:t>
                      </a:r>
                      <a:br>
                        <a:rPr lang="de-DE" sz="1600" dirty="0"/>
                      </a:br>
                      <a:r>
                        <a:rPr lang="de-DE" sz="1600" dirty="0"/>
                        <a:t>mind. zwei kleinen</a:t>
                      </a:r>
                      <a:r>
                        <a:rPr lang="de-DE" sz="1600" baseline="0" dirty="0"/>
                        <a:t> Leistungsnachweisen</a:t>
                      </a:r>
                      <a:endParaRPr lang="de-DE" sz="1600" dirty="0"/>
                    </a:p>
                  </a:txBody>
                  <a:tcPr/>
                </a:tc>
                <a:tc>
                  <a:txBody>
                    <a:bodyPr/>
                    <a:lstStyle/>
                    <a:p>
                      <a:r>
                        <a:rPr lang="de-DE" sz="1600" dirty="0"/>
                        <a:t>max. 15 Punkte</a:t>
                      </a:r>
                    </a:p>
                  </a:txBody>
                  <a:tcPr/>
                </a:tc>
                <a:extLst>
                  <a:ext uri="{0D108BD9-81ED-4DB2-BD59-A6C34878D82A}">
                    <a16:rowId xmlns:a16="http://schemas.microsoft.com/office/drawing/2014/main" val="3377093119"/>
                  </a:ext>
                </a:extLst>
              </a:tr>
              <a:tr h="370840">
                <a:tc>
                  <a:txBody>
                    <a:bodyPr/>
                    <a:lstStyle/>
                    <a:p>
                      <a:r>
                        <a:rPr lang="de-DE" sz="1600" dirty="0"/>
                        <a:t>12/2</a:t>
                      </a:r>
                    </a:p>
                  </a:txBody>
                  <a:tcPr/>
                </a:tc>
                <a:tc>
                  <a:txBody>
                    <a:bodyPr/>
                    <a:lstStyle/>
                    <a:p>
                      <a:r>
                        <a:rPr lang="de-DE" sz="1600" dirty="0"/>
                        <a:t>Durchschnitt aus</a:t>
                      </a:r>
                    </a:p>
                    <a:p>
                      <a:r>
                        <a:rPr lang="de-DE" sz="1600" dirty="0"/>
                        <a:t>mind. zwei kleinen Leistungsnachweisen</a:t>
                      </a:r>
                    </a:p>
                  </a:txBody>
                  <a:tcPr/>
                </a:tc>
                <a:tc>
                  <a:txBody>
                    <a:bodyPr/>
                    <a:lstStyle/>
                    <a:p>
                      <a:r>
                        <a:rPr lang="de-DE" sz="1600" dirty="0"/>
                        <a:t>max. 15 Punkte</a:t>
                      </a:r>
                    </a:p>
                  </a:txBody>
                  <a:tcPr/>
                </a:tc>
                <a:extLst>
                  <a:ext uri="{0D108BD9-81ED-4DB2-BD59-A6C34878D82A}">
                    <a16:rowId xmlns:a16="http://schemas.microsoft.com/office/drawing/2014/main" val="2250205658"/>
                  </a:ext>
                </a:extLst>
              </a:tr>
              <a:tr h="370840">
                <a:tc>
                  <a:txBody>
                    <a:bodyPr/>
                    <a:lstStyle/>
                    <a:p>
                      <a:r>
                        <a:rPr lang="de-DE" sz="1600" dirty="0"/>
                        <a:t>13/1</a:t>
                      </a:r>
                    </a:p>
                  </a:txBody>
                  <a:tcPr/>
                </a:tc>
                <a:tc>
                  <a:txBody>
                    <a:bodyPr/>
                    <a:lstStyle/>
                    <a:p>
                      <a:r>
                        <a:rPr lang="de-DE" sz="1600" dirty="0"/>
                        <a:t>(Seminararbeit x 3 + Präsentation) :</a:t>
                      </a:r>
                      <a:r>
                        <a:rPr lang="de-DE" sz="1600" baseline="0" dirty="0"/>
                        <a:t> 2</a:t>
                      </a:r>
                      <a:endParaRPr lang="de-DE" sz="1600" dirty="0"/>
                    </a:p>
                  </a:txBody>
                  <a:tcPr/>
                </a:tc>
                <a:tc>
                  <a:txBody>
                    <a:bodyPr/>
                    <a:lstStyle/>
                    <a:p>
                      <a:r>
                        <a:rPr lang="de-DE" sz="1600" dirty="0"/>
                        <a:t>max. 30 Punkte</a:t>
                      </a:r>
                    </a:p>
                  </a:txBody>
                  <a:tcPr/>
                </a:tc>
                <a:extLst>
                  <a:ext uri="{0D108BD9-81ED-4DB2-BD59-A6C34878D82A}">
                    <a16:rowId xmlns:a16="http://schemas.microsoft.com/office/drawing/2014/main" val="1168246404"/>
                  </a:ext>
                </a:extLst>
              </a:tr>
            </a:tbl>
          </a:graphicData>
        </a:graphic>
      </p:graphicFrame>
    </p:spTree>
    <p:extLst>
      <p:ext uri="{BB962C8B-B14F-4D97-AF65-F5344CB8AC3E}">
        <p14:creationId xmlns:p14="http://schemas.microsoft.com/office/powerpoint/2010/main" val="7482425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br>
              <a:rPr lang="en-GB" altLang="de-DE" b="1" dirty="0">
                <a:solidFill>
                  <a:srgbClr val="355D90"/>
                </a:solidFill>
                <a:latin typeface="+mn-lt"/>
                <a:cs typeface="Arial" panose="020B0604020202020204" pitchFamily="34" charset="0"/>
              </a:rPr>
            </a:b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6" name="Ellipse 5">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Grundregeln</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zur</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Einbringung</a:t>
            </a:r>
            <a:r>
              <a:rPr lang="en-GB" altLang="de-DE" sz="2000" b="1" dirty="0">
                <a:solidFill>
                  <a:srgbClr val="000000"/>
                </a:solidFill>
                <a:latin typeface="+mn-lt"/>
                <a:cs typeface="Arial" panose="020B0604020202020204" pitchFamily="34" charset="0"/>
              </a:rPr>
              <a:t> </a:t>
            </a:r>
          </a:p>
          <a:p>
            <a:endParaRPr lang="de-DE" sz="1600" dirty="0">
              <a:solidFill>
                <a:schemeClr val="tx1"/>
              </a:solidFill>
              <a:latin typeface="Arial" panose="020B0604020202020204" pitchFamily="34" charset="0"/>
              <a:cs typeface="Arial" panose="020B0604020202020204" pitchFamily="34" charset="0"/>
            </a:endParaRPr>
          </a:p>
        </p:txBody>
      </p:sp>
      <p:sp>
        <p:nvSpPr>
          <p:cNvPr id="7" name="Textfeld 6">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graphicFrame>
        <p:nvGraphicFramePr>
          <p:cNvPr id="2" name="Tabelle 1"/>
          <p:cNvGraphicFramePr>
            <a:graphicFrameLocks noGrp="1"/>
          </p:cNvGraphicFramePr>
          <p:nvPr>
            <p:extLst>
              <p:ext uri="{D42A27DB-BD31-4B8C-83A1-F6EECF244321}">
                <p14:modId xmlns:p14="http://schemas.microsoft.com/office/powerpoint/2010/main" val="996893414"/>
              </p:ext>
            </p:extLst>
          </p:nvPr>
        </p:nvGraphicFramePr>
        <p:xfrm>
          <a:off x="453927" y="1711101"/>
          <a:ext cx="8161894" cy="4389120"/>
        </p:xfrm>
        <a:graphic>
          <a:graphicData uri="http://schemas.openxmlformats.org/drawingml/2006/table">
            <a:tbl>
              <a:tblPr firstRow="1" lastRow="1" bandRow="1">
                <a:tableStyleId>{3B4B98B0-60AC-42C2-AFA5-B58CD77FA1E5}</a:tableStyleId>
              </a:tblPr>
              <a:tblGrid>
                <a:gridCol w="4720239">
                  <a:extLst>
                    <a:ext uri="{9D8B030D-6E8A-4147-A177-3AD203B41FA5}">
                      <a16:colId xmlns:a16="http://schemas.microsoft.com/office/drawing/2014/main" val="3836661557"/>
                    </a:ext>
                  </a:extLst>
                </a:gridCol>
                <a:gridCol w="3441655">
                  <a:extLst>
                    <a:ext uri="{9D8B030D-6E8A-4147-A177-3AD203B41FA5}">
                      <a16:colId xmlns:a16="http://schemas.microsoft.com/office/drawing/2014/main" val="3861767410"/>
                    </a:ext>
                  </a:extLst>
                </a:gridCol>
              </a:tblGrid>
              <a:tr h="302270">
                <a:tc>
                  <a:txBody>
                    <a:bodyPr/>
                    <a:lstStyle/>
                    <a:p>
                      <a:r>
                        <a:rPr lang="de-DE" sz="1600" dirty="0"/>
                        <a:t>Fach</a:t>
                      </a:r>
                    </a:p>
                  </a:txBody>
                  <a:tcPr/>
                </a:tc>
                <a:tc>
                  <a:txBody>
                    <a:bodyPr/>
                    <a:lstStyle/>
                    <a:p>
                      <a:r>
                        <a:rPr lang="de-DE" sz="1600" dirty="0"/>
                        <a:t>Einzubringende Halbjahresleistungen</a:t>
                      </a:r>
                    </a:p>
                  </a:txBody>
                  <a:tcPr/>
                </a:tc>
                <a:extLst>
                  <a:ext uri="{0D108BD9-81ED-4DB2-BD59-A6C34878D82A}">
                    <a16:rowId xmlns:a16="http://schemas.microsoft.com/office/drawing/2014/main" val="3040575902"/>
                  </a:ext>
                </a:extLst>
              </a:tr>
              <a:tr h="302270">
                <a:tc>
                  <a:txBody>
                    <a:bodyPr/>
                    <a:lstStyle/>
                    <a:p>
                      <a:r>
                        <a:rPr lang="de-DE" sz="1600" dirty="0"/>
                        <a:t>Deutsch, Mathematik,</a:t>
                      </a:r>
                      <a:r>
                        <a:rPr lang="de-DE" sz="1600" baseline="0" dirty="0"/>
                        <a:t> Leistungsfach</a:t>
                      </a:r>
                      <a:endParaRPr lang="de-DE" sz="1600" dirty="0"/>
                    </a:p>
                  </a:txBody>
                  <a:tcPr/>
                </a:tc>
                <a:tc>
                  <a:txBody>
                    <a:bodyPr/>
                    <a:lstStyle/>
                    <a:p>
                      <a:r>
                        <a:rPr lang="de-DE" sz="1600" dirty="0"/>
                        <a:t>jeweils 4</a:t>
                      </a:r>
                    </a:p>
                  </a:txBody>
                  <a:tcPr/>
                </a:tc>
                <a:extLst>
                  <a:ext uri="{0D108BD9-81ED-4DB2-BD59-A6C34878D82A}">
                    <a16:rowId xmlns:a16="http://schemas.microsoft.com/office/drawing/2014/main" val="2037042290"/>
                  </a:ext>
                </a:extLst>
              </a:tr>
              <a:tr h="302270">
                <a:tc>
                  <a:txBody>
                    <a:bodyPr/>
                    <a:lstStyle/>
                    <a:p>
                      <a:r>
                        <a:rPr lang="de-DE" sz="1600" dirty="0"/>
                        <a:t>Abiturprüfungsfächer</a:t>
                      </a:r>
                    </a:p>
                  </a:txBody>
                  <a:tcPr/>
                </a:tc>
                <a:tc>
                  <a:txBody>
                    <a:bodyPr/>
                    <a:lstStyle/>
                    <a:p>
                      <a:r>
                        <a:rPr lang="de-DE" sz="1600" dirty="0"/>
                        <a:t>jeweils 4</a:t>
                      </a:r>
                    </a:p>
                  </a:txBody>
                  <a:tcPr/>
                </a:tc>
                <a:extLst>
                  <a:ext uri="{0D108BD9-81ED-4DB2-BD59-A6C34878D82A}">
                    <a16:rowId xmlns:a16="http://schemas.microsoft.com/office/drawing/2014/main" val="2717506981"/>
                  </a:ext>
                </a:extLst>
              </a:tr>
              <a:tr h="302270">
                <a:tc>
                  <a:txBody>
                    <a:bodyPr/>
                    <a:lstStyle/>
                    <a:p>
                      <a:r>
                        <a:rPr lang="de-DE" sz="1600" dirty="0"/>
                        <a:t>Pflicht- und Wahlpflichtfächer</a:t>
                      </a:r>
                    </a:p>
                  </a:txBody>
                  <a:tcPr/>
                </a:tc>
                <a:tc>
                  <a:txBody>
                    <a:bodyPr/>
                    <a:lstStyle/>
                    <a:p>
                      <a:r>
                        <a:rPr lang="de-DE" sz="1600" dirty="0"/>
                        <a:t>„Pflichtbelegung</a:t>
                      </a:r>
                      <a:r>
                        <a:rPr lang="de-DE" sz="1600" baseline="0" dirty="0"/>
                        <a:t> minus eins“</a:t>
                      </a:r>
                      <a:endParaRPr lang="de-DE" sz="1600" dirty="0"/>
                    </a:p>
                  </a:txBody>
                  <a:tcPr/>
                </a:tc>
                <a:extLst>
                  <a:ext uri="{0D108BD9-81ED-4DB2-BD59-A6C34878D82A}">
                    <a16:rowId xmlns:a16="http://schemas.microsoft.com/office/drawing/2014/main" val="3769919448"/>
                  </a:ext>
                </a:extLst>
              </a:tr>
              <a:tr h="302270">
                <a:tc>
                  <a:txBody>
                    <a:bodyPr/>
                    <a:lstStyle/>
                    <a:p>
                      <a:r>
                        <a:rPr lang="de-DE" sz="1600" dirty="0"/>
                        <a:t>Fremdsprachen bzw.</a:t>
                      </a:r>
                      <a:r>
                        <a:rPr lang="de-DE" sz="1600" baseline="0" dirty="0"/>
                        <a:t> Naturwissenschaften</a:t>
                      </a:r>
                      <a:endParaRPr lang="de-DE" sz="1600" dirty="0"/>
                    </a:p>
                  </a:txBody>
                  <a:tcPr/>
                </a:tc>
                <a:tc>
                  <a:txBody>
                    <a:bodyPr/>
                    <a:lstStyle/>
                    <a:p>
                      <a:r>
                        <a:rPr lang="de-DE" sz="1600" dirty="0"/>
                        <a:t>jeweils mind. 4</a:t>
                      </a:r>
                    </a:p>
                  </a:txBody>
                  <a:tcPr/>
                </a:tc>
                <a:extLst>
                  <a:ext uri="{0D108BD9-81ED-4DB2-BD59-A6C34878D82A}">
                    <a16:rowId xmlns:a16="http://schemas.microsoft.com/office/drawing/2014/main" val="1143778546"/>
                  </a:ext>
                </a:extLst>
              </a:tr>
              <a:tr h="302270">
                <a:tc>
                  <a:txBody>
                    <a:bodyPr/>
                    <a:lstStyle/>
                    <a:p>
                      <a:r>
                        <a:rPr lang="de-DE" sz="1600" dirty="0"/>
                        <a:t>Sport (ohne</a:t>
                      </a:r>
                      <a:r>
                        <a:rPr lang="de-DE" sz="1600" baseline="0" dirty="0"/>
                        <a:t> Leistungsfach)</a:t>
                      </a:r>
                      <a:endParaRPr lang="de-DE" sz="1600" dirty="0"/>
                    </a:p>
                  </a:txBody>
                  <a:tcPr/>
                </a:tc>
                <a:tc>
                  <a:txBody>
                    <a:bodyPr/>
                    <a:lstStyle/>
                    <a:p>
                      <a:r>
                        <a:rPr lang="de-DE" sz="1600" dirty="0"/>
                        <a:t>0, höchstens 3 </a:t>
                      </a:r>
                    </a:p>
                  </a:txBody>
                  <a:tcPr/>
                </a:tc>
                <a:extLst>
                  <a:ext uri="{0D108BD9-81ED-4DB2-BD59-A6C34878D82A}">
                    <a16:rowId xmlns:a16="http://schemas.microsoft.com/office/drawing/2014/main" val="3836454857"/>
                  </a:ext>
                </a:extLst>
              </a:tr>
              <a:tr h="302270">
                <a:tc>
                  <a:txBody>
                    <a:bodyPr/>
                    <a:lstStyle/>
                    <a:p>
                      <a:r>
                        <a:rPr lang="de-DE" sz="1600" dirty="0"/>
                        <a:t>Fächer des Zusatzangebots</a:t>
                      </a:r>
                    </a:p>
                  </a:txBody>
                  <a:tcPr/>
                </a:tc>
                <a:tc>
                  <a:txBody>
                    <a:bodyPr/>
                    <a:lstStyle/>
                    <a:p>
                      <a:r>
                        <a:rPr lang="de-DE" sz="1600" dirty="0"/>
                        <a:t>0, höchstens</a:t>
                      </a:r>
                      <a:r>
                        <a:rPr lang="de-DE" sz="1600" baseline="0" dirty="0"/>
                        <a:t> 3 je Fach</a:t>
                      </a:r>
                      <a:endParaRPr lang="de-DE" sz="1600" dirty="0"/>
                    </a:p>
                  </a:txBody>
                  <a:tcPr/>
                </a:tc>
                <a:extLst>
                  <a:ext uri="{0D108BD9-81ED-4DB2-BD59-A6C34878D82A}">
                    <a16:rowId xmlns:a16="http://schemas.microsoft.com/office/drawing/2014/main" val="2253046651"/>
                  </a:ext>
                </a:extLst>
              </a:tr>
              <a:tr h="302270">
                <a:tc>
                  <a:txBody>
                    <a:bodyPr/>
                    <a:lstStyle/>
                    <a:p>
                      <a:r>
                        <a:rPr lang="de-DE" sz="1600" dirty="0"/>
                        <a:t>Vertiefungskurs D und </a:t>
                      </a:r>
                      <a:r>
                        <a:rPr lang="de-DE" sz="1600" dirty="0" err="1"/>
                        <a:t>FS2</a:t>
                      </a:r>
                      <a:r>
                        <a:rPr lang="de-DE" sz="1600" dirty="0"/>
                        <a:t> </a:t>
                      </a:r>
                      <a:br>
                        <a:rPr lang="de-DE" sz="1600" dirty="0"/>
                      </a:br>
                      <a:r>
                        <a:rPr lang="de-DE" sz="1200" dirty="0"/>
                        <a:t>(aus 12/1 und 12/2)</a:t>
                      </a:r>
                    </a:p>
                  </a:txBody>
                  <a:tcPr/>
                </a:tc>
                <a:tc>
                  <a:txBody>
                    <a:bodyPr/>
                    <a:lstStyle/>
                    <a:p>
                      <a:r>
                        <a:rPr lang="de-DE" sz="1600" dirty="0"/>
                        <a:t>3 (aus 12/1 und 12/2)</a:t>
                      </a:r>
                    </a:p>
                  </a:txBody>
                  <a:tcPr anchor="ctr"/>
                </a:tc>
                <a:extLst>
                  <a:ext uri="{0D108BD9-81ED-4DB2-BD59-A6C34878D82A}">
                    <a16:rowId xmlns:a16="http://schemas.microsoft.com/office/drawing/2014/main" val="385955258"/>
                  </a:ext>
                </a:extLst>
              </a:tr>
              <a:tr h="302270">
                <a:tc>
                  <a:txBody>
                    <a:bodyPr/>
                    <a:lstStyle/>
                    <a:p>
                      <a:r>
                        <a:rPr lang="de-DE" sz="1600" dirty="0"/>
                        <a:t>Vertiefungskurs M und </a:t>
                      </a:r>
                      <a:r>
                        <a:rPr lang="de-DE" sz="1600" dirty="0" err="1"/>
                        <a:t>NW2</a:t>
                      </a:r>
                      <a:r>
                        <a:rPr lang="de-DE" sz="1600" dirty="0"/>
                        <a:t>/</a:t>
                      </a:r>
                      <a:r>
                        <a:rPr lang="de-DE" sz="1600" dirty="0" err="1"/>
                        <a:t>Inf</a:t>
                      </a:r>
                      <a:r>
                        <a:rPr lang="de-DE" sz="1600" dirty="0"/>
                        <a:t>/</a:t>
                      </a:r>
                      <a:r>
                        <a:rPr lang="de-DE" sz="1600" dirty="0" err="1"/>
                        <a:t>Inf</a:t>
                      </a:r>
                      <a:r>
                        <a:rPr lang="de-DE" sz="1600" dirty="0"/>
                        <a:t> (spät)</a:t>
                      </a:r>
                      <a:r>
                        <a:rPr lang="de-DE" sz="1600" baseline="0" dirty="0"/>
                        <a:t> </a:t>
                      </a:r>
                      <a:br>
                        <a:rPr lang="de-DE" sz="1600" baseline="0" dirty="0"/>
                      </a:br>
                      <a:r>
                        <a:rPr lang="de-DE" sz="1200" dirty="0"/>
                        <a:t>(aus 12/1 und 12/2)</a:t>
                      </a:r>
                    </a:p>
                  </a:txBody>
                  <a:tcPr/>
                </a:tc>
                <a:tc>
                  <a:txBody>
                    <a:bodyPr/>
                    <a:lstStyle/>
                    <a:p>
                      <a:r>
                        <a:rPr lang="de-DE" sz="1600" dirty="0"/>
                        <a:t>3 (aus 12/1 und 12/2)</a:t>
                      </a:r>
                    </a:p>
                  </a:txBody>
                  <a:tcPr anchor="ctr"/>
                </a:tc>
                <a:extLst>
                  <a:ext uri="{0D108BD9-81ED-4DB2-BD59-A6C34878D82A}">
                    <a16:rowId xmlns:a16="http://schemas.microsoft.com/office/drawing/2014/main" val="2143776605"/>
                  </a:ext>
                </a:extLst>
              </a:tr>
              <a:tr h="302270">
                <a:tc>
                  <a:txBody>
                    <a:bodyPr/>
                    <a:lstStyle/>
                    <a:p>
                      <a:r>
                        <a:rPr lang="de-DE" sz="1600" dirty="0"/>
                        <a:t>W-Seminar</a:t>
                      </a:r>
                    </a:p>
                  </a:txBody>
                  <a:tcPr/>
                </a:tc>
                <a:tc>
                  <a:txBody>
                    <a:bodyPr/>
                    <a:lstStyle/>
                    <a:p>
                      <a:r>
                        <a:rPr lang="de-DE" sz="1600" dirty="0"/>
                        <a:t>2</a:t>
                      </a:r>
                    </a:p>
                  </a:txBody>
                  <a:tcPr/>
                </a:tc>
                <a:extLst>
                  <a:ext uri="{0D108BD9-81ED-4DB2-BD59-A6C34878D82A}">
                    <a16:rowId xmlns:a16="http://schemas.microsoft.com/office/drawing/2014/main" val="96193637"/>
                  </a:ext>
                </a:extLst>
              </a:tr>
              <a:tr h="302270">
                <a:tc>
                  <a:txBody>
                    <a:bodyPr/>
                    <a:lstStyle/>
                    <a:p>
                      <a:r>
                        <a:rPr lang="de-DE" sz="1600" dirty="0"/>
                        <a:t>Seminararbeit</a:t>
                      </a:r>
                    </a:p>
                  </a:txBody>
                  <a:tcPr/>
                </a:tc>
                <a:tc>
                  <a:txBody>
                    <a:bodyPr/>
                    <a:lstStyle/>
                    <a:p>
                      <a:r>
                        <a:rPr lang="de-DE" sz="1600" dirty="0"/>
                        <a:t>im Umfang von 2 Halbjahresleistungen</a:t>
                      </a:r>
                    </a:p>
                  </a:txBody>
                  <a:tcPr/>
                </a:tc>
                <a:extLst>
                  <a:ext uri="{0D108BD9-81ED-4DB2-BD59-A6C34878D82A}">
                    <a16:rowId xmlns:a16="http://schemas.microsoft.com/office/drawing/2014/main" val="3171553403"/>
                  </a:ext>
                </a:extLst>
              </a:tr>
              <a:tr h="302270">
                <a:tc>
                  <a:txBody>
                    <a:bodyPr/>
                    <a:lstStyle/>
                    <a:p>
                      <a:r>
                        <a:rPr lang="de-DE" sz="1600" dirty="0"/>
                        <a:t>Gesamt</a:t>
                      </a:r>
                    </a:p>
                  </a:txBody>
                  <a:tcPr/>
                </a:tc>
                <a:tc>
                  <a:txBody>
                    <a:bodyPr/>
                    <a:lstStyle/>
                    <a:p>
                      <a:r>
                        <a:rPr lang="de-DE" sz="1600" dirty="0"/>
                        <a:t>40</a:t>
                      </a:r>
                    </a:p>
                  </a:txBody>
                  <a:tcPr/>
                </a:tc>
                <a:extLst>
                  <a:ext uri="{0D108BD9-81ED-4DB2-BD59-A6C34878D82A}">
                    <a16:rowId xmlns:a16="http://schemas.microsoft.com/office/drawing/2014/main" val="1248538717"/>
                  </a:ext>
                </a:extLst>
              </a:tr>
            </a:tbl>
          </a:graphicData>
        </a:graphic>
      </p:graphicFrame>
      <p:sp>
        <p:nvSpPr>
          <p:cNvPr id="3" name="Textfeld 2">
            <a:extLst>
              <a:ext uri="{FF2B5EF4-FFF2-40B4-BE49-F238E27FC236}">
                <a16:creationId xmlns:a16="http://schemas.microsoft.com/office/drawing/2014/main" id="{C8FA2BFF-A243-436F-8554-53589ADC2A97}"/>
              </a:ext>
            </a:extLst>
          </p:cNvPr>
          <p:cNvSpPr txBox="1"/>
          <p:nvPr/>
        </p:nvSpPr>
        <p:spPr>
          <a:xfrm>
            <a:off x="453927" y="6106604"/>
            <a:ext cx="8161894" cy="615553"/>
          </a:xfrm>
          <a:prstGeom prst="rect">
            <a:avLst/>
          </a:prstGeom>
          <a:noFill/>
        </p:spPr>
        <p:txBody>
          <a:bodyPr wrap="square" rtlCol="0">
            <a:spAutoFit/>
          </a:bodyPr>
          <a:lstStyle/>
          <a:p>
            <a:pPr algn="ctr"/>
            <a:r>
              <a:rPr lang="de-DE" sz="1600" dirty="0"/>
              <a:t>Hinweis: Die Pflichteinbringung ist im jeweiligen Fach der Pflichtbelegung zu entnehmen, </a:t>
            </a:r>
            <a:br>
              <a:rPr lang="de-DE" sz="1600" dirty="0"/>
            </a:br>
            <a:r>
              <a:rPr lang="de-DE" sz="1600" dirty="0"/>
              <a:t>„freie“ Einbringungen können auch aus der Zusatzbelegung erfolgen</a:t>
            </a:r>
            <a:r>
              <a:rPr lang="de-DE" dirty="0"/>
              <a:t>.</a:t>
            </a:r>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5087290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de-DE" altLang="de-DE" b="1" dirty="0">
                <a:solidFill>
                  <a:srgbClr val="355D90"/>
                </a:solidFill>
                <a:latin typeface="+mn-lt"/>
                <a:cs typeface="Arial" panose="020B0604020202020204" pitchFamily="34" charset="0"/>
              </a:rPr>
              <a:t>Leistungsnachweise und Einbringungsregeln</a:t>
            </a: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5080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de-DE" altLang="de-DE" sz="2000" b="1" dirty="0">
                <a:solidFill>
                  <a:srgbClr val="000000"/>
                </a:solidFill>
                <a:latin typeface="+mn-lt"/>
                <a:cs typeface="Arial" panose="020B0604020202020204" pitchFamily="34" charset="0"/>
              </a:rPr>
              <a:t>Optionsregel</a:t>
            </a:r>
          </a:p>
          <a:p>
            <a:pPr eaLnBrk="1" hangingPunct="1">
              <a:lnSpc>
                <a:spcPct val="100000"/>
              </a:lnSpc>
            </a:pPr>
            <a:endParaRPr lang="en-GB" altLang="de-DE" sz="1600" dirty="0">
              <a:solidFill>
                <a:srgbClr val="000000"/>
              </a:solidFill>
              <a:latin typeface="+mn-lt"/>
              <a:cs typeface="Arial" panose="020B0604020202020204" pitchFamily="34" charset="0"/>
            </a:endParaRPr>
          </a:p>
          <a:p>
            <a:pPr eaLnBrk="1" hangingPunct="1">
              <a:lnSpc>
                <a:spcPct val="100000"/>
              </a:lnSpc>
            </a:pPr>
            <a:r>
              <a:rPr lang="de-DE" altLang="de-DE" sz="1600" dirty="0">
                <a:solidFill>
                  <a:srgbClr val="000000"/>
                </a:solidFill>
                <a:latin typeface="+mn-lt"/>
                <a:cs typeface="Arial" panose="020B0604020202020204" pitchFamily="34" charset="0"/>
              </a:rPr>
              <a:t>Anwendbar</a:t>
            </a:r>
            <a:r>
              <a:rPr lang="en-GB" altLang="de-DE" sz="1600" dirty="0">
                <a:solidFill>
                  <a:srgbClr val="000000"/>
                </a:solidFill>
                <a:latin typeface="+mn-lt"/>
                <a:cs typeface="Arial" panose="020B0604020202020204" pitchFamily="34" charset="0"/>
              </a:rPr>
              <a:t> in </a:t>
            </a:r>
            <a:r>
              <a:rPr lang="de-DE" altLang="de-DE" sz="1600" dirty="0">
                <a:solidFill>
                  <a:srgbClr val="000000"/>
                </a:solidFill>
                <a:latin typeface="+mn-lt"/>
                <a:cs typeface="Arial" panose="020B0604020202020204" pitchFamily="34" charset="0"/>
              </a:rPr>
              <a:t>Fächern</a:t>
            </a:r>
            <a:r>
              <a:rPr lang="en-GB" altLang="de-DE" sz="1600" dirty="0">
                <a:solidFill>
                  <a:srgbClr val="000000"/>
                </a:solidFill>
                <a:latin typeface="+mn-lt"/>
                <a:cs typeface="Arial" panose="020B0604020202020204" pitchFamily="34" charset="0"/>
              </a:rPr>
              <a:t>, die </a:t>
            </a:r>
            <a:r>
              <a:rPr lang="de-DE" altLang="de-DE" sz="1600" dirty="0">
                <a:solidFill>
                  <a:srgbClr val="000000"/>
                </a:solidFill>
                <a:latin typeface="+mn-lt"/>
                <a:cs typeface="Arial" panose="020B0604020202020204" pitchFamily="34" charset="0"/>
              </a:rPr>
              <a:t>über</a:t>
            </a:r>
            <a:r>
              <a:rPr lang="en-GB" altLang="de-DE" sz="1600" dirty="0">
                <a:solidFill>
                  <a:srgbClr val="000000"/>
                </a:solidFill>
                <a:latin typeface="+mn-lt"/>
                <a:cs typeface="Arial" panose="020B0604020202020204" pitchFamily="34" charset="0"/>
              </a:rPr>
              <a:t> </a:t>
            </a:r>
            <a:r>
              <a:rPr lang="de-DE" altLang="de-DE" sz="1600" b="1" dirty="0">
                <a:solidFill>
                  <a:srgbClr val="000000"/>
                </a:solidFill>
                <a:latin typeface="+mn-lt"/>
                <a:cs typeface="Arial" panose="020B0604020202020204" pitchFamily="34" charset="0"/>
              </a:rPr>
              <a:t>vier</a:t>
            </a:r>
            <a:r>
              <a:rPr lang="en-GB" altLang="de-DE" sz="1600" b="1" dirty="0">
                <a:solidFill>
                  <a:srgbClr val="000000"/>
                </a:solidFill>
                <a:latin typeface="+mn-lt"/>
                <a:cs typeface="Arial" panose="020B0604020202020204" pitchFamily="34" charset="0"/>
              </a:rPr>
              <a:t> </a:t>
            </a:r>
            <a:r>
              <a:rPr lang="de-DE" altLang="de-DE" sz="1600" b="1" dirty="0">
                <a:solidFill>
                  <a:srgbClr val="000000"/>
                </a:solidFill>
                <a:latin typeface="+mn-lt"/>
                <a:cs typeface="Arial" panose="020B0604020202020204" pitchFamily="34" charset="0"/>
              </a:rPr>
              <a:t>Kurshalbjahre</a:t>
            </a:r>
            <a:r>
              <a:rPr lang="en-GB" altLang="de-DE" sz="1600" b="1"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belegt</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werden</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müssen, aber </a:t>
            </a:r>
            <a:r>
              <a:rPr lang="de-DE" altLang="de-DE" sz="1600" b="1" dirty="0">
                <a:solidFill>
                  <a:schemeClr val="tx1"/>
                </a:solidFill>
                <a:latin typeface="+mn-lt"/>
                <a:cs typeface="Arial" panose="020B0604020202020204" pitchFamily="34" charset="0"/>
              </a:rPr>
              <a:t>nicht als Abiturprüfungsfach</a:t>
            </a:r>
            <a:r>
              <a:rPr lang="de-DE" altLang="de-DE" sz="1600" dirty="0">
                <a:solidFill>
                  <a:srgbClr val="000000"/>
                </a:solidFill>
                <a:latin typeface="+mn-lt"/>
                <a:cs typeface="Arial" panose="020B0604020202020204" pitchFamily="34" charset="0"/>
              </a:rPr>
              <a:t> gewählt worden sind</a:t>
            </a:r>
            <a:r>
              <a:rPr lang="en-GB" altLang="de-DE" sz="1600" dirty="0">
                <a:solidFill>
                  <a:srgbClr val="000000"/>
                </a:solidFill>
                <a:latin typeface="+mn-lt"/>
                <a:cs typeface="Arial" panose="020B0604020202020204" pitchFamily="34" charset="0"/>
              </a:rPr>
              <a:t>.</a:t>
            </a:r>
          </a:p>
          <a:p>
            <a:pPr eaLnBrk="1" hangingPunct="1">
              <a:lnSpc>
                <a:spcPct val="100000"/>
              </a:lnSpc>
            </a:pPr>
            <a:endParaRPr lang="en-GB" altLang="de-DE" sz="1600" dirty="0">
              <a:solidFill>
                <a:srgbClr val="000000"/>
              </a:solidFill>
              <a:latin typeface="+mn-lt"/>
              <a:cs typeface="Arial" panose="020B0604020202020204" pitchFamily="34" charset="0"/>
            </a:endParaRPr>
          </a:p>
          <a:p>
            <a:pPr eaLnBrk="1" hangingPunct="1">
              <a:lnSpc>
                <a:spcPct val="100000"/>
              </a:lnSpc>
            </a:pPr>
            <a:endParaRPr lang="en-GB" altLang="de-DE" sz="1600" dirty="0">
              <a:solidFill>
                <a:srgbClr val="000000"/>
              </a:solidFill>
              <a:latin typeface="+mn-lt"/>
              <a:cs typeface="Arial" panose="020B0604020202020204" pitchFamily="34" charset="0"/>
            </a:endParaRPr>
          </a:p>
          <a:p>
            <a:pPr eaLnBrk="1" hangingPunct="1">
              <a:lnSpc>
                <a:spcPct val="100000"/>
              </a:lnSpc>
            </a:pPr>
            <a:r>
              <a:rPr lang="de-DE" altLang="de-DE" sz="1600" b="1" u="sng" dirty="0">
                <a:solidFill>
                  <a:srgbClr val="000000"/>
                </a:solidFill>
                <a:latin typeface="+mn-lt"/>
                <a:cs typeface="Arial" panose="020B0604020202020204" pitchFamily="34" charset="0"/>
              </a:rPr>
              <a:t>Möglichkeit</a:t>
            </a:r>
            <a:r>
              <a:rPr lang="en-GB" altLang="de-DE" sz="1600" b="1" u="sng" dirty="0">
                <a:solidFill>
                  <a:srgbClr val="000000"/>
                </a:solidFill>
                <a:latin typeface="+mn-lt"/>
                <a:cs typeface="Arial" panose="020B0604020202020204" pitchFamily="34" charset="0"/>
              </a:rPr>
              <a:t> 1:</a:t>
            </a:r>
            <a:r>
              <a:rPr lang="en-GB" altLang="de-DE" sz="1600" b="1" dirty="0">
                <a:solidFill>
                  <a:srgbClr val="000000"/>
                </a:solidFill>
                <a:latin typeface="+mn-lt"/>
                <a:cs typeface="Arial" panose="020B0604020202020204" pitchFamily="34" charset="0"/>
              </a:rPr>
              <a:t> 	</a:t>
            </a:r>
            <a:r>
              <a:rPr lang="en-GB" altLang="de-DE" sz="1600" b="1" i="1" dirty="0">
                <a:solidFill>
                  <a:srgbClr val="000000"/>
                </a:solidFill>
                <a:latin typeface="+mn-lt"/>
                <a:cs typeface="Arial" panose="020B0604020202020204" pitchFamily="34" charset="0"/>
              </a:rPr>
              <a:t>Ersatz</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einer</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Halbjahresleistung</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durch</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eine</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bessere</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noch</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nicht</a:t>
            </a:r>
            <a:r>
              <a:rPr lang="en-GB" altLang="de-DE" sz="1600" dirty="0">
                <a:solidFill>
                  <a:srgbClr val="000000"/>
                </a:solidFill>
                <a:latin typeface="+mn-lt"/>
                <a:cs typeface="Arial" panose="020B0604020202020204" pitchFamily="34" charset="0"/>
              </a:rPr>
              <a:t> in der </a:t>
            </a:r>
            <a:br>
              <a:rPr lang="en-GB" altLang="de-DE" sz="1600" dirty="0">
                <a:solidFill>
                  <a:srgbClr val="000000"/>
                </a:solidFill>
                <a:latin typeface="+mn-lt"/>
                <a:cs typeface="Arial" panose="020B0604020202020204" pitchFamily="34" charset="0"/>
              </a:rPr>
            </a:b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Pflichteinbringung</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berücksichtigte</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Halbjahresleistung</a:t>
            </a:r>
            <a:r>
              <a:rPr lang="en-GB" altLang="de-DE" sz="1600" dirty="0">
                <a:solidFill>
                  <a:srgbClr val="000000"/>
                </a:solidFill>
                <a:latin typeface="+mn-lt"/>
                <a:cs typeface="Arial" panose="020B0604020202020204" pitchFamily="34" charset="0"/>
              </a:rPr>
              <a:t>.</a:t>
            </a:r>
          </a:p>
          <a:p>
            <a:pPr eaLnBrk="1" hangingPunct="1">
              <a:lnSpc>
                <a:spcPct val="100000"/>
              </a:lnSpc>
            </a:pPr>
            <a:endParaRPr lang="en-GB" altLang="de-DE" sz="1600" dirty="0">
              <a:solidFill>
                <a:srgbClr val="000000"/>
              </a:solidFill>
              <a:latin typeface="+mn-lt"/>
              <a:cs typeface="Arial" panose="020B0604020202020204" pitchFamily="34" charset="0"/>
            </a:endParaRPr>
          </a:p>
          <a:p>
            <a:pPr eaLnBrk="1" hangingPunct="1">
              <a:lnSpc>
                <a:spcPct val="100000"/>
              </a:lnSpc>
            </a:pPr>
            <a:r>
              <a:rPr lang="de-DE" altLang="de-DE" sz="1600" b="1" u="sng" dirty="0">
                <a:solidFill>
                  <a:srgbClr val="000000"/>
                </a:solidFill>
                <a:latin typeface="+mn-lt"/>
                <a:cs typeface="Arial" panose="020B0604020202020204" pitchFamily="34" charset="0"/>
              </a:rPr>
              <a:t>Möglichkeit</a:t>
            </a:r>
            <a:r>
              <a:rPr lang="en-GB" altLang="de-DE" sz="1600" b="1" u="sng" dirty="0">
                <a:solidFill>
                  <a:srgbClr val="000000"/>
                </a:solidFill>
                <a:latin typeface="+mn-lt"/>
                <a:cs typeface="Arial" panose="020B0604020202020204" pitchFamily="34" charset="0"/>
              </a:rPr>
              <a:t> 2:</a:t>
            </a:r>
            <a:r>
              <a:rPr lang="en-GB" altLang="de-DE" sz="1600" dirty="0">
                <a:solidFill>
                  <a:srgbClr val="000000"/>
                </a:solidFill>
                <a:latin typeface="+mn-lt"/>
                <a:cs typeface="Arial" panose="020B0604020202020204" pitchFamily="34" charset="0"/>
              </a:rPr>
              <a:t>	</a:t>
            </a:r>
            <a:r>
              <a:rPr lang="de-DE" altLang="de-DE" sz="1600" b="1" i="1" dirty="0">
                <a:solidFill>
                  <a:srgbClr val="000000"/>
                </a:solidFill>
                <a:latin typeface="+mn-lt"/>
                <a:cs typeface="Arial" panose="020B0604020202020204" pitchFamily="34" charset="0"/>
              </a:rPr>
              <a:t>Streichung</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einer</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Halbjahresleistung</a:t>
            </a:r>
            <a:r>
              <a:rPr lang="en-GB" altLang="de-DE" sz="1600" dirty="0">
                <a:solidFill>
                  <a:srgbClr val="000000"/>
                </a:solidFill>
                <a:latin typeface="+mn-lt"/>
                <a:cs typeface="Arial" panose="020B0604020202020204" pitchFamily="34" charset="0"/>
              </a:rPr>
              <a:t>, um </a:t>
            </a:r>
            <a:r>
              <a:rPr lang="de-DE" altLang="de-DE" sz="1600" dirty="0">
                <a:solidFill>
                  <a:srgbClr val="000000"/>
                </a:solidFill>
                <a:latin typeface="+mn-lt"/>
                <a:cs typeface="Arial" panose="020B0604020202020204" pitchFamily="34" charset="0"/>
              </a:rPr>
              <a:t>eine</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Abiturfächerwahl</a:t>
            </a:r>
            <a:r>
              <a:rPr lang="en-GB" altLang="de-DE" sz="1600" dirty="0">
                <a:solidFill>
                  <a:srgbClr val="000000"/>
                </a:solidFill>
                <a:latin typeface="+mn-lt"/>
                <a:cs typeface="Arial" panose="020B0604020202020204" pitchFamily="34" charset="0"/>
              </a:rPr>
              <a:t> </a:t>
            </a:r>
            <a:r>
              <a:rPr lang="de-LI" altLang="de-DE" sz="1600" dirty="0">
                <a:solidFill>
                  <a:srgbClr val="000000"/>
                </a:solidFill>
                <a:latin typeface="+mn-lt"/>
                <a:cs typeface="Arial" panose="020B0604020202020204" pitchFamily="34" charset="0"/>
              </a:rPr>
              <a:t>im</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Rahmen</a:t>
            </a:r>
            <a:r>
              <a:rPr lang="en-GB" altLang="de-DE" sz="1600" dirty="0">
                <a:solidFill>
                  <a:srgbClr val="000000"/>
                </a:solidFill>
                <a:latin typeface="+mn-lt"/>
                <a:cs typeface="Arial" panose="020B0604020202020204" pitchFamily="34" charset="0"/>
              </a:rPr>
              <a:t> </a:t>
            </a:r>
            <a:br>
              <a:rPr lang="en-GB" altLang="de-DE" sz="1600" dirty="0">
                <a:solidFill>
                  <a:srgbClr val="000000"/>
                </a:solidFill>
                <a:latin typeface="+mn-lt"/>
                <a:cs typeface="Arial" panose="020B0604020202020204" pitchFamily="34" charset="0"/>
              </a:rPr>
            </a:br>
            <a:r>
              <a:rPr lang="en-GB" altLang="de-DE" sz="1600" dirty="0">
                <a:solidFill>
                  <a:srgbClr val="000000"/>
                </a:solidFill>
                <a:latin typeface="+mn-lt"/>
                <a:cs typeface="Arial" panose="020B0604020202020204" pitchFamily="34" charset="0"/>
              </a:rPr>
              <a:t>			von 40 </a:t>
            </a:r>
            <a:r>
              <a:rPr lang="de-DE" altLang="de-DE" sz="1600" dirty="0">
                <a:solidFill>
                  <a:srgbClr val="000000"/>
                </a:solidFill>
                <a:latin typeface="+mn-lt"/>
                <a:cs typeface="Arial" panose="020B0604020202020204" pitchFamily="34" charset="0"/>
              </a:rPr>
              <a:t>Pflichteinbringungen</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zu</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ermöglichen</a:t>
            </a:r>
            <a:r>
              <a:rPr lang="en-GB" altLang="de-DE" sz="1600" dirty="0">
                <a:solidFill>
                  <a:srgbClr val="000000"/>
                </a:solidFill>
                <a:latin typeface="+mn-lt"/>
                <a:cs typeface="Arial" panose="020B0604020202020204" pitchFamily="34" charset="0"/>
              </a:rPr>
              <a:t> (</a:t>
            </a:r>
            <a:r>
              <a:rPr lang="de-AT" altLang="de-DE" sz="1600" dirty="0" err="1">
                <a:solidFill>
                  <a:srgbClr val="000000"/>
                </a:solidFill>
                <a:latin typeface="+mn-lt"/>
                <a:cs typeface="Arial" panose="020B0604020202020204" pitchFamily="34" charset="0"/>
              </a:rPr>
              <a:t>z.B</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bei</a:t>
            </a:r>
            <a:r>
              <a:rPr lang="en-GB" altLang="de-DE" sz="1600" dirty="0">
                <a:solidFill>
                  <a:srgbClr val="000000"/>
                </a:solidFill>
                <a:latin typeface="+mn-lt"/>
                <a:cs typeface="Arial" panose="020B0604020202020204" pitchFamily="34" charset="0"/>
              </a:rPr>
              <a:t> Wahl des 			</a:t>
            </a:r>
            <a:r>
              <a:rPr lang="de-DE" altLang="de-DE" sz="1600" dirty="0">
                <a:solidFill>
                  <a:srgbClr val="000000"/>
                </a:solidFill>
                <a:latin typeface="+mn-lt"/>
                <a:cs typeface="Arial" panose="020B0604020202020204" pitchFamily="34" charset="0"/>
              </a:rPr>
              <a:t>Leistungsfaches</a:t>
            </a:r>
            <a:r>
              <a:rPr lang="en-GB" altLang="de-DE" sz="1600" dirty="0">
                <a:solidFill>
                  <a:srgbClr val="000000"/>
                </a:solidFill>
                <a:latin typeface="+mn-lt"/>
                <a:cs typeface="Arial" panose="020B0604020202020204" pitchFamily="34" charset="0"/>
              </a:rPr>
              <a:t> Sport </a:t>
            </a:r>
            <a:r>
              <a:rPr lang="en-GB" altLang="de-DE" sz="1600" dirty="0" err="1">
                <a:solidFill>
                  <a:srgbClr val="000000"/>
                </a:solidFill>
                <a:latin typeface="+mn-lt"/>
                <a:cs typeface="Arial" panose="020B0604020202020204" pitchFamily="34" charset="0"/>
              </a:rPr>
              <a:t>oder</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bei</a:t>
            </a:r>
            <a:r>
              <a:rPr lang="en-GB" altLang="de-DE" sz="1600" dirty="0">
                <a:solidFill>
                  <a:srgbClr val="000000"/>
                </a:solidFill>
                <a:latin typeface="+mn-lt"/>
                <a:cs typeface="Arial" panose="020B0604020202020204" pitchFamily="34" charset="0"/>
              </a:rPr>
              <a:t> Wahl der </a:t>
            </a:r>
            <a:r>
              <a:rPr lang="en-GB" altLang="de-DE" sz="1600" dirty="0" err="1">
                <a:solidFill>
                  <a:srgbClr val="000000"/>
                </a:solidFill>
                <a:latin typeface="+mn-lt"/>
                <a:cs typeface="Arial" panose="020B0604020202020204" pitchFamily="34" charset="0"/>
              </a:rPr>
              <a:t>Wirtschaftsinformatik</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als</a:t>
            </a:r>
            <a:r>
              <a:rPr lang="en-GB" altLang="de-DE" sz="1600" dirty="0">
                <a:solidFill>
                  <a:srgbClr val="000000"/>
                </a:solidFill>
                <a:latin typeface="+mn-lt"/>
                <a:cs typeface="Arial" panose="020B0604020202020204" pitchFamily="34" charset="0"/>
              </a:rPr>
              <a:t> 	</a:t>
            </a:r>
            <a:br>
              <a:rPr lang="en-GB" altLang="de-DE" sz="1600" dirty="0">
                <a:solidFill>
                  <a:srgbClr val="000000"/>
                </a:solidFill>
                <a:latin typeface="+mn-lt"/>
                <a:cs typeface="Arial" panose="020B0604020202020204" pitchFamily="34" charset="0"/>
              </a:rPr>
            </a:b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Abiturprüfungsfach</a:t>
            </a:r>
            <a:r>
              <a:rPr lang="en-GB" altLang="de-DE" sz="1600" dirty="0">
                <a:solidFill>
                  <a:srgbClr val="000000"/>
                </a:solidFill>
                <a:latin typeface="+mn-lt"/>
                <a:cs typeface="Arial" panose="020B0604020202020204" pitchFamily="34" charset="0"/>
              </a:rPr>
              <a:t>).</a:t>
            </a:r>
          </a:p>
          <a:p>
            <a:pPr eaLnBrk="1" hangingPunct="1">
              <a:lnSpc>
                <a:spcPct val="100000"/>
              </a:lnSpc>
            </a:pPr>
            <a:endParaRPr lang="en-GB" altLang="de-DE" sz="1600" b="1" u="sng" dirty="0">
              <a:solidFill>
                <a:srgbClr val="000000"/>
              </a:solidFill>
              <a:latin typeface="+mn-lt"/>
              <a:cs typeface="Arial" panose="020B0604020202020204" pitchFamily="34" charset="0"/>
            </a:endParaRPr>
          </a:p>
          <a:p>
            <a:pPr eaLnBrk="1" hangingPunct="1">
              <a:lnSpc>
                <a:spcPct val="100000"/>
              </a:lnSpc>
            </a:pPr>
            <a:r>
              <a:rPr lang="en-GB" altLang="de-DE" sz="1600" b="1" u="sng" dirty="0" err="1">
                <a:solidFill>
                  <a:srgbClr val="000000"/>
                </a:solidFill>
                <a:latin typeface="+mn-lt"/>
                <a:cs typeface="Arial" panose="020B0604020202020204" pitchFamily="34" charset="0"/>
              </a:rPr>
              <a:t>Hinweis</a:t>
            </a:r>
            <a:r>
              <a:rPr lang="en-GB" altLang="de-DE" sz="1600" b="1" u="sng" dirty="0">
                <a:solidFill>
                  <a:srgbClr val="000000"/>
                </a:solidFill>
                <a:latin typeface="+mn-lt"/>
                <a:cs typeface="Arial" panose="020B0604020202020204" pitchFamily="34" charset="0"/>
              </a:rPr>
              <a:t>: </a:t>
            </a:r>
          </a:p>
          <a:p>
            <a:pPr eaLnBrk="1" hangingPunct="1">
              <a:lnSpc>
                <a:spcPct val="100000"/>
              </a:lnSpc>
            </a:pPr>
            <a:r>
              <a:rPr lang="en-GB" altLang="de-DE" sz="1600" dirty="0">
                <a:solidFill>
                  <a:srgbClr val="000000"/>
                </a:solidFill>
                <a:latin typeface="+mn-lt"/>
                <a:cs typeface="Arial" panose="020B0604020202020204" pitchFamily="34" charset="0"/>
              </a:rPr>
              <a:t>In den </a:t>
            </a:r>
            <a:r>
              <a:rPr lang="en-GB" altLang="de-DE" sz="1600" dirty="0" err="1">
                <a:solidFill>
                  <a:srgbClr val="000000"/>
                </a:solidFill>
                <a:latin typeface="+mn-lt"/>
                <a:cs typeface="Arial" panose="020B0604020202020204" pitchFamily="34" charset="0"/>
              </a:rPr>
              <a:t>Fremdsprachen</a:t>
            </a:r>
            <a:r>
              <a:rPr lang="en-GB" altLang="de-DE" sz="1600" dirty="0">
                <a:solidFill>
                  <a:srgbClr val="000000"/>
                </a:solidFill>
                <a:latin typeface="+mn-lt"/>
                <a:cs typeface="Arial" panose="020B0604020202020204" pitchFamily="34" charset="0"/>
              </a:rPr>
              <a:t> und </a:t>
            </a:r>
            <a:r>
              <a:rPr lang="en-GB" altLang="de-DE" sz="1600" dirty="0" err="1">
                <a:solidFill>
                  <a:srgbClr val="000000"/>
                </a:solidFill>
                <a:latin typeface="+mn-lt"/>
                <a:cs typeface="Arial" panose="020B0604020202020204" pitchFamily="34" charset="0"/>
              </a:rPr>
              <a:t>Naturwissenschaften</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dürfen</a:t>
            </a:r>
            <a:r>
              <a:rPr lang="en-GB" altLang="de-DE" sz="1600" dirty="0">
                <a:solidFill>
                  <a:srgbClr val="000000"/>
                </a:solidFill>
                <a:latin typeface="+mn-lt"/>
                <a:cs typeface="Arial" panose="020B0604020202020204" pitchFamily="34" charset="0"/>
              </a:rPr>
              <a:t> je </a:t>
            </a:r>
            <a:r>
              <a:rPr lang="en-GB" altLang="de-DE" sz="1600" dirty="0" err="1">
                <a:solidFill>
                  <a:srgbClr val="000000"/>
                </a:solidFill>
                <a:latin typeface="+mn-lt"/>
                <a:cs typeface="Arial" panose="020B0604020202020204" pitchFamily="34" charset="0"/>
              </a:rPr>
              <a:t>vier</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Pflichteinbringungen</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dadurch</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nicht</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unterschritten</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werden</a:t>
            </a:r>
            <a:r>
              <a:rPr lang="en-GB" altLang="de-DE" sz="1600" dirty="0">
                <a:solidFill>
                  <a:srgbClr val="000000"/>
                </a:solidFill>
                <a:latin typeface="+mn-lt"/>
                <a:cs typeface="Arial" panose="020B0604020202020204" pitchFamily="34" charset="0"/>
              </a:rPr>
              <a:t>.</a:t>
            </a:r>
          </a:p>
          <a:p>
            <a:endParaRPr lang="de-DE" sz="1600" i="1" dirty="0">
              <a:solidFill>
                <a:schemeClr val="tx1"/>
              </a:solidFill>
              <a:latin typeface="+mn-lt"/>
              <a:cs typeface="Arial" panose="020B0604020202020204" pitchFamily="34" charset="0"/>
            </a:endParaRPr>
          </a:p>
          <a:p>
            <a:pPr marL="285750" indent="-285750">
              <a:buFont typeface="Arial" panose="020B0604020202020204" pitchFamily="34" charset="0"/>
              <a:buChar char="•"/>
            </a:pPr>
            <a:endParaRPr lang="de-DE" sz="1600" dirty="0">
              <a:solidFill>
                <a:schemeClr val="tx1"/>
              </a:solidFill>
              <a:latin typeface="Arial" panose="020B0604020202020204" pitchFamily="34" charset="0"/>
              <a:cs typeface="Arial" panose="020B0604020202020204" pitchFamily="34" charset="0"/>
            </a:endParaRPr>
          </a:p>
          <a:p>
            <a:endParaRPr lang="de-DE" sz="1600" dirty="0">
              <a:solidFill>
                <a:schemeClr val="tx1"/>
              </a:solidFill>
              <a:latin typeface="Arial" panose="020B0604020202020204" pitchFamily="34" charset="0"/>
              <a:cs typeface="Arial" panose="020B0604020202020204" pitchFamily="34" charset="0"/>
            </a:endParaRPr>
          </a:p>
        </p:txBody>
      </p:sp>
      <p:sp>
        <p:nvSpPr>
          <p:cNvPr id="6" name="Ellipse 5">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Textfeld 6">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712043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489217432"/>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a:t>
                      </a:r>
                      <a:endParaRPr lang="de-DE" sz="16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dirty="0">
                          <a:solidFill>
                            <a:srgbClr val="DAE3F3"/>
                          </a:solidFill>
                        </a:rPr>
                        <a:t>eine fortgeführte </a:t>
                      </a:r>
                      <a:r>
                        <a:rPr lang="de-DE" sz="1600" kern="1200" dirty="0">
                          <a:solidFill>
                            <a:srgbClr val="DAE3F3"/>
                          </a:solidFill>
                          <a:latin typeface="+mn-lt"/>
                          <a:ea typeface="+mn-ea"/>
                          <a:cs typeface="+mn-cs"/>
                        </a:rPr>
                        <a:t>Fremdsprache</a:t>
                      </a:r>
                    </a:p>
                    <a:p>
                      <a:pPr marL="285750" indent="-285750">
                        <a:buFont typeface="Arial" panose="020B0604020202020204" pitchFamily="34" charset="0"/>
                        <a:buChar char="•"/>
                      </a:pPr>
                      <a:r>
                        <a:rPr lang="de-DE" sz="1600" kern="1200" dirty="0">
                          <a:solidFill>
                            <a:srgbClr val="DAE3F3"/>
                          </a:solidFill>
                          <a:latin typeface="+mn-lt"/>
                          <a:ea typeface="+mn-ea"/>
                          <a:cs typeface="+mn-cs"/>
                        </a:rPr>
                        <a:t>eine Naturwissenschaft (Biologie, Chemie, Physik)</a:t>
                      </a:r>
                    </a:p>
                    <a:p>
                      <a:pPr marL="285750" indent="-285750">
                        <a:buFont typeface="Arial" panose="020B0604020202020204" pitchFamily="34" charset="0"/>
                        <a:buChar char="•"/>
                      </a:pPr>
                      <a:r>
                        <a:rPr lang="de-DE" sz="1600" kern="1200" dirty="0">
                          <a:solidFill>
                            <a:srgbClr val="DAE3F3"/>
                          </a:solidFill>
                          <a:latin typeface="+mn-lt"/>
                          <a:ea typeface="+mn-ea"/>
                          <a:cs typeface="+mn-cs"/>
                        </a:rPr>
                        <a:t>eine weitere fortgeführte Fremdsprache </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spät beginnende Fremdsprache</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weitere Naturwissenschaft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Informatik (nur </a:t>
                      </a:r>
                      <a:r>
                        <a:rPr lang="de-DE" sz="1600" kern="1200" dirty="0" err="1">
                          <a:solidFill>
                            <a:srgbClr val="DAE3F3"/>
                          </a:solidFill>
                          <a:latin typeface="+mn-lt"/>
                          <a:ea typeface="+mn-ea"/>
                          <a:cs typeface="+mn-cs"/>
                        </a:rPr>
                        <a:t>NTG</a:t>
                      </a:r>
                      <a:r>
                        <a:rPr lang="de-DE" sz="1600" kern="1200" dirty="0">
                          <a:solidFill>
                            <a:srgbClr val="DAE3F3"/>
                          </a:solidFill>
                          <a:latin typeface="+mn-lt"/>
                          <a:ea typeface="+mn-ea"/>
                          <a:cs typeface="+mn-cs"/>
                        </a:rPr>
                        <a: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spät beginnende Informatik (HG, SG, </a:t>
                      </a:r>
                      <a:r>
                        <a:rPr lang="de-DE" sz="1600" kern="1200" dirty="0" err="1">
                          <a:solidFill>
                            <a:srgbClr val="DAE3F3"/>
                          </a:solidFill>
                          <a:latin typeface="+mn-lt"/>
                          <a:ea typeface="+mn-ea"/>
                          <a:cs typeface="+mn-cs"/>
                        </a:rPr>
                        <a:t>MuG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WWG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SWG</a:t>
                      </a:r>
                      <a:r>
                        <a:rPr lang="de-DE" sz="1600" kern="1200" dirty="0">
                          <a:solidFill>
                            <a:srgbClr val="DAE3F3"/>
                          </a:solidFill>
                          <a:latin typeface="+mn-lt"/>
                          <a:ea typeface="+mn-ea"/>
                          <a:cs typeface="+mn-cs"/>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Kunst oder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285750" indent="-285750" algn="l" defTabSz="914400" rtl="0" eaLnBrk="1" latinLnBrk="0" hangingPunct="1">
                        <a:buFont typeface="Arial" panose="020B0604020202020204" pitchFamily="34" charset="0"/>
                        <a:buChar char="•"/>
                      </a:pPr>
                      <a:r>
                        <a:rPr lang="de-DE" sz="1600" dirty="0">
                          <a:solidFill>
                            <a:schemeClr val="accent1">
                              <a:lumMod val="20000"/>
                              <a:lumOff val="80000"/>
                            </a:schemeClr>
                          </a:solidFill>
                        </a:rPr>
                        <a:t>3</a:t>
                      </a: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3</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3</a:t>
                      </a: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bg1"/>
                          </a:solidFill>
                        </a:rPr>
                        <a:t>Geographie oder Wirtschaft und Recht (WR)</a:t>
                      </a:r>
                      <a:endParaRPr lang="de-DE" sz="1600" kern="1200" dirty="0">
                        <a:solidFill>
                          <a:schemeClr val="bg1"/>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bg1"/>
                          </a:solidFill>
                        </a:rPr>
                        <a:t>2</a:t>
                      </a:r>
                      <a:endParaRPr lang="de-DE" sz="1600" kern="1200" dirty="0">
                        <a:solidFill>
                          <a:schemeClr val="bg1"/>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a:t>
                      </a:r>
                    </a:p>
                  </a:txBody>
                  <a:tcPr anchor="ctr"/>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6695967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03647881"/>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dirty="0"/>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hMerge="1">
                  <a:txBody>
                    <a:bodyPr/>
                    <a:lstStyle/>
                    <a:p>
                      <a:endParaRPr lang="de-DE"/>
                    </a:p>
                  </a:txBody>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84840" y="151516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Deutsch</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84840" y="1882295"/>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Mathematik</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4839" y="2251560"/>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Leistungsfach</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4839" y="3876781"/>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84839" y="2623866"/>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Tree>
    <p:extLst>
      <p:ext uri="{BB962C8B-B14F-4D97-AF65-F5344CB8AC3E}">
        <p14:creationId xmlns:p14="http://schemas.microsoft.com/office/powerpoint/2010/main" val="26628061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557346053"/>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dirty="0"/>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hMerge="1">
                  <a:txBody>
                    <a:bodyPr/>
                    <a:lstStyle/>
                    <a:p>
                      <a:endParaRPr lang="de-DE"/>
                    </a:p>
                  </a:txBody>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84840" y="151516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Deutsch</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84840" y="1882295"/>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Mathematik</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4839" y="2251560"/>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Leistungsfach</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4839" y="3876781"/>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84839" y="2623866"/>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7" name="Textfeld 16">
            <a:extLst>
              <a:ext uri="{FF2B5EF4-FFF2-40B4-BE49-F238E27FC236}">
                <a16:creationId xmlns:a16="http://schemas.microsoft.com/office/drawing/2014/main" id="{F3074799-BDF6-4A78-8002-84999E613450}"/>
              </a:ext>
            </a:extLst>
          </p:cNvPr>
          <p:cNvSpPr txBox="1"/>
          <p:nvPr/>
        </p:nvSpPr>
        <p:spPr>
          <a:xfrm>
            <a:off x="6109436" y="5406590"/>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W-Seminar/Seminararbeit</a:t>
            </a:r>
          </a:p>
        </p:txBody>
      </p:sp>
    </p:spTree>
    <p:extLst>
      <p:ext uri="{BB962C8B-B14F-4D97-AF65-F5344CB8AC3E}">
        <p14:creationId xmlns:p14="http://schemas.microsoft.com/office/powerpoint/2010/main" val="160498919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376858782"/>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dirty="0"/>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2</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r>
                        <a:rPr lang="de-DE" sz="1400" i="0" dirty="0">
                          <a:solidFill>
                            <a:schemeClr val="tx1"/>
                          </a:solidFill>
                          <a:latin typeface="+mn-lt"/>
                          <a:cs typeface="+mn-cs"/>
                        </a:rPr>
                        <a:t>37</a:t>
                      </a: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7" name="Ellipse 6">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97930" y="4590238"/>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97932" y="2864108"/>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97931" y="324660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97931" y="3629096"/>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97930" y="4207744"/>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Tree>
    <p:extLst>
      <p:ext uri="{BB962C8B-B14F-4D97-AF65-F5344CB8AC3E}">
        <p14:creationId xmlns:p14="http://schemas.microsoft.com/office/powerpoint/2010/main" val="215416573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3226718592"/>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dirty="0"/>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2</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r>
                        <a:rPr lang="de-DE" sz="1400" i="0" dirty="0">
                          <a:solidFill>
                            <a:schemeClr val="tx1"/>
                          </a:solidFill>
                          <a:latin typeface="+mn-lt"/>
                          <a:cs typeface="+mn-cs"/>
                        </a:rPr>
                        <a:t>37</a:t>
                      </a: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2" name="Textfeld 1">
            <a:extLst>
              <a:ext uri="{FF2B5EF4-FFF2-40B4-BE49-F238E27FC236}">
                <a16:creationId xmlns:a16="http://schemas.microsoft.com/office/drawing/2014/main" id="{CC4C9704-E7D8-4FD4-8CA3-833AF200AE85}"/>
              </a:ext>
            </a:extLst>
          </p:cNvPr>
          <p:cNvSpPr txBox="1"/>
          <p:nvPr/>
        </p:nvSpPr>
        <p:spPr>
          <a:xfrm>
            <a:off x="6070942" y="1610296"/>
            <a:ext cx="2166170" cy="338554"/>
          </a:xfrm>
          <a:prstGeom prst="rect">
            <a:avLst/>
          </a:prstGeom>
          <a:solidFill>
            <a:schemeClr val="accent5">
              <a:lumMod val="20000"/>
              <a:lumOff val="80000"/>
            </a:schemeClr>
          </a:solidFill>
        </p:spPr>
        <p:txBody>
          <a:bodyPr wrap="none" rtlCol="0">
            <a:spAutoFit/>
          </a:bodyPr>
          <a:lstStyle/>
          <a:p>
            <a:r>
              <a:rPr lang="de-DE" sz="1600" dirty="0">
                <a:cs typeface="Arial" panose="020B0604020202020204" pitchFamily="34" charset="0"/>
              </a:rPr>
              <a:t>37 Pflichteinbringungen</a:t>
            </a:r>
          </a:p>
        </p:txBody>
      </p:sp>
      <p:sp>
        <p:nvSpPr>
          <p:cNvPr id="7" name="Ellipse 6">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55271984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619877160"/>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kern="1200" dirty="0">
                        <a:solidFill>
                          <a:schemeClr val="tx1"/>
                        </a:solidFill>
                        <a:latin typeface="Arial" panose="020B0604020202020204" pitchFamily="34" charset="0"/>
                        <a:ea typeface="+mn-ea"/>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dirty="0"/>
                        <a:t>2</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2</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6">
                        <a:lumMod val="20000"/>
                        <a:lumOff val="80000"/>
                      </a:schemeClr>
                    </a:solidFill>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r>
                        <a:rPr lang="de-DE" sz="1400" i="0" dirty="0">
                          <a:solidFill>
                            <a:schemeClr val="tx1"/>
                          </a:solidFill>
                          <a:latin typeface="+mn-lt"/>
                          <a:cs typeface="+mn-cs"/>
                        </a:rPr>
                        <a:t>40</a:t>
                      </a: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2" name="Textfeld 1">
            <a:extLst>
              <a:ext uri="{FF2B5EF4-FFF2-40B4-BE49-F238E27FC236}">
                <a16:creationId xmlns:a16="http://schemas.microsoft.com/office/drawing/2014/main" id="{CC4C9704-E7D8-4FD4-8CA3-833AF200AE85}"/>
              </a:ext>
            </a:extLst>
          </p:cNvPr>
          <p:cNvSpPr txBox="1"/>
          <p:nvPr/>
        </p:nvSpPr>
        <p:spPr>
          <a:xfrm>
            <a:off x="6070942" y="1610296"/>
            <a:ext cx="2166170" cy="338554"/>
          </a:xfrm>
          <a:prstGeom prst="rect">
            <a:avLst/>
          </a:prstGeom>
          <a:solidFill>
            <a:schemeClr val="accent5">
              <a:lumMod val="20000"/>
              <a:lumOff val="80000"/>
            </a:schemeClr>
          </a:solidFill>
        </p:spPr>
        <p:txBody>
          <a:bodyPr wrap="none" rtlCol="0">
            <a:spAutoFit/>
          </a:bodyPr>
          <a:lstStyle/>
          <a:p>
            <a:r>
              <a:rPr lang="de-DE" sz="1600" dirty="0">
                <a:cs typeface="Arial" panose="020B0604020202020204" pitchFamily="34" charset="0"/>
              </a:rPr>
              <a:t>37 Pflichteinbringungen</a:t>
            </a:r>
          </a:p>
        </p:txBody>
      </p:sp>
      <p:sp>
        <p:nvSpPr>
          <p:cNvPr id="7" name="Ellipse 6">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CC4C9704-E7D8-4FD4-8CA3-833AF200AE85}"/>
              </a:ext>
            </a:extLst>
          </p:cNvPr>
          <p:cNvSpPr txBox="1"/>
          <p:nvPr/>
        </p:nvSpPr>
        <p:spPr>
          <a:xfrm>
            <a:off x="6071509" y="2225997"/>
            <a:ext cx="2213748" cy="338554"/>
          </a:xfrm>
          <a:prstGeom prst="rect">
            <a:avLst/>
          </a:prstGeom>
          <a:solidFill>
            <a:schemeClr val="accent6">
              <a:lumMod val="20000"/>
              <a:lumOff val="80000"/>
            </a:schemeClr>
          </a:solidFill>
        </p:spPr>
        <p:txBody>
          <a:bodyPr wrap="square" rtlCol="0">
            <a:spAutoFit/>
          </a:bodyPr>
          <a:lstStyle/>
          <a:p>
            <a:r>
              <a:rPr lang="de-DE" sz="1600" dirty="0">
                <a:cs typeface="Arial" panose="020B0604020202020204" pitchFamily="34" charset="0"/>
              </a:rPr>
              <a:t>3 „freie“ Einbringungen</a:t>
            </a:r>
          </a:p>
        </p:txBody>
      </p:sp>
    </p:spTree>
    <p:extLst>
      <p:ext uri="{BB962C8B-B14F-4D97-AF65-F5344CB8AC3E}">
        <p14:creationId xmlns:p14="http://schemas.microsoft.com/office/powerpoint/2010/main" val="316459088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95096680"/>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mn-lt"/>
                          <a:cs typeface="Arial" panose="020B0604020202020204" pitchFamily="34" charset="0"/>
                        </a:rPr>
                        <a:t>10</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2</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dirty="0"/>
                        <a:t>2</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2</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6">
                        <a:lumMod val="20000"/>
                        <a:lumOff val="80000"/>
                      </a:schemeClr>
                    </a:solidFill>
                  </a:tcPr>
                </a:tc>
                <a:tc>
                  <a:txBody>
                    <a:bodyPr/>
                    <a:lstStyle/>
                    <a:p>
                      <a:pPr algn="ctr"/>
                      <a:r>
                        <a:rPr lang="de-DE" sz="1400" b="0" dirty="0">
                          <a:solidFill>
                            <a:schemeClr val="tx1"/>
                          </a:solidFill>
                          <a:latin typeface="+mn-lt"/>
                          <a:cs typeface="Arial" panose="020B0604020202020204" pitchFamily="34" charset="0"/>
                        </a:rPr>
                        <a:t>14</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4">
                        <a:lumMod val="20000"/>
                        <a:lumOff val="80000"/>
                      </a:schemeClr>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r>
                        <a:rPr lang="de-DE" sz="1400" i="0" dirty="0">
                          <a:solidFill>
                            <a:schemeClr val="tx1"/>
                          </a:solidFill>
                          <a:latin typeface="+mn-lt"/>
                          <a:cs typeface="+mn-cs"/>
                        </a:rPr>
                        <a:t>40</a:t>
                      </a: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2" name="Textfeld 1">
            <a:extLst>
              <a:ext uri="{FF2B5EF4-FFF2-40B4-BE49-F238E27FC236}">
                <a16:creationId xmlns:a16="http://schemas.microsoft.com/office/drawing/2014/main" id="{CC4C9704-E7D8-4FD4-8CA3-833AF200AE85}"/>
              </a:ext>
            </a:extLst>
          </p:cNvPr>
          <p:cNvSpPr txBox="1"/>
          <p:nvPr/>
        </p:nvSpPr>
        <p:spPr>
          <a:xfrm>
            <a:off x="6070942" y="1610296"/>
            <a:ext cx="2166170" cy="338554"/>
          </a:xfrm>
          <a:prstGeom prst="rect">
            <a:avLst/>
          </a:prstGeom>
          <a:solidFill>
            <a:schemeClr val="accent5">
              <a:lumMod val="20000"/>
              <a:lumOff val="80000"/>
            </a:schemeClr>
          </a:solidFill>
        </p:spPr>
        <p:txBody>
          <a:bodyPr wrap="none" rtlCol="0">
            <a:spAutoFit/>
          </a:bodyPr>
          <a:lstStyle/>
          <a:p>
            <a:r>
              <a:rPr lang="de-DE" sz="1600" dirty="0">
                <a:cs typeface="Arial" panose="020B0604020202020204" pitchFamily="34" charset="0"/>
              </a:rPr>
              <a:t>37 Pflichteinbringungen</a:t>
            </a:r>
          </a:p>
        </p:txBody>
      </p:sp>
      <p:sp>
        <p:nvSpPr>
          <p:cNvPr id="7" name="Ellipse 6">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CC4C9704-E7D8-4FD4-8CA3-833AF200AE85}"/>
              </a:ext>
            </a:extLst>
          </p:cNvPr>
          <p:cNvSpPr txBox="1"/>
          <p:nvPr/>
        </p:nvSpPr>
        <p:spPr>
          <a:xfrm>
            <a:off x="6071509" y="2225997"/>
            <a:ext cx="2213748" cy="338554"/>
          </a:xfrm>
          <a:prstGeom prst="rect">
            <a:avLst/>
          </a:prstGeom>
          <a:solidFill>
            <a:schemeClr val="accent6">
              <a:lumMod val="20000"/>
              <a:lumOff val="80000"/>
            </a:schemeClr>
          </a:solidFill>
        </p:spPr>
        <p:txBody>
          <a:bodyPr wrap="square" rtlCol="0">
            <a:spAutoFit/>
          </a:bodyPr>
          <a:lstStyle/>
          <a:p>
            <a:r>
              <a:rPr lang="de-DE" sz="1600" dirty="0">
                <a:cs typeface="Arial" panose="020B0604020202020204" pitchFamily="34" charset="0"/>
              </a:rPr>
              <a:t>3 „freie“ Einbringungen</a:t>
            </a:r>
          </a:p>
        </p:txBody>
      </p:sp>
      <p:sp>
        <p:nvSpPr>
          <p:cNvPr id="18" name="Textfeld 17">
            <a:extLst>
              <a:ext uri="{FF2B5EF4-FFF2-40B4-BE49-F238E27FC236}">
                <a16:creationId xmlns:a16="http://schemas.microsoft.com/office/drawing/2014/main" id="{DA56FCEB-ADA2-4656-817E-3D87D2E8A0C8}"/>
              </a:ext>
            </a:extLst>
          </p:cNvPr>
          <p:cNvSpPr txBox="1"/>
          <p:nvPr/>
        </p:nvSpPr>
        <p:spPr>
          <a:xfrm>
            <a:off x="6102367" y="2848242"/>
            <a:ext cx="2166170" cy="338554"/>
          </a:xfrm>
          <a:prstGeom prst="rect">
            <a:avLst/>
          </a:prstGeom>
          <a:solidFill>
            <a:schemeClr val="accent4">
              <a:lumMod val="20000"/>
              <a:lumOff val="80000"/>
            </a:schemeClr>
          </a:solidFill>
        </p:spPr>
        <p:txBody>
          <a:bodyPr wrap="square" rtlCol="0">
            <a:spAutoFit/>
          </a:bodyPr>
          <a:lstStyle/>
          <a:p>
            <a:r>
              <a:rPr lang="de-DE" sz="1600" dirty="0">
                <a:cs typeface="Arial" panose="020B0604020202020204" pitchFamily="34" charset="0"/>
              </a:rPr>
              <a:t>Optionsregel</a:t>
            </a:r>
          </a:p>
        </p:txBody>
      </p:sp>
      <p:cxnSp>
        <p:nvCxnSpPr>
          <p:cNvPr id="20" name="Gerade Verbindung mit Pfeil 19">
            <a:extLst>
              <a:ext uri="{FF2B5EF4-FFF2-40B4-BE49-F238E27FC236}">
                <a16:creationId xmlns:a16="http://schemas.microsoft.com/office/drawing/2014/main" id="{09FF862E-E0FF-4986-8E4B-C607D3005724}"/>
              </a:ext>
            </a:extLst>
          </p:cNvPr>
          <p:cNvCxnSpPr/>
          <p:nvPr/>
        </p:nvCxnSpPr>
        <p:spPr>
          <a:xfrm flipH="1" flipV="1">
            <a:off x="3846137" y="3186796"/>
            <a:ext cx="18853" cy="274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199361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4248222122"/>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72926">
                  <a:extLst>
                    <a:ext uri="{9D8B030D-6E8A-4147-A177-3AD203B41FA5}">
                      <a16:colId xmlns:a16="http://schemas.microsoft.com/office/drawing/2014/main" val="4096387308"/>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84840" y="156082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Deutsch</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84837" y="2161607"/>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Mathematik</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4838" y="521939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Leistungsfach</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4839" y="420672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84837" y="258005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Tree>
    <p:extLst>
      <p:ext uri="{BB962C8B-B14F-4D97-AF65-F5344CB8AC3E}">
        <p14:creationId xmlns:p14="http://schemas.microsoft.com/office/powerpoint/2010/main" val="105236140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93449423"/>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72926">
                  <a:extLst>
                    <a:ext uri="{9D8B030D-6E8A-4147-A177-3AD203B41FA5}">
                      <a16:colId xmlns:a16="http://schemas.microsoft.com/office/drawing/2014/main" val="4096387308"/>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84840" y="156082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Deutsch</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84837" y="2161607"/>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Mathematik</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4838" y="521939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Leistungsfach</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4839" y="420672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84837" y="258005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7" name="Textfeld 16">
            <a:extLst>
              <a:ext uri="{FF2B5EF4-FFF2-40B4-BE49-F238E27FC236}">
                <a16:creationId xmlns:a16="http://schemas.microsoft.com/office/drawing/2014/main" id="{CC4C9704-E7D8-4FD4-8CA3-833AF200AE85}"/>
              </a:ext>
            </a:extLst>
          </p:cNvPr>
          <p:cNvSpPr txBox="1"/>
          <p:nvPr/>
        </p:nvSpPr>
        <p:spPr>
          <a:xfrm>
            <a:off x="6081155" y="5736528"/>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W-Seminar/Seminararbeit</a:t>
            </a:r>
          </a:p>
        </p:txBody>
      </p:sp>
    </p:spTree>
    <p:extLst>
      <p:ext uri="{BB962C8B-B14F-4D97-AF65-F5344CB8AC3E}">
        <p14:creationId xmlns:p14="http://schemas.microsoft.com/office/powerpoint/2010/main" val="353344418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868535465"/>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80877">
                  <a:extLst>
                    <a:ext uri="{9D8B030D-6E8A-4147-A177-3AD203B41FA5}">
                      <a16:colId xmlns:a16="http://schemas.microsoft.com/office/drawing/2014/main" val="4096387308"/>
                    </a:ext>
                  </a:extLst>
                </a:gridCol>
                <a:gridCol w="829770">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84840" y="156082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Deutsch</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84837" y="2161607"/>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Mathematik</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4838" y="521939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Leistungsfach</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4839" y="420672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84837" y="258005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7" name="Textfeld 16">
            <a:extLst>
              <a:ext uri="{FF2B5EF4-FFF2-40B4-BE49-F238E27FC236}">
                <a16:creationId xmlns:a16="http://schemas.microsoft.com/office/drawing/2014/main" id="{CC4C9704-E7D8-4FD4-8CA3-833AF200AE85}"/>
              </a:ext>
            </a:extLst>
          </p:cNvPr>
          <p:cNvSpPr txBox="1"/>
          <p:nvPr/>
        </p:nvSpPr>
        <p:spPr>
          <a:xfrm>
            <a:off x="6081155" y="5736528"/>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W-Seminar/Seminararbeit</a:t>
            </a:r>
          </a:p>
        </p:txBody>
      </p:sp>
      <p:sp>
        <p:nvSpPr>
          <p:cNvPr id="18" name="Textfeld 17">
            <a:extLst>
              <a:ext uri="{FF2B5EF4-FFF2-40B4-BE49-F238E27FC236}">
                <a16:creationId xmlns:a16="http://schemas.microsoft.com/office/drawing/2014/main" id="{CC4C9704-E7D8-4FD4-8CA3-833AF200AE85}"/>
              </a:ext>
            </a:extLst>
          </p:cNvPr>
          <p:cNvSpPr txBox="1"/>
          <p:nvPr/>
        </p:nvSpPr>
        <p:spPr>
          <a:xfrm>
            <a:off x="6065846" y="3219946"/>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Einzige NW</a:t>
            </a:r>
          </a:p>
        </p:txBody>
      </p:sp>
    </p:spTree>
    <p:extLst>
      <p:ext uri="{BB962C8B-B14F-4D97-AF65-F5344CB8AC3E}">
        <p14:creationId xmlns:p14="http://schemas.microsoft.com/office/powerpoint/2010/main" val="79401001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909013559"/>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80877">
                  <a:extLst>
                    <a:ext uri="{9D8B030D-6E8A-4147-A177-3AD203B41FA5}">
                      <a16:colId xmlns:a16="http://schemas.microsoft.com/office/drawing/2014/main" val="4096387308"/>
                    </a:ext>
                  </a:extLst>
                </a:gridCol>
                <a:gridCol w="829770">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20" name="Textfeld 19">
            <a:extLst>
              <a:ext uri="{FF2B5EF4-FFF2-40B4-BE49-F238E27FC236}">
                <a16:creationId xmlns:a16="http://schemas.microsoft.com/office/drawing/2014/main" id="{CC4C9704-E7D8-4FD4-8CA3-833AF200AE85}"/>
              </a:ext>
            </a:extLst>
          </p:cNvPr>
          <p:cNvSpPr txBox="1"/>
          <p:nvPr/>
        </p:nvSpPr>
        <p:spPr>
          <a:xfrm>
            <a:off x="6097931" y="4528649"/>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21" name="Textfeld 20">
            <a:extLst>
              <a:ext uri="{FF2B5EF4-FFF2-40B4-BE49-F238E27FC236}">
                <a16:creationId xmlns:a16="http://schemas.microsoft.com/office/drawing/2014/main" id="{CC4C9704-E7D8-4FD4-8CA3-833AF200AE85}"/>
              </a:ext>
            </a:extLst>
          </p:cNvPr>
          <p:cNvSpPr txBox="1"/>
          <p:nvPr/>
        </p:nvSpPr>
        <p:spPr>
          <a:xfrm>
            <a:off x="6097931" y="491114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23" name="Ellipse 22">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Textfeld 23">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1" name="Textfeld 10">
            <a:extLst>
              <a:ext uri="{FF2B5EF4-FFF2-40B4-BE49-F238E27FC236}">
                <a16:creationId xmlns:a16="http://schemas.microsoft.com/office/drawing/2014/main" id="{CC4C9704-E7D8-4FD4-8CA3-833AF200AE85}"/>
              </a:ext>
            </a:extLst>
          </p:cNvPr>
          <p:cNvSpPr txBox="1"/>
          <p:nvPr/>
        </p:nvSpPr>
        <p:spPr>
          <a:xfrm>
            <a:off x="6086427" y="3530454"/>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6427" y="3912948"/>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Tree>
    <p:extLst>
      <p:ext uri="{BB962C8B-B14F-4D97-AF65-F5344CB8AC3E}">
        <p14:creationId xmlns:p14="http://schemas.microsoft.com/office/powerpoint/2010/main" val="765299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1094874179"/>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b="0" kern="1200" dirty="0">
                          <a:solidFill>
                            <a:srgbClr val="355D90"/>
                          </a:solidFill>
                          <a:latin typeface="+mn-lt"/>
                          <a:cs typeface="Arial" panose="020B0604020202020204" pitchFamily="34" charset="0"/>
                        </a:rPr>
                        <a:t>eine fortgeführte Fremdsprache</a:t>
                      </a:r>
                    </a:p>
                    <a:p>
                      <a:pPr marL="285750" indent="-285750">
                        <a:buFont typeface="Arial" panose="020B0604020202020204" pitchFamily="34" charset="0"/>
                        <a:buChar char="•"/>
                      </a:pPr>
                      <a:r>
                        <a:rPr lang="de-DE" sz="1600" kern="1200" dirty="0">
                          <a:solidFill>
                            <a:srgbClr val="DAE3F3"/>
                          </a:solidFill>
                          <a:latin typeface="+mn-lt"/>
                          <a:ea typeface="+mn-ea"/>
                          <a:cs typeface="+mn-cs"/>
                        </a:rPr>
                        <a:t>eine Naturwissenschaft (Biologie, Chemie, Physik)</a:t>
                      </a:r>
                    </a:p>
                    <a:p>
                      <a:pPr marL="285750" indent="-285750">
                        <a:buFont typeface="Arial" panose="020B0604020202020204" pitchFamily="34" charset="0"/>
                        <a:buChar char="•"/>
                      </a:pPr>
                      <a:r>
                        <a:rPr lang="de-DE" sz="1600" kern="1200" dirty="0">
                          <a:solidFill>
                            <a:srgbClr val="DAE3F3"/>
                          </a:solidFill>
                          <a:latin typeface="+mn-lt"/>
                          <a:ea typeface="+mn-ea"/>
                          <a:cs typeface="+mn-cs"/>
                        </a:rPr>
                        <a:t>eine weitere fortgeführte Fremdsprache </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spät beginnende Fremdsprache</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weitere Naturwissenschaft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Informatik (nur </a:t>
                      </a:r>
                      <a:r>
                        <a:rPr lang="de-DE" sz="1600" kern="1200" dirty="0" err="1">
                          <a:solidFill>
                            <a:srgbClr val="DAE3F3"/>
                          </a:solidFill>
                          <a:latin typeface="+mn-lt"/>
                          <a:ea typeface="+mn-ea"/>
                          <a:cs typeface="+mn-cs"/>
                        </a:rPr>
                        <a:t>NTG</a:t>
                      </a:r>
                      <a:r>
                        <a:rPr lang="de-DE" sz="1600" kern="1200" dirty="0">
                          <a:solidFill>
                            <a:srgbClr val="DAE3F3"/>
                          </a:solidFill>
                          <a:latin typeface="+mn-lt"/>
                          <a:ea typeface="+mn-ea"/>
                          <a:cs typeface="+mn-cs"/>
                        </a:rPr>
                        <a: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spät beginnende Informatik (HG, SG, </a:t>
                      </a:r>
                      <a:r>
                        <a:rPr lang="de-DE" sz="1600" kern="1200" dirty="0" err="1">
                          <a:solidFill>
                            <a:srgbClr val="DAE3F3"/>
                          </a:solidFill>
                          <a:latin typeface="+mn-lt"/>
                          <a:ea typeface="+mn-ea"/>
                          <a:cs typeface="+mn-cs"/>
                        </a:rPr>
                        <a:t>MuG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WWG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SWG</a:t>
                      </a:r>
                      <a:r>
                        <a:rPr lang="de-DE" sz="1600" kern="1200" dirty="0">
                          <a:solidFill>
                            <a:srgbClr val="DAE3F3"/>
                          </a:solidFill>
                          <a:latin typeface="+mn-lt"/>
                          <a:ea typeface="+mn-ea"/>
                          <a:cs typeface="+mn-cs"/>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Kunst oder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3</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3</a:t>
                      </a: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bg1"/>
                          </a:solidFill>
                          <a:latin typeface="+mn-lt"/>
                          <a:ea typeface="+mn-ea"/>
                          <a:cs typeface="+mn-cs"/>
                        </a:rPr>
                        <a:t>Geographie oder Wirtschaft und Recht (WR)</a:t>
                      </a: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bg1"/>
                          </a:solidFill>
                          <a:latin typeface="+mn-lt"/>
                          <a:ea typeface="+mn-ea"/>
                          <a:cs typeface="+mn-cs"/>
                        </a:rPr>
                        <a:t>2</a:t>
                      </a: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a:t>
                      </a:r>
                    </a:p>
                  </a:txBody>
                  <a:tcPr anchor="ctr"/>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3721877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114405497"/>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80877">
                  <a:extLst>
                    <a:ext uri="{9D8B030D-6E8A-4147-A177-3AD203B41FA5}">
                      <a16:colId xmlns:a16="http://schemas.microsoft.com/office/drawing/2014/main" val="4096387308"/>
                    </a:ext>
                  </a:extLst>
                </a:gridCol>
                <a:gridCol w="829770">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23" name="Ellipse 22">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Textfeld 23">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2" name="Textfeld 11">
            <a:extLst>
              <a:ext uri="{FF2B5EF4-FFF2-40B4-BE49-F238E27FC236}">
                <a16:creationId xmlns:a16="http://schemas.microsoft.com/office/drawing/2014/main" id="{CC4C9704-E7D8-4FD4-8CA3-833AF200AE85}"/>
              </a:ext>
            </a:extLst>
          </p:cNvPr>
          <p:cNvSpPr txBox="1"/>
          <p:nvPr/>
        </p:nvSpPr>
        <p:spPr>
          <a:xfrm>
            <a:off x="6119677" y="1869007"/>
            <a:ext cx="2426927" cy="338554"/>
          </a:xfrm>
          <a:prstGeom prst="rect">
            <a:avLst/>
          </a:prstGeom>
          <a:solidFill>
            <a:schemeClr val="accent5">
              <a:lumMod val="20000"/>
              <a:lumOff val="80000"/>
            </a:schemeClr>
          </a:solidFill>
        </p:spPr>
        <p:txBody>
          <a:bodyPr wrap="square" rtlCol="0">
            <a:spAutoFit/>
          </a:bodyPr>
          <a:lstStyle/>
          <a:p>
            <a:r>
              <a:rPr lang="de-DE" sz="1600" dirty="0" err="1">
                <a:cs typeface="Arial" panose="020B0604020202020204" pitchFamily="34" charset="0"/>
              </a:rPr>
              <a:t>VK</a:t>
            </a:r>
            <a:r>
              <a:rPr lang="de-DE" sz="1600" dirty="0">
                <a:cs typeface="Arial" panose="020B0604020202020204" pitchFamily="34" charset="0"/>
              </a:rPr>
              <a:t> + </a:t>
            </a:r>
            <a:r>
              <a:rPr lang="de-DE" sz="1600" dirty="0" err="1">
                <a:cs typeface="Arial" panose="020B0604020202020204" pitchFamily="34" charset="0"/>
              </a:rPr>
              <a:t>FS2</a:t>
            </a:r>
            <a:r>
              <a:rPr lang="de-DE" sz="1600" dirty="0">
                <a:cs typeface="Arial" panose="020B0604020202020204" pitchFamily="34" charset="0"/>
              </a:rPr>
              <a:t>: 3 Einbringungen</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6426" y="2879877"/>
            <a:ext cx="2426927" cy="338554"/>
          </a:xfrm>
          <a:prstGeom prst="rect">
            <a:avLst/>
          </a:prstGeom>
          <a:solidFill>
            <a:schemeClr val="accent5">
              <a:lumMod val="20000"/>
              <a:lumOff val="80000"/>
            </a:schemeClr>
          </a:solidFill>
        </p:spPr>
        <p:txBody>
          <a:bodyPr wrap="square" rtlCol="0">
            <a:spAutoFit/>
          </a:bodyPr>
          <a:lstStyle/>
          <a:p>
            <a:r>
              <a:rPr lang="de-DE" sz="1600" dirty="0" err="1">
                <a:cs typeface="Arial" panose="020B0604020202020204" pitchFamily="34" charset="0"/>
              </a:rPr>
              <a:t>VK</a:t>
            </a:r>
            <a:r>
              <a:rPr lang="de-DE" sz="1600" dirty="0">
                <a:cs typeface="Arial" panose="020B0604020202020204" pitchFamily="34" charset="0"/>
              </a:rPr>
              <a:t> + </a:t>
            </a:r>
            <a:r>
              <a:rPr lang="de-DE" sz="1600" dirty="0" err="1">
                <a:cs typeface="Arial" panose="020B0604020202020204" pitchFamily="34" charset="0"/>
              </a:rPr>
              <a:t>FS2</a:t>
            </a:r>
            <a:r>
              <a:rPr lang="de-DE" sz="1600" dirty="0">
                <a:cs typeface="Arial" panose="020B0604020202020204" pitchFamily="34" charset="0"/>
              </a:rPr>
              <a:t>: 3 Einbringungen</a:t>
            </a:r>
          </a:p>
        </p:txBody>
      </p:sp>
    </p:spTree>
    <p:extLst>
      <p:ext uri="{BB962C8B-B14F-4D97-AF65-F5344CB8AC3E}">
        <p14:creationId xmlns:p14="http://schemas.microsoft.com/office/powerpoint/2010/main" val="258047862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3129379329"/>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80877">
                  <a:extLst>
                    <a:ext uri="{9D8B030D-6E8A-4147-A177-3AD203B41FA5}">
                      <a16:colId xmlns:a16="http://schemas.microsoft.com/office/drawing/2014/main" val="4096387308"/>
                    </a:ext>
                  </a:extLst>
                </a:gridCol>
                <a:gridCol w="829770">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1" i="0" dirty="0">
                          <a:solidFill>
                            <a:srgbClr val="FF0000"/>
                          </a:solidFill>
                          <a:latin typeface="+mn-lt"/>
                          <a:cs typeface="Arial" panose="020B0604020202020204" pitchFamily="34" charset="0"/>
                        </a:rPr>
                        <a:t>41 !</a:t>
                      </a: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23" name="Ellipse 22">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Textfeld 23">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70942" y="1610296"/>
            <a:ext cx="2166170" cy="338554"/>
          </a:xfrm>
          <a:prstGeom prst="rect">
            <a:avLst/>
          </a:prstGeom>
          <a:solidFill>
            <a:schemeClr val="accent5">
              <a:lumMod val="20000"/>
              <a:lumOff val="80000"/>
            </a:schemeClr>
          </a:solidFill>
        </p:spPr>
        <p:txBody>
          <a:bodyPr wrap="none" rtlCol="0">
            <a:spAutoFit/>
          </a:bodyPr>
          <a:lstStyle/>
          <a:p>
            <a:r>
              <a:rPr lang="de-DE" sz="1600" dirty="0">
                <a:solidFill>
                  <a:srgbClr val="FF0000"/>
                </a:solidFill>
                <a:cs typeface="Arial" panose="020B0604020202020204" pitchFamily="34" charset="0"/>
              </a:rPr>
              <a:t>41 Pflichteinbringungen</a:t>
            </a:r>
          </a:p>
        </p:txBody>
      </p:sp>
      <p:sp>
        <p:nvSpPr>
          <p:cNvPr id="9" name="Textfeld 8">
            <a:extLst>
              <a:ext uri="{FF2B5EF4-FFF2-40B4-BE49-F238E27FC236}">
                <a16:creationId xmlns:a16="http://schemas.microsoft.com/office/drawing/2014/main" id="{57442E38-9E22-4B53-9BBC-9C61381FA7FD}"/>
              </a:ext>
            </a:extLst>
          </p:cNvPr>
          <p:cNvSpPr txBox="1"/>
          <p:nvPr/>
        </p:nvSpPr>
        <p:spPr>
          <a:xfrm>
            <a:off x="6057370" y="2063766"/>
            <a:ext cx="2179741" cy="584775"/>
          </a:xfrm>
          <a:prstGeom prst="rect">
            <a:avLst/>
          </a:prstGeom>
          <a:solidFill>
            <a:schemeClr val="accent5">
              <a:lumMod val="20000"/>
              <a:lumOff val="80000"/>
            </a:schemeClr>
          </a:solidFill>
        </p:spPr>
        <p:txBody>
          <a:bodyPr wrap="square" rtlCol="0">
            <a:spAutoFit/>
          </a:bodyPr>
          <a:lstStyle/>
          <a:p>
            <a:pPr algn="ctr"/>
            <a:r>
              <a:rPr lang="de-DE" sz="1600" i="1" dirty="0">
                <a:solidFill>
                  <a:srgbClr val="FF0000"/>
                </a:solidFill>
                <a:cs typeface="Arial" panose="020B0604020202020204" pitchFamily="34" charset="0"/>
              </a:rPr>
              <a:t>Eine Pflichteinbringung zu viel</a:t>
            </a:r>
            <a:r>
              <a:rPr lang="de-DE" sz="1600" dirty="0">
                <a:solidFill>
                  <a:srgbClr val="FF0000"/>
                </a:solidFill>
                <a:cs typeface="Arial" panose="020B0604020202020204" pitchFamily="34" charset="0"/>
              </a:rPr>
              <a:t>!</a:t>
            </a:r>
          </a:p>
        </p:txBody>
      </p:sp>
    </p:spTree>
    <p:extLst>
      <p:ext uri="{BB962C8B-B14F-4D97-AF65-F5344CB8AC3E}">
        <p14:creationId xmlns:p14="http://schemas.microsoft.com/office/powerpoint/2010/main" val="365171904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149402236"/>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80877">
                  <a:extLst>
                    <a:ext uri="{9D8B030D-6E8A-4147-A177-3AD203B41FA5}">
                      <a16:colId xmlns:a16="http://schemas.microsoft.com/office/drawing/2014/main" val="4096387308"/>
                    </a:ext>
                  </a:extLst>
                </a:gridCol>
                <a:gridCol w="829770">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1" i="0" dirty="0">
                          <a:solidFill>
                            <a:schemeClr val="tx1"/>
                          </a:solidFill>
                          <a:latin typeface="+mn-lt"/>
                          <a:cs typeface="Arial" panose="020B0604020202020204" pitchFamily="34" charset="0"/>
                        </a:rPr>
                        <a:t>40</a:t>
                      </a: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23" name="Ellipse 22">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Textfeld 23">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70942" y="1610296"/>
            <a:ext cx="2166170" cy="338554"/>
          </a:xfrm>
          <a:prstGeom prst="rect">
            <a:avLst/>
          </a:prstGeom>
          <a:solidFill>
            <a:schemeClr val="accent5">
              <a:lumMod val="20000"/>
              <a:lumOff val="80000"/>
            </a:schemeClr>
          </a:solidFill>
        </p:spPr>
        <p:txBody>
          <a:bodyPr wrap="none" rtlCol="0">
            <a:spAutoFit/>
          </a:bodyPr>
          <a:lstStyle/>
          <a:p>
            <a:r>
              <a:rPr lang="de-DE" sz="1600" dirty="0">
                <a:cs typeface="Arial" panose="020B0604020202020204" pitchFamily="34" charset="0"/>
              </a:rPr>
              <a:t>40 Pflichteinbringungen</a:t>
            </a:r>
          </a:p>
        </p:txBody>
      </p:sp>
      <p:sp>
        <p:nvSpPr>
          <p:cNvPr id="9" name="Textfeld 8">
            <a:extLst>
              <a:ext uri="{FF2B5EF4-FFF2-40B4-BE49-F238E27FC236}">
                <a16:creationId xmlns:a16="http://schemas.microsoft.com/office/drawing/2014/main" id="{DA56FCEB-ADA2-4656-817E-3D87D2E8A0C8}"/>
              </a:ext>
            </a:extLst>
          </p:cNvPr>
          <p:cNvSpPr txBox="1"/>
          <p:nvPr/>
        </p:nvSpPr>
        <p:spPr>
          <a:xfrm>
            <a:off x="6057371" y="2063766"/>
            <a:ext cx="2166170" cy="338554"/>
          </a:xfrm>
          <a:prstGeom prst="rect">
            <a:avLst/>
          </a:prstGeom>
          <a:solidFill>
            <a:schemeClr val="accent4">
              <a:lumMod val="20000"/>
              <a:lumOff val="80000"/>
            </a:schemeClr>
          </a:solidFill>
        </p:spPr>
        <p:txBody>
          <a:bodyPr wrap="square" rtlCol="0">
            <a:spAutoFit/>
          </a:bodyPr>
          <a:lstStyle/>
          <a:p>
            <a:r>
              <a:rPr lang="de-DE" sz="1600" dirty="0">
                <a:cs typeface="Arial" panose="020B0604020202020204" pitchFamily="34" charset="0"/>
              </a:rPr>
              <a:t>Optionsregel</a:t>
            </a:r>
          </a:p>
        </p:txBody>
      </p:sp>
      <p:cxnSp>
        <p:nvCxnSpPr>
          <p:cNvPr id="11" name="Gerade Verbindung mit Pfeil 10">
            <a:extLst>
              <a:ext uri="{FF2B5EF4-FFF2-40B4-BE49-F238E27FC236}">
                <a16:creationId xmlns:a16="http://schemas.microsoft.com/office/drawing/2014/main" id="{09FF862E-E0FF-4986-8E4B-C607D3005724}"/>
              </a:ext>
            </a:extLst>
          </p:cNvPr>
          <p:cNvCxnSpPr/>
          <p:nvPr/>
        </p:nvCxnSpPr>
        <p:spPr>
          <a:xfrm flipH="1">
            <a:off x="3294253" y="2233043"/>
            <a:ext cx="2763118" cy="250863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37671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65000"/>
                  </a:schemeClr>
                </a:solidFill>
                <a:latin typeface="+mn-lt"/>
                <a:cs typeface="Arial" panose="020B0604020202020204" pitchFamily="34" charset="0"/>
              </a:rPr>
              <a:t>Leistungsnachweise</a:t>
            </a:r>
            <a:r>
              <a:rPr lang="en-GB" altLang="de-DE" sz="2000" dirty="0">
                <a:solidFill>
                  <a:schemeClr val="bg1">
                    <a:lumMod val="65000"/>
                  </a:schemeClr>
                </a:solidFill>
                <a:latin typeface="+mn-lt"/>
                <a:cs typeface="Arial" panose="020B0604020202020204" pitchFamily="34" charset="0"/>
              </a:rPr>
              <a:t> und </a:t>
            </a:r>
            <a:r>
              <a:rPr lang="en-GB" altLang="de-DE" sz="2000" dirty="0" err="1">
                <a:solidFill>
                  <a:schemeClr val="bg1">
                    <a:lumMod val="65000"/>
                  </a:schemeClr>
                </a:solidFill>
                <a:latin typeface="+mn-lt"/>
                <a:cs typeface="Arial" panose="020B0604020202020204" pitchFamily="34" charset="0"/>
              </a:rPr>
              <a:t>Einbringungsregeln</a:t>
            </a:r>
            <a:endParaRPr lang="en-GB" altLang="de-DE" sz="2000" dirty="0">
              <a:solidFill>
                <a:schemeClr val="bg1">
                  <a:lumMod val="6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b="1" dirty="0" err="1">
                <a:solidFill>
                  <a:schemeClr val="accent1"/>
                </a:solidFill>
                <a:latin typeface="+mn-lt"/>
                <a:cs typeface="Arial" panose="020B0604020202020204" pitchFamily="34" charset="0"/>
              </a:rPr>
              <a:t>Gesamtqualifikation</a:t>
            </a:r>
            <a:r>
              <a:rPr lang="en-GB" altLang="de-DE" sz="2000" b="1" dirty="0">
                <a:solidFill>
                  <a:schemeClr val="accent1"/>
                </a:solidFill>
                <a:latin typeface="+mn-lt"/>
                <a:cs typeface="Arial" panose="020B0604020202020204" pitchFamily="34" charset="0"/>
              </a:rPr>
              <a:t> und </a:t>
            </a:r>
            <a:r>
              <a:rPr lang="en-GB" altLang="de-DE" sz="2000" b="1" dirty="0" err="1">
                <a:solidFill>
                  <a:schemeClr val="accent1"/>
                </a:solidFill>
                <a:latin typeface="+mn-lt"/>
                <a:cs typeface="Arial" panose="020B0604020202020204" pitchFamily="34" charset="0"/>
              </a:rPr>
              <a:t>Allgemeine</a:t>
            </a:r>
            <a:r>
              <a:rPr lang="en-GB" altLang="de-DE" sz="2000" b="1" dirty="0">
                <a:solidFill>
                  <a:schemeClr val="accent1"/>
                </a:solidFill>
                <a:latin typeface="+mn-lt"/>
                <a:cs typeface="Arial" panose="020B0604020202020204" pitchFamily="34" charset="0"/>
              </a:rPr>
              <a:t> </a:t>
            </a:r>
            <a:r>
              <a:rPr lang="en-GB" altLang="de-DE" sz="2000" b="1" dirty="0" err="1">
                <a:solidFill>
                  <a:schemeClr val="accent1"/>
                </a:solidFill>
                <a:latin typeface="+mn-lt"/>
                <a:cs typeface="Arial" panose="020B0604020202020204" pitchFamily="34" charset="0"/>
              </a:rPr>
              <a:t>Hochschulreife</a:t>
            </a:r>
            <a:endParaRPr lang="en-GB" altLang="de-DE" sz="2000" b="1" dirty="0">
              <a:solidFill>
                <a:schemeClr val="accent1"/>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494245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Gesamtqualifikation</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Allgemeine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Hochschulreife</a:t>
            </a:r>
            <a:endParaRPr lang="en-GB" altLang="de-DE" b="1" dirty="0">
              <a:solidFill>
                <a:srgbClr val="355D90"/>
              </a:solidFill>
              <a:latin typeface="+mn-lt"/>
              <a:cs typeface="Arial" panose="020B0604020202020204" pitchFamily="34" charset="0"/>
            </a:endParaRPr>
          </a:p>
        </p:txBody>
      </p:sp>
      <p:sp>
        <p:nvSpPr>
          <p:cNvPr id="16"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3469457" cy="1633397"/>
          </a:xfrm>
          <a:prstGeom prst="rect">
            <a:avLst/>
          </a:prstGeom>
          <a:solidFill>
            <a:schemeClr val="accent1">
              <a:lumMod val="20000"/>
              <a:lumOff val="80000"/>
            </a:schemeClr>
          </a:solidFill>
          <a:ln>
            <a:noFill/>
          </a:ln>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a:solidFill>
                  <a:srgbClr val="000000"/>
                </a:solidFill>
                <a:latin typeface="+mn-lt"/>
                <a:cs typeface="Arial" panose="020B0604020202020204" pitchFamily="34" charset="0"/>
              </a:rPr>
              <a:t>Block I: </a:t>
            </a:r>
            <a:r>
              <a:rPr lang="en-GB" altLang="de-DE" sz="2000" b="1" u="sng" dirty="0" err="1">
                <a:solidFill>
                  <a:srgbClr val="000000"/>
                </a:solidFill>
                <a:latin typeface="+mn-lt"/>
                <a:cs typeface="Arial" panose="020B0604020202020204" pitchFamily="34" charset="0"/>
              </a:rPr>
              <a:t>Q12</a:t>
            </a:r>
            <a:r>
              <a:rPr lang="en-GB" altLang="de-DE" sz="2000" b="1" u="sng" dirty="0">
                <a:solidFill>
                  <a:srgbClr val="000000"/>
                </a:solidFill>
                <a:latin typeface="+mn-lt"/>
                <a:cs typeface="Arial" panose="020B0604020202020204" pitchFamily="34" charset="0"/>
              </a:rPr>
              <a:t> und </a:t>
            </a:r>
            <a:r>
              <a:rPr lang="en-GB" altLang="de-DE" sz="2000" b="1" u="sng" dirty="0" err="1">
                <a:solidFill>
                  <a:srgbClr val="000000"/>
                </a:solidFill>
                <a:latin typeface="+mn-lt"/>
                <a:cs typeface="Arial" panose="020B0604020202020204" pitchFamily="34" charset="0"/>
              </a:rPr>
              <a:t>Q13</a:t>
            </a:r>
            <a:endParaRPr lang="en-GB" altLang="de-DE" sz="2000" b="1"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a:solidFill>
                  <a:srgbClr val="000000"/>
                </a:solidFill>
                <a:latin typeface="+mn-lt"/>
                <a:cs typeface="Arial" panose="020B0604020202020204" pitchFamily="34" charset="0"/>
              </a:rPr>
              <a:t>40 </a:t>
            </a:r>
            <a:r>
              <a:rPr lang="en-GB" altLang="de-DE" sz="2000" dirty="0" err="1">
                <a:solidFill>
                  <a:srgbClr val="000000"/>
                </a:solidFill>
                <a:latin typeface="+mn-lt"/>
                <a:cs typeface="Arial" panose="020B0604020202020204" pitchFamily="34" charset="0"/>
              </a:rPr>
              <a:t>Halbjahresleistungen</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err="1">
                <a:solidFill>
                  <a:srgbClr val="000000"/>
                </a:solidFill>
                <a:latin typeface="+mn-lt"/>
                <a:cs typeface="Arial" panose="020B0604020202020204" pitchFamily="34" charset="0"/>
              </a:rPr>
              <a:t>jeweils</a:t>
            </a:r>
            <a:r>
              <a:rPr lang="en-GB" altLang="de-DE" sz="2000" dirty="0">
                <a:solidFill>
                  <a:srgbClr val="000000"/>
                </a:solidFill>
                <a:latin typeface="+mn-lt"/>
                <a:cs typeface="Arial" panose="020B0604020202020204" pitchFamily="34" charset="0"/>
              </a:rPr>
              <a:t> max. 15 </a:t>
            </a:r>
            <a:r>
              <a:rPr lang="en-GB" altLang="de-DE" sz="2000" dirty="0" err="1">
                <a:solidFill>
                  <a:srgbClr val="000000"/>
                </a:solidFill>
                <a:latin typeface="+mn-lt"/>
                <a:cs typeface="Arial" panose="020B0604020202020204" pitchFamily="34" charset="0"/>
              </a:rPr>
              <a:t>Punkte</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i="1" dirty="0" err="1">
                <a:solidFill>
                  <a:srgbClr val="000000"/>
                </a:solidFill>
                <a:latin typeface="+mn-lt"/>
                <a:cs typeface="Arial" panose="020B0604020202020204" pitchFamily="34" charset="0"/>
              </a:rPr>
              <a:t>einfache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Wertung</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a:solidFill>
                  <a:srgbClr val="000000"/>
                </a:solidFill>
                <a:latin typeface="+mn-lt"/>
                <a:cs typeface="Arial" panose="020B0604020202020204" pitchFamily="34" charset="0"/>
              </a:rPr>
              <a:t>max. 600 </a:t>
            </a:r>
            <a:r>
              <a:rPr lang="en-GB" altLang="de-DE" sz="2000" dirty="0" err="1">
                <a:solidFill>
                  <a:srgbClr val="000000"/>
                </a:solidFill>
                <a:latin typeface="+mn-lt"/>
                <a:cs typeface="Arial" panose="020B0604020202020204" pitchFamily="34" charset="0"/>
              </a:rPr>
              <a:t>Punkte</a:t>
            </a:r>
            <a:endParaRPr lang="en-GB" altLang="de-DE" sz="2000" dirty="0">
              <a:solidFill>
                <a:srgbClr val="000000"/>
              </a:solidFill>
              <a:latin typeface="Arial" panose="020B0604020202020204" pitchFamily="34" charset="0"/>
              <a:cs typeface="Arial" panose="020B0604020202020204" pitchFamily="34" charset="0"/>
            </a:endParaRPr>
          </a:p>
        </p:txBody>
      </p:sp>
      <p:sp>
        <p:nvSpPr>
          <p:cNvPr id="18"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2" y="3150616"/>
            <a:ext cx="3469457" cy="1633397"/>
          </a:xfrm>
          <a:prstGeom prst="rect">
            <a:avLst/>
          </a:prstGeom>
          <a:solidFill>
            <a:schemeClr val="accent1">
              <a:lumMod val="20000"/>
              <a:lumOff val="80000"/>
            </a:schemeClr>
          </a:solidFill>
          <a:ln>
            <a:noFill/>
          </a:ln>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a:solidFill>
                  <a:srgbClr val="000000"/>
                </a:solidFill>
                <a:latin typeface="+mn-lt"/>
                <a:cs typeface="Arial" panose="020B0604020202020204" pitchFamily="34" charset="0"/>
              </a:rPr>
              <a:t>Block II: </a:t>
            </a:r>
            <a:r>
              <a:rPr lang="en-GB" altLang="de-DE" sz="2000" b="1" u="sng" dirty="0" err="1">
                <a:solidFill>
                  <a:srgbClr val="000000"/>
                </a:solidFill>
                <a:latin typeface="+mn-lt"/>
                <a:cs typeface="Arial" panose="020B0604020202020204" pitchFamily="34" charset="0"/>
              </a:rPr>
              <a:t>Abiturprüfung</a:t>
            </a:r>
            <a:endParaRPr lang="en-GB" altLang="de-DE" sz="2000" b="1"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err="1">
                <a:solidFill>
                  <a:srgbClr val="000000"/>
                </a:solidFill>
                <a:latin typeface="+mn-lt"/>
                <a:cs typeface="Arial" panose="020B0604020202020204" pitchFamily="34" charset="0"/>
              </a:rPr>
              <a:t>fünf</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Abiturprüfungen</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err="1">
                <a:solidFill>
                  <a:srgbClr val="000000"/>
                </a:solidFill>
                <a:latin typeface="+mn-lt"/>
                <a:cs typeface="Arial" panose="020B0604020202020204" pitchFamily="34" charset="0"/>
              </a:rPr>
              <a:t>jeweils</a:t>
            </a:r>
            <a:r>
              <a:rPr lang="en-GB" altLang="de-DE" sz="2000" dirty="0">
                <a:solidFill>
                  <a:srgbClr val="000000"/>
                </a:solidFill>
                <a:latin typeface="+mn-lt"/>
                <a:cs typeface="Arial" panose="020B0604020202020204" pitchFamily="34" charset="0"/>
              </a:rPr>
              <a:t> max. 15 </a:t>
            </a:r>
            <a:r>
              <a:rPr lang="en-GB" altLang="de-DE" sz="2000" dirty="0" err="1">
                <a:solidFill>
                  <a:srgbClr val="000000"/>
                </a:solidFill>
                <a:latin typeface="+mn-lt"/>
                <a:cs typeface="Arial" panose="020B0604020202020204" pitchFamily="34" charset="0"/>
              </a:rPr>
              <a:t>Punkte</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i="1" dirty="0" err="1">
                <a:solidFill>
                  <a:srgbClr val="000000"/>
                </a:solidFill>
                <a:latin typeface="+mn-lt"/>
                <a:cs typeface="Arial" panose="020B0604020202020204" pitchFamily="34" charset="0"/>
              </a:rPr>
              <a:t>vierfache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Wertung</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a:solidFill>
                  <a:srgbClr val="000000"/>
                </a:solidFill>
                <a:latin typeface="+mn-lt"/>
                <a:cs typeface="Arial" panose="020B0604020202020204" pitchFamily="34" charset="0"/>
              </a:rPr>
              <a:t>max. 300 </a:t>
            </a:r>
            <a:r>
              <a:rPr lang="en-GB" altLang="de-DE" sz="2000" dirty="0" err="1">
                <a:solidFill>
                  <a:srgbClr val="000000"/>
                </a:solidFill>
                <a:latin typeface="+mn-lt"/>
                <a:cs typeface="Arial" panose="020B0604020202020204" pitchFamily="34" charset="0"/>
              </a:rPr>
              <a:t>Punkte</a:t>
            </a:r>
            <a:endParaRPr lang="en-GB" altLang="de-DE" sz="2000" dirty="0">
              <a:solidFill>
                <a:srgbClr val="000000"/>
              </a:solidFill>
              <a:latin typeface="Arial" panose="020B0604020202020204" pitchFamily="34" charset="0"/>
              <a:cs typeface="Arial" panose="020B0604020202020204" pitchFamily="34" charset="0"/>
            </a:endParaRPr>
          </a:p>
        </p:txBody>
      </p:sp>
      <p:sp>
        <p:nvSpPr>
          <p:cNvPr id="3" name="Geschweifte Klammer rechts 2"/>
          <p:cNvSpPr/>
          <p:nvPr/>
        </p:nvSpPr>
        <p:spPr>
          <a:xfrm>
            <a:off x="4110087" y="1310325"/>
            <a:ext cx="570109" cy="3355943"/>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9"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5157639" y="2629089"/>
            <a:ext cx="3469457" cy="710067"/>
          </a:xfrm>
          <a:prstGeom prst="rect">
            <a:avLst/>
          </a:prstGeom>
          <a:solidFill>
            <a:schemeClr val="accent1">
              <a:lumMod val="20000"/>
              <a:lumOff val="80000"/>
            </a:schemeClr>
          </a:solidFill>
          <a:ln>
            <a:noFill/>
          </a:ln>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algn="ctr" eaLnBrk="1" hangingPunct="1">
              <a:lnSpc>
                <a:spcPct val="100000"/>
              </a:lnSpc>
            </a:pPr>
            <a:r>
              <a:rPr lang="en-GB" altLang="de-DE" sz="2000" b="1" dirty="0" err="1">
                <a:solidFill>
                  <a:srgbClr val="000000"/>
                </a:solidFill>
                <a:latin typeface="+mn-lt"/>
                <a:cs typeface="Arial" panose="020B0604020202020204" pitchFamily="34" charset="0"/>
              </a:rPr>
              <a:t>Gesamtqualifikation</a:t>
            </a:r>
            <a:r>
              <a:rPr lang="en-GB" altLang="de-DE" sz="2000" b="1" dirty="0">
                <a:solidFill>
                  <a:srgbClr val="000000"/>
                </a:solidFill>
                <a:latin typeface="+mn-lt"/>
                <a:cs typeface="Arial" panose="020B0604020202020204" pitchFamily="34" charset="0"/>
              </a:rPr>
              <a:t>: </a:t>
            </a:r>
            <a:br>
              <a:rPr lang="en-GB" altLang="de-DE" sz="2000" b="1" dirty="0">
                <a:solidFill>
                  <a:srgbClr val="000000"/>
                </a:solidFill>
                <a:latin typeface="+mn-lt"/>
                <a:cs typeface="Arial" panose="020B0604020202020204" pitchFamily="34" charset="0"/>
              </a:rPr>
            </a:br>
            <a:r>
              <a:rPr lang="en-GB" altLang="de-DE" sz="2000" b="1" dirty="0">
                <a:solidFill>
                  <a:srgbClr val="000000"/>
                </a:solidFill>
                <a:latin typeface="+mn-lt"/>
                <a:cs typeface="Arial" panose="020B0604020202020204" pitchFamily="34" charset="0"/>
              </a:rPr>
              <a:t>max. 900 </a:t>
            </a:r>
            <a:r>
              <a:rPr lang="en-GB" altLang="de-DE" sz="2000" b="1" dirty="0" err="1">
                <a:solidFill>
                  <a:srgbClr val="000000"/>
                </a:solidFill>
                <a:latin typeface="+mn-lt"/>
                <a:cs typeface="Arial" panose="020B0604020202020204" pitchFamily="34" charset="0"/>
              </a:rPr>
              <a:t>Punkte</a:t>
            </a:r>
            <a:endParaRPr lang="en-GB" altLang="de-DE" sz="2000" dirty="0">
              <a:solidFill>
                <a:srgbClr val="000000"/>
              </a:solidFill>
              <a:latin typeface="Arial" panose="020B0604020202020204" pitchFamily="34" charset="0"/>
              <a:cs typeface="Arial" panose="020B0604020202020204" pitchFamily="34" charset="0"/>
            </a:endParaRPr>
          </a:p>
        </p:txBody>
      </p:sp>
      <p:sp>
        <p:nvSpPr>
          <p:cNvPr id="20" name="Textfeld 19">
            <a:extLst>
              <a:ext uri="{FF2B5EF4-FFF2-40B4-BE49-F238E27FC236}">
                <a16:creationId xmlns:a16="http://schemas.microsoft.com/office/drawing/2014/main" id="{BB514FFE-EDDE-41DD-8E91-9A700273EF0E}"/>
              </a:ext>
            </a:extLst>
          </p:cNvPr>
          <p:cNvSpPr txBox="1"/>
          <p:nvPr/>
        </p:nvSpPr>
        <p:spPr>
          <a:xfrm>
            <a:off x="5157638" y="4306552"/>
            <a:ext cx="3469458" cy="2031325"/>
          </a:xfrm>
          <a:prstGeom prst="rect">
            <a:avLst/>
          </a:prstGeom>
          <a:solidFill>
            <a:schemeClr val="accent1">
              <a:lumMod val="20000"/>
              <a:lumOff val="80000"/>
            </a:schemeClr>
          </a:solidFill>
        </p:spPr>
        <p:txBody>
          <a:bodyPr wrap="square">
            <a:spAutoFit/>
          </a:bodyPr>
          <a:lstStyle/>
          <a:p>
            <a:r>
              <a:rPr lang="de-DE" b="1" dirty="0">
                <a:cs typeface="Arial" panose="020B0604020202020204" pitchFamily="34" charset="0"/>
              </a:rPr>
              <a:t>Abiturnote gemäß Umrechnungstabelle:</a:t>
            </a:r>
          </a:p>
          <a:p>
            <a:r>
              <a:rPr lang="de-DE" dirty="0">
                <a:cs typeface="Arial" panose="020B0604020202020204" pitchFamily="34" charset="0"/>
              </a:rPr>
              <a:t>900 – 823 Punkte: 	Note 1,0</a:t>
            </a:r>
          </a:p>
          <a:p>
            <a:r>
              <a:rPr lang="de-DE" dirty="0">
                <a:cs typeface="Arial" panose="020B0604020202020204" pitchFamily="34" charset="0"/>
              </a:rPr>
              <a:t>822 – 805 Punkte: 	Note 1,1   </a:t>
            </a:r>
          </a:p>
          <a:p>
            <a:r>
              <a:rPr lang="de-DE" dirty="0">
                <a:cs typeface="Arial" panose="020B0604020202020204" pitchFamily="34" charset="0"/>
              </a:rPr>
              <a:t>....   </a:t>
            </a:r>
          </a:p>
          <a:p>
            <a:r>
              <a:rPr lang="de-DE" dirty="0">
                <a:cs typeface="Arial" panose="020B0604020202020204" pitchFamily="34" charset="0"/>
              </a:rPr>
              <a:t>318 – 301 Punkte: 	Note 3,9</a:t>
            </a:r>
          </a:p>
          <a:p>
            <a:r>
              <a:rPr lang="de-DE" dirty="0">
                <a:cs typeface="Arial" panose="020B0604020202020204" pitchFamily="34" charset="0"/>
              </a:rPr>
              <a:t>300 Punkte: 		Note 4,0</a:t>
            </a:r>
          </a:p>
        </p:txBody>
      </p:sp>
      <p:cxnSp>
        <p:nvCxnSpPr>
          <p:cNvPr id="21" name="Gerade Verbindung mit Pfeil 20"/>
          <p:cNvCxnSpPr/>
          <p:nvPr/>
        </p:nvCxnSpPr>
        <p:spPr>
          <a:xfrm flipH="1">
            <a:off x="5674938" y="3310875"/>
            <a:ext cx="1046374" cy="158163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0803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Gesamtqualifikation</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Allgemeine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Hochschulreife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Punktehürden</a:t>
            </a:r>
            <a:r>
              <a:rPr lang="en-GB" altLang="de-DE" sz="2000" b="1" dirty="0">
                <a:solidFill>
                  <a:srgbClr val="000000"/>
                </a:solidFill>
                <a:latin typeface="+mn-lt"/>
                <a:cs typeface="Arial" panose="020B0604020202020204" pitchFamily="34" charset="0"/>
              </a:rPr>
              <a:t> in Block I (</a:t>
            </a:r>
            <a:r>
              <a:rPr lang="en-GB" altLang="de-DE" sz="2000" b="1" dirty="0" err="1">
                <a:solidFill>
                  <a:srgbClr val="000000"/>
                </a:solidFill>
                <a:latin typeface="+mn-lt"/>
                <a:cs typeface="Arial" panose="020B0604020202020204" pitchFamily="34" charset="0"/>
              </a:rPr>
              <a:t>Zulassung</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zur</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15" name="Tabelle 14">
            <a:extLst>
              <a:ext uri="{FF2B5EF4-FFF2-40B4-BE49-F238E27FC236}">
                <a16:creationId xmlns:a16="http://schemas.microsoft.com/office/drawing/2014/main" id="{21450683-3EAD-422A-8316-28999306DB99}"/>
              </a:ext>
            </a:extLst>
          </p:cNvPr>
          <p:cNvGraphicFramePr>
            <a:graphicFrameLocks noGrp="1"/>
          </p:cNvGraphicFramePr>
          <p:nvPr>
            <p:extLst>
              <p:ext uri="{D42A27DB-BD31-4B8C-83A1-F6EECF244321}">
                <p14:modId xmlns:p14="http://schemas.microsoft.com/office/powerpoint/2010/main" val="3384442073"/>
              </p:ext>
            </p:extLst>
          </p:nvPr>
        </p:nvGraphicFramePr>
        <p:xfrm>
          <a:off x="492034" y="1784850"/>
          <a:ext cx="7911738" cy="3129280"/>
        </p:xfrm>
        <a:graphic>
          <a:graphicData uri="http://schemas.openxmlformats.org/drawingml/2006/table">
            <a:tbl>
              <a:tblPr firstRow="1" bandRow="1">
                <a:tableStyleId>{3B4B98B0-60AC-42C2-AFA5-B58CD77FA1E5}</a:tableStyleId>
              </a:tblPr>
              <a:tblGrid>
                <a:gridCol w="5438503">
                  <a:extLst>
                    <a:ext uri="{9D8B030D-6E8A-4147-A177-3AD203B41FA5}">
                      <a16:colId xmlns:a16="http://schemas.microsoft.com/office/drawing/2014/main" val="3657886012"/>
                    </a:ext>
                  </a:extLst>
                </a:gridCol>
                <a:gridCol w="2473235">
                  <a:extLst>
                    <a:ext uri="{9D8B030D-6E8A-4147-A177-3AD203B41FA5}">
                      <a16:colId xmlns:a16="http://schemas.microsoft.com/office/drawing/2014/main" val="2142795075"/>
                    </a:ext>
                  </a:extLst>
                </a:gridCol>
              </a:tblGrid>
              <a:tr h="370840">
                <a:tc>
                  <a:txBody>
                    <a:bodyPr/>
                    <a:lstStyle/>
                    <a:p>
                      <a:r>
                        <a:rPr lang="de-DE" sz="1600" dirty="0"/>
                        <a:t>Halbjahresleistungen (HJL)</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Punkte/Punktesummen</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t>in Deutsch und Mathematik und LF (12 HJL)</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mind. 48</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672597174"/>
                  </a:ext>
                </a:extLst>
              </a:tr>
              <a:tr h="370840">
                <a:tc>
                  <a:txBody>
                    <a:bodyPr/>
                    <a:lstStyle/>
                    <a:p>
                      <a:r>
                        <a:rPr lang="de-DE" sz="1600" dirty="0"/>
                        <a:t>in den 5 Abiturprüfungsfächern (20 HJL)</a:t>
                      </a:r>
                      <a:endParaRPr lang="de-DE" sz="1600" dirty="0">
                        <a:solidFill>
                          <a:schemeClr val="tx1"/>
                        </a:solidFill>
                        <a:latin typeface="Arial" panose="020B0604020202020204" pitchFamily="34" charset="0"/>
                        <a:cs typeface="Arial" panose="020B0604020202020204" pitchFamily="34" charset="0"/>
                      </a:endParaRPr>
                    </a:p>
                  </a:txBody>
                  <a:tcPr/>
                </a:tc>
                <a:tc>
                  <a:txBody>
                    <a:bodyPr/>
                    <a:lstStyle/>
                    <a:p>
                      <a:r>
                        <a:rPr lang="de-DE" sz="1600" dirty="0"/>
                        <a:t>mind. 100</a:t>
                      </a:r>
                      <a:endParaRPr lang="de-DE" sz="1600" dirty="0">
                        <a:solidFill>
                          <a:schemeClr val="tx1"/>
                        </a:solidFill>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927580195"/>
                  </a:ext>
                </a:extLst>
              </a:tr>
              <a:tr h="370840">
                <a:tc>
                  <a:txBody>
                    <a:bodyPr/>
                    <a:lstStyle/>
                    <a:p>
                      <a:r>
                        <a:rPr lang="de-DE" sz="1600" dirty="0"/>
                        <a:t>in den 40 einzubringenden HJL</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mind. 200</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701114109"/>
                  </a:ext>
                </a:extLst>
              </a:tr>
              <a:tr h="370840">
                <a:tc>
                  <a:txBody>
                    <a:bodyPr/>
                    <a:lstStyle/>
                    <a:p>
                      <a:r>
                        <a:rPr lang="de-DE" sz="1600" dirty="0"/>
                        <a:t>in mind. 32 einzubringenden HJL</a:t>
                      </a:r>
                      <a:br>
                        <a:rPr lang="de-DE" sz="1600" dirty="0"/>
                      </a:br>
                      <a:r>
                        <a:rPr lang="de-DE" sz="1600" dirty="0"/>
                        <a:t>bzw. in der Gesamtleistung zur Seminararbeit (2 HJL)</a:t>
                      </a:r>
                      <a:endParaRPr lang="de-DE" sz="1600" dirty="0">
                        <a:latin typeface="Arial" panose="020B0604020202020204" pitchFamily="34" charset="0"/>
                        <a:cs typeface="Arial" panose="020B0604020202020204" pitchFamily="34" charset="0"/>
                      </a:endParaRPr>
                    </a:p>
                  </a:txBody>
                  <a:tcPr/>
                </a:tc>
                <a:tc>
                  <a:txBody>
                    <a:bodyPr/>
                    <a:lstStyle/>
                    <a:p>
                      <a:r>
                        <a:rPr lang="de-DE" sz="1600" dirty="0"/>
                        <a:t>jeweils mind. 5</a:t>
                      </a:r>
                    </a:p>
                    <a:p>
                      <a:r>
                        <a:rPr lang="de-DE" sz="1600" dirty="0"/>
                        <a:t>mind. 9</a:t>
                      </a:r>
                      <a:endParaRPr lang="de-DE" sz="1600" dirty="0">
                        <a:solidFill>
                          <a:schemeClr val="tx1"/>
                        </a:solidFill>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051911367"/>
                  </a:ext>
                </a:extLst>
              </a:tr>
              <a:tr h="370840">
                <a:tc>
                  <a:txBody>
                    <a:bodyPr/>
                    <a:lstStyle/>
                    <a:p>
                      <a:r>
                        <a:rPr lang="de-DE" sz="1600" dirty="0"/>
                        <a:t>in allen belegungspflichtigen Kursen </a:t>
                      </a:r>
                      <a:r>
                        <a:rPr lang="de-DE" sz="1600" i="1" dirty="0"/>
                        <a:t>und</a:t>
                      </a:r>
                    </a:p>
                    <a:p>
                      <a:r>
                        <a:rPr lang="de-DE" sz="1600" dirty="0"/>
                        <a:t>in den HJL 12/1 und 12/2 im W-Seminar </a:t>
                      </a:r>
                      <a:r>
                        <a:rPr lang="de-DE" sz="1600" i="1" dirty="0"/>
                        <a:t>und</a:t>
                      </a:r>
                    </a:p>
                    <a:p>
                      <a:r>
                        <a:rPr lang="de-DE" sz="1600" dirty="0"/>
                        <a:t>in der Seminararbeit </a:t>
                      </a:r>
                      <a:r>
                        <a:rPr lang="de-DE" sz="1600" i="1" dirty="0"/>
                        <a:t>und</a:t>
                      </a:r>
                    </a:p>
                    <a:p>
                      <a:r>
                        <a:rPr lang="de-DE" sz="1600" dirty="0"/>
                        <a:t>in der Präsentation der Seminararbeit</a:t>
                      </a:r>
                      <a:endParaRPr lang="de-DE" sz="1600" dirty="0">
                        <a:latin typeface="Arial" panose="020B0604020202020204" pitchFamily="34" charset="0"/>
                        <a:cs typeface="Arial" panose="020B0604020202020204" pitchFamily="34" charset="0"/>
                      </a:endParaRPr>
                    </a:p>
                  </a:txBody>
                  <a:tcPr/>
                </a:tc>
                <a:tc>
                  <a:txBody>
                    <a:bodyPr/>
                    <a:lstStyle/>
                    <a:p>
                      <a:r>
                        <a:rPr lang="de-DE" sz="1600" dirty="0"/>
                        <a:t>jeweils mind. 1</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834548242"/>
                  </a:ext>
                </a:extLst>
              </a:tr>
            </a:tbl>
          </a:graphicData>
        </a:graphic>
      </p:graphicFrame>
      <p:sp>
        <p:nvSpPr>
          <p:cNvPr id="16" name="Rechteck 15">
            <a:extLst>
              <a:ext uri="{FF2B5EF4-FFF2-40B4-BE49-F238E27FC236}">
                <a16:creationId xmlns:a16="http://schemas.microsoft.com/office/drawing/2014/main" id="{EE802BFB-A753-4134-999B-E46288B15BA5}"/>
              </a:ext>
            </a:extLst>
          </p:cNvPr>
          <p:cNvSpPr/>
          <p:nvPr/>
        </p:nvSpPr>
        <p:spPr>
          <a:xfrm>
            <a:off x="492034" y="5231303"/>
            <a:ext cx="7911738" cy="830997"/>
          </a:xfrm>
          <a:prstGeom prst="rect">
            <a:avLst/>
          </a:prstGeom>
          <a:solidFill>
            <a:schemeClr val="accent1">
              <a:lumMod val="20000"/>
              <a:lumOff val="80000"/>
            </a:schemeClr>
          </a:solidFill>
        </p:spPr>
        <p:txBody>
          <a:bodyPr wrap="square">
            <a:spAutoFit/>
          </a:bodyPr>
          <a:lstStyle/>
          <a:p>
            <a:r>
              <a:rPr lang="de-DE" sz="1600" b="1" dirty="0">
                <a:cs typeface="Arial" panose="020B0604020202020204" pitchFamily="34" charset="0"/>
              </a:rPr>
              <a:t>Nichterfüllen einer oder mehrerer dieser Bedingungen</a:t>
            </a:r>
            <a:br>
              <a:rPr lang="de-DE" sz="1600" dirty="0">
                <a:cs typeface="Arial" panose="020B0604020202020204" pitchFamily="34" charset="0"/>
              </a:rPr>
            </a:br>
            <a:r>
              <a:rPr lang="de-DE" sz="1600" dirty="0">
                <a:cs typeface="Arial" panose="020B0604020202020204" pitchFamily="34" charset="0"/>
              </a:rPr>
              <a:t>in 12/1, 12/2, 13/1:	keine Abiturzulassung möglich</a:t>
            </a:r>
          </a:p>
          <a:p>
            <a:r>
              <a:rPr lang="de-DE" sz="1600" dirty="0">
                <a:cs typeface="Arial" panose="020B0604020202020204" pitchFamily="34" charset="0"/>
              </a:rPr>
              <a:t>in 13/2:			Abiturprüfung gilt als abgelegt und nicht bestanden</a:t>
            </a:r>
            <a:endParaRPr lang="de-DE" dirty="0"/>
          </a:p>
        </p:txBody>
      </p:sp>
    </p:spTree>
    <p:extLst>
      <p:ext uri="{BB962C8B-B14F-4D97-AF65-F5344CB8AC3E}">
        <p14:creationId xmlns:p14="http://schemas.microsoft.com/office/powerpoint/2010/main" val="83703907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Gesamtqualifikation</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Allgemeine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Hochschulreife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452376"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Punktehürden</a:t>
            </a:r>
            <a:r>
              <a:rPr lang="en-GB" altLang="de-DE" sz="2000" b="1" dirty="0">
                <a:solidFill>
                  <a:srgbClr val="000000"/>
                </a:solidFill>
                <a:latin typeface="+mn-lt"/>
                <a:cs typeface="Arial" panose="020B0604020202020204" pitchFamily="34" charset="0"/>
              </a:rPr>
              <a:t> in Block II (</a:t>
            </a:r>
            <a:r>
              <a:rPr lang="en-GB" altLang="de-DE" sz="2000" b="1" dirty="0" err="1">
                <a:solidFill>
                  <a:srgbClr val="000000"/>
                </a:solidFill>
                <a:latin typeface="+mn-lt"/>
                <a:cs typeface="Arial" panose="020B0604020202020204" pitchFamily="34" charset="0"/>
              </a:rPr>
              <a:t>Abiturprüfung</a:t>
            </a:r>
            <a:r>
              <a:rPr lang="en-GB" altLang="de-DE" sz="2000" b="1" dirty="0">
                <a:solidFill>
                  <a:srgbClr val="000000"/>
                </a:solidFill>
                <a:latin typeface="Arial" panose="020B0604020202020204" pitchFamily="34" charset="0"/>
                <a:cs typeface="Arial" panose="020B0604020202020204" pitchFamily="34" charset="0"/>
              </a:rPr>
              <a:t>)</a:t>
            </a:r>
            <a:endParaRPr lang="en-GB" altLang="de-DE" sz="2000" dirty="0">
              <a:solidFill>
                <a:srgbClr val="000000"/>
              </a:solidFill>
              <a:latin typeface="Arial" panose="020B0604020202020204" pitchFamily="34" charset="0"/>
              <a:cs typeface="Arial" panose="020B0604020202020204" pitchFamily="34" charset="0"/>
            </a:endParaRPr>
          </a:p>
        </p:txBody>
      </p:sp>
      <p:graphicFrame>
        <p:nvGraphicFramePr>
          <p:cNvPr id="15" name="Tabelle 14">
            <a:extLst>
              <a:ext uri="{FF2B5EF4-FFF2-40B4-BE49-F238E27FC236}">
                <a16:creationId xmlns:a16="http://schemas.microsoft.com/office/drawing/2014/main" id="{21450683-3EAD-422A-8316-28999306DB99}"/>
              </a:ext>
            </a:extLst>
          </p:cNvPr>
          <p:cNvGraphicFramePr>
            <a:graphicFrameLocks noGrp="1"/>
          </p:cNvGraphicFramePr>
          <p:nvPr>
            <p:extLst>
              <p:ext uri="{D42A27DB-BD31-4B8C-83A1-F6EECF244321}">
                <p14:modId xmlns:p14="http://schemas.microsoft.com/office/powerpoint/2010/main" val="2493798654"/>
              </p:ext>
            </p:extLst>
          </p:nvPr>
        </p:nvGraphicFramePr>
        <p:xfrm>
          <a:off x="492034" y="1784850"/>
          <a:ext cx="8355876" cy="4348480"/>
        </p:xfrm>
        <a:graphic>
          <a:graphicData uri="http://schemas.openxmlformats.org/drawingml/2006/table">
            <a:tbl>
              <a:tblPr firstRow="1" bandRow="1">
                <a:tableStyleId>{3B4B98B0-60AC-42C2-AFA5-B58CD77FA1E5}</a:tableStyleId>
              </a:tblPr>
              <a:tblGrid>
                <a:gridCol w="450646">
                  <a:extLst>
                    <a:ext uri="{9D8B030D-6E8A-4147-A177-3AD203B41FA5}">
                      <a16:colId xmlns:a16="http://schemas.microsoft.com/office/drawing/2014/main" val="282824921"/>
                    </a:ext>
                  </a:extLst>
                </a:gridCol>
                <a:gridCol w="5580040">
                  <a:extLst>
                    <a:ext uri="{9D8B030D-6E8A-4147-A177-3AD203B41FA5}">
                      <a16:colId xmlns:a16="http://schemas.microsoft.com/office/drawing/2014/main" val="3657886012"/>
                    </a:ext>
                  </a:extLst>
                </a:gridCol>
                <a:gridCol w="2325190">
                  <a:extLst>
                    <a:ext uri="{9D8B030D-6E8A-4147-A177-3AD203B41FA5}">
                      <a16:colId xmlns:a16="http://schemas.microsoft.com/office/drawing/2014/main" val="2142795075"/>
                    </a:ext>
                  </a:extLst>
                </a:gridCol>
              </a:tblGrid>
              <a:tr h="370840">
                <a:tc>
                  <a:txBody>
                    <a:bodyPr/>
                    <a:lstStyle/>
                    <a:p>
                      <a:pPr algn="ctr"/>
                      <a:endParaRPr lang="de-DE" sz="1600" dirty="0">
                        <a:latin typeface="Arial" panose="020B0604020202020204" pitchFamily="34" charset="0"/>
                        <a:cs typeface="Arial" panose="020B0604020202020204" pitchFamily="34" charset="0"/>
                      </a:endParaRPr>
                    </a:p>
                  </a:txBody>
                  <a:tcPr anchor="ctr"/>
                </a:tc>
                <a:tc>
                  <a:txBody>
                    <a:bodyPr/>
                    <a:lstStyle/>
                    <a:p>
                      <a:r>
                        <a:rPr lang="de-DE" sz="1600" dirty="0"/>
                        <a:t>Ergebnis in vierfacher Wertung</a:t>
                      </a:r>
                      <a:endParaRPr lang="de-DE" sz="1600" dirty="0">
                        <a:latin typeface="Arial" panose="020B0604020202020204" pitchFamily="34" charset="0"/>
                        <a:cs typeface="Arial" panose="020B0604020202020204" pitchFamily="34" charset="0"/>
                      </a:endParaRPr>
                    </a:p>
                  </a:txBody>
                  <a:tcPr anchor="ctr"/>
                </a:tc>
                <a:tc>
                  <a:txBody>
                    <a:bodyPr/>
                    <a:lstStyle/>
                    <a:p>
                      <a:r>
                        <a:rPr lang="de-DE" sz="1600" dirty="0"/>
                        <a:t>Punkte</a:t>
                      </a:r>
                      <a:r>
                        <a:rPr lang="de-DE" sz="1600" baseline="0" dirty="0"/>
                        <a:t>/</a:t>
                      </a:r>
                      <a:r>
                        <a:rPr lang="de-DE" sz="1600" dirty="0"/>
                        <a:t>Punktesummen</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dirty="0"/>
                        <a:t>1</a:t>
                      </a:r>
                      <a:endParaRPr lang="de-DE" sz="1600" dirty="0">
                        <a:solidFill>
                          <a:schemeClr val="tx1"/>
                        </a:solidFill>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in allen 5 Prüfungsfächern zusammen</a:t>
                      </a:r>
                      <a:endParaRPr lang="de-DE" sz="1600" dirty="0">
                        <a:solidFill>
                          <a:schemeClr val="tx1"/>
                        </a:solidFill>
                        <a:latin typeface="Arial" panose="020B0604020202020204" pitchFamily="34" charset="0"/>
                        <a:cs typeface="Arial" panose="020B0604020202020204" pitchFamily="34" charset="0"/>
                      </a:endParaRPr>
                    </a:p>
                  </a:txBody>
                  <a:tcPr/>
                </a:tc>
                <a:tc>
                  <a:txBody>
                    <a:bodyPr/>
                    <a:lstStyle/>
                    <a:p>
                      <a:r>
                        <a:rPr lang="de-DE" sz="1600" dirty="0"/>
                        <a:t>mind. 100</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672597174"/>
                  </a:ext>
                </a:extLst>
              </a:tr>
              <a:tr h="370840">
                <a:tc>
                  <a:txBody>
                    <a:bodyPr/>
                    <a:lstStyle/>
                    <a:p>
                      <a:pPr algn="ctr"/>
                      <a:r>
                        <a:rPr lang="de-DE" sz="1600" dirty="0"/>
                        <a:t>2</a:t>
                      </a:r>
                      <a:endParaRPr lang="de-DE" sz="1600" dirty="0">
                        <a:solidFill>
                          <a:schemeClr val="tx1"/>
                        </a:solidFill>
                        <a:latin typeface="Arial" panose="020B0604020202020204" pitchFamily="34" charset="0"/>
                        <a:cs typeface="Arial" panose="020B0604020202020204" pitchFamily="34" charset="0"/>
                      </a:endParaRPr>
                    </a:p>
                  </a:txBody>
                  <a:tcPr anchor="ctr"/>
                </a:tc>
                <a:tc>
                  <a:txBody>
                    <a:bodyPr/>
                    <a:lstStyle/>
                    <a:p>
                      <a:r>
                        <a:rPr lang="de-DE" sz="1600" dirty="0"/>
                        <a:t>in mindestens 3 Prüfungsfächern,</a:t>
                      </a:r>
                    </a:p>
                    <a:p>
                      <a:r>
                        <a:rPr lang="de-DE" sz="1600" dirty="0"/>
                        <a:t>darunter in Deutsch oder Mathematik oder LF</a:t>
                      </a:r>
                      <a:endParaRPr lang="de-DE" sz="1600" dirty="0">
                        <a:solidFill>
                          <a:schemeClr val="tx1"/>
                        </a:solidFill>
                        <a:latin typeface="Arial" panose="020B0604020202020204" pitchFamily="34" charset="0"/>
                        <a:cs typeface="Arial" panose="020B0604020202020204" pitchFamily="34" charset="0"/>
                      </a:endParaRPr>
                    </a:p>
                  </a:txBody>
                  <a:tcPr/>
                </a:tc>
                <a:tc>
                  <a:txBody>
                    <a:bodyPr/>
                    <a:lstStyle/>
                    <a:p>
                      <a:r>
                        <a:rPr lang="de-DE" sz="1600" dirty="0"/>
                        <a:t>jeweils mind. 20</a:t>
                      </a:r>
                      <a:endParaRPr lang="de-DE" sz="1600" dirty="0">
                        <a:solidFill>
                          <a:schemeClr val="tx1"/>
                        </a:solidFill>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927580195"/>
                  </a:ext>
                </a:extLst>
              </a:tr>
              <a:tr h="370840">
                <a:tc>
                  <a:txBody>
                    <a:bodyPr/>
                    <a:lstStyle/>
                    <a:p>
                      <a:pPr algn="ctr"/>
                      <a:r>
                        <a:rPr lang="de-DE" sz="1600" dirty="0"/>
                        <a:t>3</a:t>
                      </a:r>
                      <a:endParaRPr lang="de-DE" sz="1600" dirty="0">
                        <a:latin typeface="Arial" panose="020B0604020202020204" pitchFamily="34" charset="0"/>
                        <a:cs typeface="Arial" panose="020B0604020202020204" pitchFamily="34" charset="0"/>
                      </a:endParaRPr>
                    </a:p>
                  </a:txBody>
                  <a:tcPr anchor="ctr"/>
                </a:tc>
                <a:tc>
                  <a:txBody>
                    <a:bodyPr/>
                    <a:lstStyle/>
                    <a:p>
                      <a:r>
                        <a:rPr lang="de-DE" sz="1600" dirty="0"/>
                        <a:t>in Deutsch und Mathematik und einer Fremdsprache</a:t>
                      </a:r>
                    </a:p>
                    <a:p>
                      <a:r>
                        <a:rPr lang="de-DE" sz="1600" i="1" dirty="0"/>
                        <a:t>oder</a:t>
                      </a:r>
                    </a:p>
                    <a:p>
                      <a:r>
                        <a:rPr lang="de-DE" sz="1600" dirty="0"/>
                        <a:t>in Deutsch und Mathematik und einer Naturwissenschaft</a:t>
                      </a:r>
                    </a:p>
                    <a:p>
                      <a:endParaRPr lang="de-DE" sz="1600" dirty="0"/>
                    </a:p>
                    <a:p>
                      <a:r>
                        <a:rPr lang="de-DE" sz="1600" b="1" dirty="0"/>
                        <a:t>bei Substitution von Deutsch</a:t>
                      </a:r>
                    </a:p>
                    <a:p>
                      <a:r>
                        <a:rPr lang="de-DE" sz="1600" dirty="0"/>
                        <a:t>in Mathematik und LF und Naturwissenschaft/Fremdsprache</a:t>
                      </a:r>
                    </a:p>
                    <a:p>
                      <a:r>
                        <a:rPr lang="de-DE" sz="1600" dirty="0"/>
                        <a:t> </a:t>
                      </a:r>
                    </a:p>
                    <a:p>
                      <a:r>
                        <a:rPr lang="de-DE" sz="1600" b="1" dirty="0"/>
                        <a:t>bei Substitution von Mathematik</a:t>
                      </a:r>
                    </a:p>
                    <a:p>
                      <a:r>
                        <a:rPr lang="de-DE" sz="1600" dirty="0"/>
                        <a:t>in Deutsch und LF und Fremdsprache/Naturwissenschaft</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mind. 40,</a:t>
                      </a:r>
                    </a:p>
                    <a:p>
                      <a:r>
                        <a:rPr lang="de-DE" sz="1600" dirty="0"/>
                        <a:t>darunter nur einmal weniger als 16</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701114109"/>
                  </a:ext>
                </a:extLst>
              </a:tr>
              <a:tr h="370840">
                <a:tc>
                  <a:txBody>
                    <a:bodyPr/>
                    <a:lstStyle/>
                    <a:p>
                      <a:pPr algn="ctr"/>
                      <a:r>
                        <a:rPr lang="de-DE" sz="1600" dirty="0"/>
                        <a:t>4</a:t>
                      </a:r>
                      <a:endParaRPr lang="de-DE" sz="1600" dirty="0">
                        <a:latin typeface="Arial" panose="020B0604020202020204" pitchFamily="34" charset="0"/>
                        <a:cs typeface="Arial" panose="020B0604020202020204" pitchFamily="34" charset="0"/>
                      </a:endParaRPr>
                    </a:p>
                  </a:txBody>
                  <a:tcPr anchor="ctr"/>
                </a:tc>
                <a:tc>
                  <a:txBody>
                    <a:bodyPr/>
                    <a:lstStyle/>
                    <a:p>
                      <a:r>
                        <a:rPr lang="de-DE" sz="1600" dirty="0"/>
                        <a:t>pro Aufgabenfeld (SLK, GPR, MNT)</a:t>
                      </a:r>
                      <a:endParaRPr lang="de-DE" sz="1600" dirty="0">
                        <a:latin typeface="Arial" panose="020B0604020202020204" pitchFamily="34" charset="0"/>
                        <a:cs typeface="Arial" panose="020B0604020202020204" pitchFamily="34" charset="0"/>
                      </a:endParaRPr>
                    </a:p>
                  </a:txBody>
                  <a:tcPr/>
                </a:tc>
                <a:tc>
                  <a:txBody>
                    <a:bodyPr/>
                    <a:lstStyle/>
                    <a:p>
                      <a:r>
                        <a:rPr lang="de-DE" sz="1600" dirty="0"/>
                        <a:t>nur einmal weniger als 16</a:t>
                      </a:r>
                      <a:endParaRPr lang="de-DE" sz="1600" dirty="0">
                        <a:solidFill>
                          <a:schemeClr val="tx1"/>
                        </a:solidFill>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051911367"/>
                  </a:ext>
                </a:extLst>
              </a:tr>
              <a:tr h="370840">
                <a:tc>
                  <a:txBody>
                    <a:bodyPr/>
                    <a:lstStyle/>
                    <a:p>
                      <a:pPr algn="ctr"/>
                      <a:r>
                        <a:rPr lang="de-DE" sz="1600" dirty="0"/>
                        <a:t>5</a:t>
                      </a:r>
                      <a:endParaRPr lang="de-DE" sz="1600" dirty="0">
                        <a:latin typeface="Arial" panose="020B0604020202020204" pitchFamily="34" charset="0"/>
                        <a:cs typeface="Arial" panose="020B0604020202020204" pitchFamily="34" charset="0"/>
                      </a:endParaRPr>
                    </a:p>
                  </a:txBody>
                  <a:tcPr anchor="ctr"/>
                </a:tc>
                <a:tc>
                  <a:txBody>
                    <a:bodyPr/>
                    <a:lstStyle/>
                    <a:p>
                      <a:r>
                        <a:rPr lang="de-DE" sz="1600" dirty="0"/>
                        <a:t>in jedem 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mind. 4</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834548242"/>
                  </a:ext>
                </a:extLst>
              </a:tr>
            </a:tbl>
          </a:graphicData>
        </a:graphic>
      </p:graphicFrame>
    </p:spTree>
    <p:extLst>
      <p:ext uri="{BB962C8B-B14F-4D97-AF65-F5344CB8AC3E}">
        <p14:creationId xmlns:p14="http://schemas.microsoft.com/office/powerpoint/2010/main" val="254237414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Gesamtqualifikation</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Allgemeine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Hochschulreife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452376"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Mündliche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Zusatzprüfungen</a:t>
            </a:r>
            <a:endParaRPr lang="en-GB" altLang="de-DE" sz="2000" dirty="0">
              <a:solidFill>
                <a:srgbClr val="000000"/>
              </a:solidFill>
              <a:latin typeface="+mn-lt"/>
              <a:cs typeface="Arial" panose="020B0604020202020204" pitchFamily="34" charset="0"/>
            </a:endParaRPr>
          </a:p>
        </p:txBody>
      </p:sp>
      <p:sp>
        <p:nvSpPr>
          <p:cNvPr id="6" name="Rechteck 5">
            <a:extLst>
              <a:ext uri="{FF2B5EF4-FFF2-40B4-BE49-F238E27FC236}">
                <a16:creationId xmlns:a16="http://schemas.microsoft.com/office/drawing/2014/main" id="{E58A3211-6DF4-494A-AF8C-994B164DF496}"/>
              </a:ext>
            </a:extLst>
          </p:cNvPr>
          <p:cNvSpPr/>
          <p:nvPr/>
        </p:nvSpPr>
        <p:spPr>
          <a:xfrm>
            <a:off x="395532" y="1672687"/>
            <a:ext cx="8095325" cy="646331"/>
          </a:xfrm>
          <a:prstGeom prst="rect">
            <a:avLst/>
          </a:prstGeom>
        </p:spPr>
        <p:txBody>
          <a:bodyPr wrap="square">
            <a:spAutoFit/>
          </a:bodyPr>
          <a:lstStyle/>
          <a:p>
            <a:pPr marL="285750" indent="-285750">
              <a:buFont typeface="Arial" panose="020B0604020202020204" pitchFamily="34" charset="0"/>
              <a:buChar char="•"/>
            </a:pPr>
            <a:r>
              <a:rPr lang="de-DE" dirty="0">
                <a:cs typeface="Arial" panose="020B0604020202020204" pitchFamily="34" charset="0"/>
              </a:rPr>
              <a:t>möglich nur in den drei </a:t>
            </a:r>
            <a:r>
              <a:rPr lang="de-DE" i="1" dirty="0">
                <a:cs typeface="Arial" panose="020B0604020202020204" pitchFamily="34" charset="0"/>
              </a:rPr>
              <a:t>schriftlichen </a:t>
            </a:r>
            <a:r>
              <a:rPr lang="de-DE" dirty="0">
                <a:cs typeface="Arial" panose="020B0604020202020204" pitchFamily="34" charset="0"/>
              </a:rPr>
              <a:t>Prüfungsfächern</a:t>
            </a:r>
          </a:p>
          <a:p>
            <a:pPr marL="285750" indent="-285750">
              <a:buFont typeface="Arial" panose="020B0604020202020204" pitchFamily="34" charset="0"/>
              <a:buChar char="•"/>
            </a:pPr>
            <a:r>
              <a:rPr lang="de-DE" dirty="0">
                <a:cs typeface="Arial" panose="020B0604020202020204" pitchFamily="34" charset="0"/>
              </a:rPr>
              <a:t>zum Bestehen der Abiturprüfung </a:t>
            </a:r>
            <a:r>
              <a:rPr lang="de-DE" i="1" dirty="0">
                <a:cs typeface="Arial" panose="020B0604020202020204" pitchFamily="34" charset="0"/>
              </a:rPr>
              <a:t>oder</a:t>
            </a:r>
            <a:r>
              <a:rPr lang="de-DE" dirty="0">
                <a:cs typeface="Arial" panose="020B0604020202020204" pitchFamily="34" charset="0"/>
              </a:rPr>
              <a:t> ggf. zur Notenverbesserung um 0,1</a:t>
            </a:r>
            <a:endParaRPr lang="de-DE" dirty="0"/>
          </a:p>
        </p:txBody>
      </p:sp>
      <p:sp>
        <p:nvSpPr>
          <p:cNvPr id="15" name="Rechteck 14"/>
          <p:cNvSpPr/>
          <p:nvPr/>
        </p:nvSpPr>
        <p:spPr>
          <a:xfrm>
            <a:off x="1322931" y="2596238"/>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Punktzahl in der </a:t>
            </a:r>
            <a:r>
              <a:rPr lang="de-DE" sz="1600" b="1" dirty="0">
                <a:solidFill>
                  <a:schemeClr val="tx1"/>
                </a:solidFill>
              </a:rPr>
              <a:t>schriftlichen </a:t>
            </a:r>
            <a:r>
              <a:rPr lang="de-DE" sz="1600" dirty="0">
                <a:solidFill>
                  <a:schemeClr val="tx1"/>
                </a:solidFill>
              </a:rPr>
              <a:t>Abiturprüfung</a:t>
            </a:r>
          </a:p>
        </p:txBody>
      </p:sp>
      <p:sp>
        <p:nvSpPr>
          <p:cNvPr id="16" name="Rechteck 15"/>
          <p:cNvSpPr/>
          <p:nvPr/>
        </p:nvSpPr>
        <p:spPr>
          <a:xfrm>
            <a:off x="4680196" y="2596238"/>
            <a:ext cx="2532435" cy="110315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Punktzahl in der </a:t>
            </a:r>
            <a:r>
              <a:rPr lang="de-DE" sz="1600" b="1" dirty="0">
                <a:solidFill>
                  <a:schemeClr val="tx1"/>
                </a:solidFill>
              </a:rPr>
              <a:t>mündlichen </a:t>
            </a:r>
            <a:r>
              <a:rPr lang="de-DE" sz="1600" dirty="0">
                <a:solidFill>
                  <a:schemeClr val="tx1"/>
                </a:solidFill>
              </a:rPr>
              <a:t>Zusatzprüfung</a:t>
            </a:r>
          </a:p>
        </p:txBody>
      </p:sp>
      <p:sp>
        <p:nvSpPr>
          <p:cNvPr id="17" name="Geschweifte Klammer rechts 16"/>
          <p:cNvSpPr/>
          <p:nvPr/>
        </p:nvSpPr>
        <p:spPr>
          <a:xfrm rot="5400000">
            <a:off x="4222230" y="2328297"/>
            <a:ext cx="242335" cy="3356041"/>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de-DE"/>
          </a:p>
        </p:txBody>
      </p:sp>
      <p:sp>
        <p:nvSpPr>
          <p:cNvPr id="18" name="Rechteck 17"/>
          <p:cNvSpPr/>
          <p:nvPr/>
        </p:nvSpPr>
        <p:spPr>
          <a:xfrm>
            <a:off x="3077181" y="4373290"/>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Gewichtung</a:t>
            </a:r>
          </a:p>
          <a:p>
            <a:pPr algn="ctr"/>
            <a:r>
              <a:rPr lang="de-DE" sz="3200" dirty="0">
                <a:solidFill>
                  <a:schemeClr val="tx1"/>
                </a:solidFill>
              </a:rPr>
              <a:t>2 : 1</a:t>
            </a:r>
          </a:p>
        </p:txBody>
      </p:sp>
    </p:spTree>
    <p:extLst>
      <p:ext uri="{BB962C8B-B14F-4D97-AF65-F5344CB8AC3E}">
        <p14:creationId xmlns:p14="http://schemas.microsoft.com/office/powerpoint/2010/main" val="326425168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a:solidFill>
                  <a:schemeClr val="bg1">
                    <a:lumMod val="75000"/>
                  </a:schemeClr>
                </a:solidFill>
                <a:latin typeface="+mn-lt"/>
                <a:cs typeface="Arial" panose="020B0604020202020204" pitchFamily="34" charset="0"/>
              </a:rPr>
              <a:t>Die 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65000"/>
                  </a:schemeClr>
                </a:solidFill>
                <a:latin typeface="+mn-lt"/>
                <a:cs typeface="Arial" panose="020B0604020202020204" pitchFamily="34" charset="0"/>
              </a:rPr>
              <a:t>Leistungsnachweise</a:t>
            </a:r>
            <a:r>
              <a:rPr lang="en-GB" altLang="de-DE" sz="2000" dirty="0">
                <a:solidFill>
                  <a:schemeClr val="bg1">
                    <a:lumMod val="65000"/>
                  </a:schemeClr>
                </a:solidFill>
                <a:latin typeface="+mn-lt"/>
                <a:cs typeface="Arial" panose="020B0604020202020204" pitchFamily="34" charset="0"/>
              </a:rPr>
              <a:t> und </a:t>
            </a:r>
            <a:r>
              <a:rPr lang="en-GB" altLang="de-DE" sz="2000" dirty="0" err="1">
                <a:solidFill>
                  <a:schemeClr val="bg1">
                    <a:lumMod val="65000"/>
                  </a:schemeClr>
                </a:solidFill>
                <a:latin typeface="+mn-lt"/>
                <a:cs typeface="Arial" panose="020B0604020202020204" pitchFamily="34" charset="0"/>
              </a:rPr>
              <a:t>Einbringungsregeln</a:t>
            </a:r>
            <a:endParaRPr lang="en-GB" altLang="de-DE" sz="2000" dirty="0">
              <a:solidFill>
                <a:schemeClr val="bg1">
                  <a:lumMod val="6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b="1" dirty="0" err="1">
                <a:solidFill>
                  <a:srgbClr val="0070C0"/>
                </a:solidFill>
                <a:latin typeface="+mn-lt"/>
                <a:cs typeface="Arial" panose="020B0604020202020204" pitchFamily="34" charset="0"/>
              </a:rPr>
              <a:t>Weiterführende</a:t>
            </a:r>
            <a:r>
              <a:rPr lang="en-GB" altLang="de-DE" sz="2000" b="1" dirty="0">
                <a:solidFill>
                  <a:srgbClr val="0070C0"/>
                </a:solidFill>
                <a:latin typeface="+mn-lt"/>
                <a:cs typeface="Arial" panose="020B0604020202020204" pitchFamily="34" charset="0"/>
              </a:rPr>
              <a:t> </a:t>
            </a:r>
            <a:r>
              <a:rPr lang="en-GB" altLang="de-DE" sz="2000" b="1" dirty="0" err="1">
                <a:solidFill>
                  <a:srgbClr val="0070C0"/>
                </a:solidFill>
                <a:latin typeface="+mn-lt"/>
                <a:cs typeface="Arial" panose="020B0604020202020204" pitchFamily="34" charset="0"/>
              </a:rPr>
              <a:t>Informationen</a:t>
            </a:r>
            <a:endParaRPr lang="en-GB" altLang="de-DE" sz="2000" b="1" dirty="0">
              <a:solidFill>
                <a:srgbClr val="0070C0"/>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841055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Weiterführende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Informationen</a:t>
            </a:r>
            <a:endParaRPr lang="en-GB" altLang="de-DE" b="1" dirty="0">
              <a:solidFill>
                <a:srgbClr val="355D90"/>
              </a:solidFill>
              <a:latin typeface="+mn-lt"/>
              <a:cs typeface="Arial" panose="020B0604020202020204" pitchFamily="34" charset="0"/>
            </a:endParaRPr>
          </a:p>
        </p:txBody>
      </p:sp>
      <p:pic>
        <p:nvPicPr>
          <p:cNvPr id="3" name="Grafik 2">
            <a:extLst>
              <a:ext uri="{FF2B5EF4-FFF2-40B4-BE49-F238E27FC236}">
                <a16:creationId xmlns:a16="http://schemas.microsoft.com/office/drawing/2014/main" id="{1C940D1B-0D8B-471E-AB9A-A42699B63EBA}"/>
              </a:ext>
            </a:extLst>
          </p:cNvPr>
          <p:cNvPicPr>
            <a:picLocks noChangeAspect="1"/>
          </p:cNvPicPr>
          <p:nvPr/>
        </p:nvPicPr>
        <p:blipFill>
          <a:blip r:embed="rId2"/>
          <a:stretch>
            <a:fillRect/>
          </a:stretch>
        </p:blipFill>
        <p:spPr>
          <a:xfrm>
            <a:off x="4831249" y="1228931"/>
            <a:ext cx="3280089" cy="4615278"/>
          </a:xfrm>
          <a:prstGeom prst="rect">
            <a:avLst/>
          </a:prstGeom>
        </p:spPr>
      </p:pic>
      <p:pic>
        <p:nvPicPr>
          <p:cNvPr id="5" name="Grafik 4">
            <a:extLst>
              <a:ext uri="{FF2B5EF4-FFF2-40B4-BE49-F238E27FC236}">
                <a16:creationId xmlns:a16="http://schemas.microsoft.com/office/drawing/2014/main" id="{8CA72358-D723-40E9-8F95-21257BC2C711}"/>
              </a:ext>
            </a:extLst>
          </p:cNvPr>
          <p:cNvPicPr>
            <a:picLocks noChangeAspect="1"/>
          </p:cNvPicPr>
          <p:nvPr/>
        </p:nvPicPr>
        <p:blipFill>
          <a:blip r:embed="rId3"/>
          <a:stretch>
            <a:fillRect/>
          </a:stretch>
        </p:blipFill>
        <p:spPr>
          <a:xfrm>
            <a:off x="832856" y="1202331"/>
            <a:ext cx="3195369" cy="4734422"/>
          </a:xfrm>
          <a:prstGeom prst="rect">
            <a:avLst/>
          </a:prstGeom>
        </p:spPr>
      </p:pic>
      <p:sp>
        <p:nvSpPr>
          <p:cNvPr id="6" name="Textfeld 5">
            <a:extLst>
              <a:ext uri="{FF2B5EF4-FFF2-40B4-BE49-F238E27FC236}">
                <a16:creationId xmlns:a16="http://schemas.microsoft.com/office/drawing/2014/main" id="{2EC3385D-F21E-4B0A-A345-E4D067EE38EB}"/>
              </a:ext>
            </a:extLst>
          </p:cNvPr>
          <p:cNvSpPr txBox="1"/>
          <p:nvPr/>
        </p:nvSpPr>
        <p:spPr>
          <a:xfrm>
            <a:off x="895376" y="5936753"/>
            <a:ext cx="3056422" cy="369332"/>
          </a:xfrm>
          <a:prstGeom prst="rect">
            <a:avLst/>
          </a:prstGeom>
          <a:solidFill>
            <a:schemeClr val="accent1">
              <a:lumMod val="40000"/>
              <a:lumOff val="60000"/>
            </a:schemeClr>
          </a:solidFill>
          <a:ln w="19050">
            <a:solidFill>
              <a:schemeClr val="accent1">
                <a:lumMod val="75000"/>
              </a:schemeClr>
            </a:solidFill>
          </a:ln>
        </p:spPr>
        <p:txBody>
          <a:bodyPr wrap="square" rtlCol="0">
            <a:spAutoFit/>
          </a:bodyPr>
          <a:lstStyle/>
          <a:p>
            <a:pPr algn="ctr"/>
            <a:r>
              <a:rPr lang="de-DE" dirty="0" err="1">
                <a:solidFill>
                  <a:schemeClr val="accent1">
                    <a:lumMod val="75000"/>
                  </a:schemeClr>
                </a:solidFill>
              </a:rPr>
              <a:t>www</a:t>
            </a:r>
            <a:r>
              <a:rPr lang="de-DE" err="1">
                <a:solidFill>
                  <a:schemeClr val="accent1">
                    <a:lumMod val="75000"/>
                  </a:schemeClr>
                </a:solidFill>
              </a:rPr>
              <a:t>.</a:t>
            </a:r>
            <a:r>
              <a:rPr lang="de-DE">
                <a:solidFill>
                  <a:schemeClr val="accent1">
                    <a:lumMod val="75000"/>
                  </a:schemeClr>
                </a:solidFill>
              </a:rPr>
              <a:t>pulst.bayern</a:t>
            </a:r>
            <a:r>
              <a:rPr lang="de-DE" dirty="0" err="1">
                <a:solidFill>
                  <a:schemeClr val="accent1">
                    <a:lumMod val="75000"/>
                  </a:schemeClr>
                </a:solidFill>
              </a:rPr>
              <a:t>.de</a:t>
            </a:r>
            <a:endParaRPr lang="de-DE" dirty="0">
              <a:solidFill>
                <a:schemeClr val="accent1">
                  <a:lumMod val="75000"/>
                </a:schemeClr>
              </a:solidFill>
            </a:endParaRPr>
          </a:p>
        </p:txBody>
      </p:sp>
      <p:sp>
        <p:nvSpPr>
          <p:cNvPr id="7" name="Textfeld 6">
            <a:extLst>
              <a:ext uri="{FF2B5EF4-FFF2-40B4-BE49-F238E27FC236}">
                <a16:creationId xmlns:a16="http://schemas.microsoft.com/office/drawing/2014/main" id="{801E8EF0-FBE7-49A4-926A-7416C7C6DA29}"/>
              </a:ext>
            </a:extLst>
          </p:cNvPr>
          <p:cNvSpPr txBox="1"/>
          <p:nvPr/>
        </p:nvSpPr>
        <p:spPr>
          <a:xfrm>
            <a:off x="4831248" y="5936753"/>
            <a:ext cx="3280089" cy="369332"/>
          </a:xfrm>
          <a:prstGeom prst="rect">
            <a:avLst/>
          </a:prstGeom>
          <a:solidFill>
            <a:schemeClr val="accent1">
              <a:lumMod val="40000"/>
              <a:lumOff val="60000"/>
            </a:schemeClr>
          </a:solidFill>
          <a:ln w="19050">
            <a:solidFill>
              <a:schemeClr val="accent1">
                <a:lumMod val="75000"/>
              </a:schemeClr>
            </a:solidFill>
          </a:ln>
        </p:spPr>
        <p:txBody>
          <a:bodyPr wrap="square" rtlCol="0">
            <a:spAutoFit/>
          </a:bodyPr>
          <a:lstStyle/>
          <a:p>
            <a:pPr algn="ctr"/>
            <a:r>
              <a:rPr lang="de-DE" dirty="0" err="1">
                <a:solidFill>
                  <a:schemeClr val="accent1">
                    <a:lumMod val="75000"/>
                  </a:schemeClr>
                </a:solidFill>
              </a:rPr>
              <a:t>www.faecherplaner.bayern.de</a:t>
            </a:r>
            <a:endParaRPr lang="de-DE" dirty="0">
              <a:solidFill>
                <a:schemeClr val="accent1">
                  <a:lumMod val="75000"/>
                </a:schemeClr>
              </a:solidFill>
            </a:endParaRPr>
          </a:p>
        </p:txBody>
      </p:sp>
    </p:spTree>
    <p:extLst>
      <p:ext uri="{BB962C8B-B14F-4D97-AF65-F5344CB8AC3E}">
        <p14:creationId xmlns:p14="http://schemas.microsoft.com/office/powerpoint/2010/main" val="187495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2511565372"/>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b="0" kern="1200" dirty="0">
                          <a:solidFill>
                            <a:srgbClr val="355D90"/>
                          </a:solidFill>
                          <a:latin typeface="+mn-lt"/>
                          <a:cs typeface="Arial" panose="020B0604020202020204" pitchFamily="34" charset="0"/>
                        </a:rPr>
                        <a:t>eine fortgeführte Fremdsprache</a:t>
                      </a:r>
                    </a:p>
                    <a:p>
                      <a:pPr marL="285750" indent="-285750" algn="l" defTabSz="914400" rtl="0" eaLnBrk="1" latinLnBrk="0" hangingPunct="1">
                        <a:buFont typeface="Arial" panose="020B0604020202020204" pitchFamily="34" charset="0"/>
                        <a:buChar char="•"/>
                      </a:pPr>
                      <a:r>
                        <a:rPr lang="de-DE" sz="1600" b="0" kern="1200" dirty="0">
                          <a:solidFill>
                            <a:srgbClr val="355D90"/>
                          </a:solidFill>
                          <a:latin typeface="+mn-lt"/>
                          <a:ea typeface="+mn-ea"/>
                          <a:cs typeface="Arial" panose="020B0604020202020204" pitchFamily="34" charset="0"/>
                        </a:rPr>
                        <a:t>eine Naturwissenschaft </a:t>
                      </a:r>
                      <a:r>
                        <a:rPr lang="de-DE" sz="1400" b="0" kern="1200" dirty="0">
                          <a:solidFill>
                            <a:srgbClr val="355D90"/>
                          </a:solidFill>
                          <a:latin typeface="+mn-lt"/>
                          <a:ea typeface="+mn-ea"/>
                          <a:cs typeface="Arial" panose="020B0604020202020204" pitchFamily="34" charset="0"/>
                        </a:rPr>
                        <a:t>(Biologie, Chemie, Physik)</a:t>
                      </a:r>
                    </a:p>
                    <a:p>
                      <a:pPr marL="285750" indent="-285750">
                        <a:buFont typeface="Arial" panose="020B0604020202020204" pitchFamily="34" charset="0"/>
                        <a:buChar char="•"/>
                      </a:pPr>
                      <a:r>
                        <a:rPr lang="de-DE" sz="1600" kern="1200" dirty="0">
                          <a:solidFill>
                            <a:srgbClr val="DAE3F3"/>
                          </a:solidFill>
                          <a:latin typeface="+mn-lt"/>
                          <a:ea typeface="+mn-ea"/>
                          <a:cs typeface="+mn-cs"/>
                        </a:rPr>
                        <a:t>eine weitere fortgeführte Fremdsprache </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spät beginnende Fremdsprache</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weitere Naturwissenschaft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Informatik (nur </a:t>
                      </a:r>
                      <a:r>
                        <a:rPr lang="de-DE" sz="1600" kern="1200" dirty="0" err="1">
                          <a:solidFill>
                            <a:srgbClr val="DAE3F3"/>
                          </a:solidFill>
                          <a:latin typeface="+mn-lt"/>
                          <a:ea typeface="+mn-ea"/>
                          <a:cs typeface="+mn-cs"/>
                        </a:rPr>
                        <a:t>NTG</a:t>
                      </a:r>
                      <a:r>
                        <a:rPr lang="de-DE" sz="1600" kern="1200" dirty="0">
                          <a:solidFill>
                            <a:srgbClr val="DAE3F3"/>
                          </a:solidFill>
                          <a:latin typeface="+mn-lt"/>
                          <a:ea typeface="+mn-ea"/>
                          <a:cs typeface="+mn-cs"/>
                        </a:rPr>
                        <a: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spät beginnende Informatik (HG, SG, </a:t>
                      </a:r>
                      <a:r>
                        <a:rPr lang="de-DE" sz="1600" kern="1200" dirty="0" err="1">
                          <a:solidFill>
                            <a:srgbClr val="DAE3F3"/>
                          </a:solidFill>
                          <a:latin typeface="+mn-lt"/>
                          <a:ea typeface="+mn-ea"/>
                          <a:cs typeface="+mn-cs"/>
                        </a:rPr>
                        <a:t>MuG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WWG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SWG</a:t>
                      </a:r>
                      <a:r>
                        <a:rPr lang="de-DE" sz="1600" kern="1200" dirty="0">
                          <a:solidFill>
                            <a:srgbClr val="DAE3F3"/>
                          </a:solidFill>
                          <a:latin typeface="+mn-lt"/>
                          <a:ea typeface="+mn-ea"/>
                          <a:cs typeface="+mn-cs"/>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Kunst oder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3</a:t>
                      </a: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bg1"/>
                          </a:solidFill>
                          <a:latin typeface="+mn-lt"/>
                          <a:ea typeface="+mn-ea"/>
                          <a:cs typeface="+mn-cs"/>
                        </a:rPr>
                        <a:t>Geographie oder Wirtschaft und Recht (WR)</a:t>
                      </a: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bg1"/>
                          </a:solidFill>
                          <a:latin typeface="+mn-lt"/>
                          <a:ea typeface="+mn-ea"/>
                          <a:cs typeface="+mn-cs"/>
                        </a:rPr>
                        <a:t>2</a:t>
                      </a: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WRWR</a:t>
                      </a: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20994364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404959" y="2481425"/>
            <a:ext cx="8278683" cy="1941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algn="ctr" eaLnBrk="1" hangingPunct="1">
              <a:lnSpc>
                <a:spcPct val="100000"/>
              </a:lnSpc>
            </a:pPr>
            <a:r>
              <a:rPr lang="en-GB" altLang="de-DE" sz="8000" b="1" dirty="0" err="1">
                <a:solidFill>
                  <a:srgbClr val="000000"/>
                </a:solidFill>
                <a:latin typeface="+mn-lt"/>
                <a:cs typeface="Arial" panose="020B0604020202020204" pitchFamily="34" charset="0"/>
              </a:rPr>
              <a:t>Ihre</a:t>
            </a:r>
            <a:r>
              <a:rPr lang="en-GB" altLang="de-DE" sz="8000" b="1" dirty="0">
                <a:solidFill>
                  <a:srgbClr val="000000"/>
                </a:solidFill>
                <a:latin typeface="+mn-lt"/>
                <a:cs typeface="Arial" panose="020B0604020202020204" pitchFamily="34" charset="0"/>
              </a:rPr>
              <a:t> </a:t>
            </a:r>
            <a:r>
              <a:rPr lang="en-GB" altLang="de-DE" sz="8000" b="1" dirty="0" err="1">
                <a:solidFill>
                  <a:srgbClr val="000000"/>
                </a:solidFill>
                <a:latin typeface="+mn-lt"/>
                <a:cs typeface="Arial" panose="020B0604020202020204" pitchFamily="34" charset="0"/>
              </a:rPr>
              <a:t>Fragen</a:t>
            </a:r>
            <a:r>
              <a:rPr lang="en-GB" altLang="de-DE" sz="8000" b="1" dirty="0">
                <a:solidFill>
                  <a:srgbClr val="000000"/>
                </a:solidFill>
                <a:latin typeface="+mn-lt"/>
                <a:cs typeface="Arial" panose="020B0604020202020204" pitchFamily="34" charset="0"/>
              </a:rPr>
              <a:t>…</a:t>
            </a: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882251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AF101DF6470BEE4986B2AD5406CA90E0" ma:contentTypeVersion="14" ma:contentTypeDescription="Ein neues Dokument erstellen." ma:contentTypeScope="" ma:versionID="20ea2eec3c741d0bc8685e6c743287db">
  <xsd:schema xmlns:xsd="http://www.w3.org/2001/XMLSchema" xmlns:xs="http://www.w3.org/2001/XMLSchema" xmlns:p="http://schemas.microsoft.com/office/2006/metadata/properties" xmlns:ns3="34600bbe-59b0-4954-8302-33d3d1feeec1" xmlns:ns4="5cf64a9d-7477-4a9d-b730-6eb70131eea7" targetNamespace="http://schemas.microsoft.com/office/2006/metadata/properties" ma:root="true" ma:fieldsID="f06580f2f01a365da413911fa9b8d7a7" ns3:_="" ns4:_="">
    <xsd:import namespace="34600bbe-59b0-4954-8302-33d3d1feeec1"/>
    <xsd:import namespace="5cf64a9d-7477-4a9d-b730-6eb70131eea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600bbe-59b0-4954-8302-33d3d1feee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cf64a9d-7477-4a9d-b730-6eb70131eea7" elementFormDefault="qualified">
    <xsd:import namespace="http://schemas.microsoft.com/office/2006/documentManagement/types"/>
    <xsd:import namespace="http://schemas.microsoft.com/office/infopath/2007/PartnerControls"/>
    <xsd:element name="SharedWithUsers" ma:index="14"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Freigegeben für - Details" ma:internalName="SharedWithDetails" ma:readOnly="true">
      <xsd:simpleType>
        <xsd:restriction base="dms:Note">
          <xsd:maxLength value="255"/>
        </xsd:restriction>
      </xsd:simpleType>
    </xsd:element>
    <xsd:element name="SharingHintHash" ma:index="16" nillable="true" ma:displayName="Freigabehinweis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24159D9-D7CE-4100-AD84-82C6076ED2BD}">
  <ds:schemaRefs>
    <ds:schemaRef ds:uri="http://schemas.microsoft.com/sharepoint/v3/contenttype/forms"/>
  </ds:schemaRefs>
</ds:datastoreItem>
</file>

<file path=customXml/itemProps2.xml><?xml version="1.0" encoding="utf-8"?>
<ds:datastoreItem xmlns:ds="http://schemas.openxmlformats.org/officeDocument/2006/customXml" ds:itemID="{C19B8D77-A221-4D6C-BACD-65664B4D51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600bbe-59b0-4954-8302-33d3d1feeec1"/>
    <ds:schemaRef ds:uri="5cf64a9d-7477-4a9d-b730-6eb70131ee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7B506D7-B2E7-4B05-9E9C-1692DFC78712}">
  <ds:schemaRefs>
    <ds:schemaRef ds:uri="http://www.w3.org/XML/1998/namespace"/>
    <ds:schemaRef ds:uri="http://purl.org/dc/dcmitype/"/>
    <ds:schemaRef ds:uri="5cf64a9d-7477-4a9d-b730-6eb70131eea7"/>
    <ds:schemaRef ds:uri="http://purl.org/dc/elements/1.1/"/>
    <ds:schemaRef ds:uri="34600bbe-59b0-4954-8302-33d3d1feeec1"/>
    <ds:schemaRef ds:uri="http://schemas.microsoft.com/office/2006/documentManagement/types"/>
    <ds:schemaRef ds:uri="http://schemas.openxmlformats.org/package/2006/metadata/core-properties"/>
    <ds:schemaRef ds:uri="http://schemas.microsoft.com/office/infopath/2007/PartnerControl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7648</Words>
  <Application>Microsoft Office PowerPoint</Application>
  <PresentationFormat>Bildschirmpräsentation (4:3)</PresentationFormat>
  <Paragraphs>3025</Paragraphs>
  <Slides>90</Slides>
  <Notes>48</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90</vt:i4>
      </vt:variant>
    </vt:vector>
  </HeadingPairs>
  <TitlesOfParts>
    <vt:vector size="98" baseType="lpstr">
      <vt:lpstr>Arial</vt:lpstr>
      <vt:lpstr>Calibri</vt:lpstr>
      <vt:lpstr>Calibri Light</vt:lpstr>
      <vt:lpstr>Cordia New</vt:lpstr>
      <vt:lpstr>Lucida Sans Unicode</vt:lpstr>
      <vt:lpstr>Verdana</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Scheller, Tobias (StMUK)</dc:creator>
  <cp:lastModifiedBy>Scheuerlein Markus</cp:lastModifiedBy>
  <cp:revision>255</cp:revision>
  <cp:lastPrinted>2023-06-21T07:33:41Z</cp:lastPrinted>
  <dcterms:created xsi:type="dcterms:W3CDTF">2021-07-26T05:32:27Z</dcterms:created>
  <dcterms:modified xsi:type="dcterms:W3CDTF">2023-10-24T08:03:47Z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0x010100AF101DF6470BEE4986B2AD5406CA90E0</vt:lpwstr>
  </property>
</Properties>
</file>